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C8CCE-0C5F-4E0A-996A-51AD83D28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33213-83D1-4384-A4E3-81C658BD1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A0569-41E0-4772-9EC9-774BD96ED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D2CE90-5EE5-48F1-84B7-C243D2EEC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7E7284-2512-43C4-876C-67835A9DC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21061B-FEFA-42D7-967E-DCF9D3D39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213DDA-B310-48FA-A850-8A7CB64FC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8B6511-C6FA-4E56-A6A6-D266986A8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B81B08-784F-40A5-A9BE-28A4147C1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AA075-5D17-4518-BD66-F8F5B2A16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6F089-859F-4D05-A792-B9CBC2DA0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66025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多项式理论1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多项式基本概念与性质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多项式因式分解方法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复数范围内多项式因式分解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多项式函数图像与性质研究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多项式在实际问题中应用举例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多项式理论发展历史及前沿动态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多项式基本概念与性质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608" r="236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多项式是由常数、变量以及有限次的加、减、乘运算构成的代数表达式。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多项式一般用大写字母P、Q等表示，如$P(x) = a_n x^n + a_{n-1} x^{n-1} + ldots + a_1 x + a_0$，其中$a_n, a_{n-1}, ldots, a_0$是常数，$n$是非负整数，表示多项式的次数。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多项式定义及表示方法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多项式中，次数最高的项的次数称为多项式的次数。例如，多项式$P(x) = 3x^4 + 2x^3 - 5x^2 + x - 7$的次数为4。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次数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多项式中各项前的常数因子称为该项的系数。例如，多项式$P(x) = 3x^4 + 2x^3 - 5x^2 + x - 7$中，$3x^4$的系数为3，$2x^3$的系数为2，$-5x^2$的系数为-5，$x$的系数为1，常数项-7的系数为-7。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多项式次数与系数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多项式运算规则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两个多项式相加，只需将相应次数的项系数相加即可。例如，$(3x^2 + 2x + 1) + (2x^2 - x + 5) = 5x^2 + x + 6$。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两个多项式相减，只需将相应次数的项系数相减即可。例如，$(3x^2 + 2x + 1) - (2x^2 - x + 5) = x^2 + 3x - 4$。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多项式乘法遵循分配律，即每一项与另一多项式的每一项相乘后，再将所得积相加。例如，$(x + 1)(x - 1) = x^2 - x + x - 1 = x^2 - 1$。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加法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66800" y="3395758"/>
            <a:ext cx="9999345" cy="1071086"/>
            <a:chOff x="1066800" y="3395758"/>
            <a:chExt cx="9999345" cy="1071086"/>
          </a:xfrm>
        </p:grpSpPr>
        <p:sp>
          <p:nvSpPr>
            <p:cNvPr id="3" name="Freeform 3"/>
            <p:cNvSpPr/>
            <p:nvPr/>
          </p:nvSpPr>
          <p:spPr>
            <a:xfrm>
              <a:off x="1066800" y="3395758"/>
              <a:ext cx="2379917" cy="875729"/>
            </a:xfrm>
            <a:custGeom>
              <a:rect l="l" t="t" r="r" b="b"/>
              <a:pathLst>
                <a:path w="119999" h="119999">
                  <a:moveTo>
                    <a:pt x="21366" y="0"/>
                  </a:moveTo>
                  <a:lnTo>
                    <a:pt x="14583" y="27688"/>
                  </a:lnTo>
                  <a:lnTo>
                    <a:pt x="1694" y="27688"/>
                  </a:lnTo>
                  <a:cubicBezTo>
                    <a:pt x="755" y="27688"/>
                    <a:pt x="0" y="29755"/>
                    <a:pt x="0" y="32305"/>
                  </a:cubicBezTo>
                  <a:lnTo>
                    <a:pt x="0" y="115383"/>
                  </a:lnTo>
                  <a:cubicBezTo>
                    <a:pt x="0" y="117933"/>
                    <a:pt x="755" y="119994"/>
                    <a:pt x="1694" y="119994"/>
                  </a:cubicBezTo>
                  <a:lnTo>
                    <a:pt x="118300" y="119994"/>
                  </a:lnTo>
                  <a:cubicBezTo>
                    <a:pt x="119238" y="119994"/>
                    <a:pt x="119994" y="117933"/>
                    <a:pt x="119994" y="115383"/>
                  </a:cubicBezTo>
                  <a:lnTo>
                    <a:pt x="119994" y="32305"/>
                  </a:lnTo>
                  <a:cubicBezTo>
                    <a:pt x="120000" y="29755"/>
                    <a:pt x="119238" y="27688"/>
                    <a:pt x="118300" y="27688"/>
                  </a:cubicBezTo>
                  <a:lnTo>
                    <a:pt x="28155" y="27688"/>
                  </a:lnTo>
                  <a:lnTo>
                    <a:pt x="2136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3615023" y="3591115"/>
              <a:ext cx="2380679" cy="875729"/>
            </a:xfrm>
            <a:custGeom>
              <a:rect l="l" t="t" r="r" b="b"/>
              <a:pathLst>
                <a:path w="119999" h="119999">
                  <a:moveTo>
                    <a:pt x="1694" y="0"/>
                  </a:moveTo>
                  <a:cubicBezTo>
                    <a:pt x="755" y="0"/>
                    <a:pt x="0" y="2061"/>
                    <a:pt x="0" y="4611"/>
                  </a:cubicBezTo>
                  <a:lnTo>
                    <a:pt x="0" y="87688"/>
                  </a:lnTo>
                  <a:cubicBezTo>
                    <a:pt x="0" y="90238"/>
                    <a:pt x="755" y="92305"/>
                    <a:pt x="1694" y="92305"/>
                  </a:cubicBezTo>
                  <a:lnTo>
                    <a:pt x="14594" y="92305"/>
                  </a:lnTo>
                  <a:lnTo>
                    <a:pt x="21383" y="119994"/>
                  </a:lnTo>
                  <a:lnTo>
                    <a:pt x="28177" y="92305"/>
                  </a:lnTo>
                  <a:lnTo>
                    <a:pt x="118300" y="92305"/>
                  </a:lnTo>
                  <a:cubicBezTo>
                    <a:pt x="119238" y="92305"/>
                    <a:pt x="119994" y="90238"/>
                    <a:pt x="119994" y="87688"/>
                  </a:cubicBezTo>
                  <a:lnTo>
                    <a:pt x="119994" y="4611"/>
                  </a:lnTo>
                  <a:cubicBezTo>
                    <a:pt x="120000" y="2061"/>
                    <a:pt x="119238" y="0"/>
                    <a:pt x="118300" y="0"/>
                  </a:cubicBezTo>
                  <a:lnTo>
                    <a:pt x="169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6137243" y="3395758"/>
              <a:ext cx="2379917" cy="875729"/>
            </a:xfrm>
            <a:custGeom>
              <a:rect l="l" t="t" r="r" b="b"/>
              <a:pathLst>
                <a:path w="119999" h="119999">
                  <a:moveTo>
                    <a:pt x="21366" y="0"/>
                  </a:moveTo>
                  <a:lnTo>
                    <a:pt x="14583" y="27688"/>
                  </a:lnTo>
                  <a:lnTo>
                    <a:pt x="1694" y="27688"/>
                  </a:lnTo>
                  <a:cubicBezTo>
                    <a:pt x="755" y="27688"/>
                    <a:pt x="0" y="29755"/>
                    <a:pt x="0" y="32305"/>
                  </a:cubicBezTo>
                  <a:lnTo>
                    <a:pt x="0" y="115383"/>
                  </a:lnTo>
                  <a:cubicBezTo>
                    <a:pt x="0" y="117933"/>
                    <a:pt x="755" y="119994"/>
                    <a:pt x="1694" y="119994"/>
                  </a:cubicBezTo>
                  <a:lnTo>
                    <a:pt x="118300" y="119994"/>
                  </a:lnTo>
                  <a:cubicBezTo>
                    <a:pt x="119238" y="119994"/>
                    <a:pt x="119994" y="117933"/>
                    <a:pt x="119994" y="115383"/>
                  </a:cubicBezTo>
                  <a:lnTo>
                    <a:pt x="119994" y="32305"/>
                  </a:lnTo>
                  <a:cubicBezTo>
                    <a:pt x="120000" y="29755"/>
                    <a:pt x="119238" y="27688"/>
                    <a:pt x="118300" y="27688"/>
                  </a:cubicBezTo>
                  <a:lnTo>
                    <a:pt x="28155" y="27688"/>
                  </a:lnTo>
                  <a:lnTo>
                    <a:pt x="21366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685466" y="3591115"/>
              <a:ext cx="2380679" cy="875729"/>
            </a:xfrm>
            <a:custGeom>
              <a:rect l="l" t="t" r="r" b="b"/>
              <a:pathLst>
                <a:path w="119999" h="119999">
                  <a:moveTo>
                    <a:pt x="1694" y="0"/>
                  </a:moveTo>
                  <a:cubicBezTo>
                    <a:pt x="755" y="0"/>
                    <a:pt x="0" y="2061"/>
                    <a:pt x="0" y="4611"/>
                  </a:cubicBezTo>
                  <a:lnTo>
                    <a:pt x="0" y="87688"/>
                  </a:lnTo>
                  <a:cubicBezTo>
                    <a:pt x="0" y="90238"/>
                    <a:pt x="755" y="92305"/>
                    <a:pt x="1694" y="92305"/>
                  </a:cubicBezTo>
                  <a:lnTo>
                    <a:pt x="14594" y="92305"/>
                  </a:lnTo>
                  <a:lnTo>
                    <a:pt x="21383" y="119994"/>
                  </a:lnTo>
                  <a:lnTo>
                    <a:pt x="28177" y="92305"/>
                  </a:lnTo>
                  <a:lnTo>
                    <a:pt x="118300" y="92305"/>
                  </a:lnTo>
                  <a:cubicBezTo>
                    <a:pt x="119238" y="92305"/>
                    <a:pt x="119994" y="90238"/>
                    <a:pt x="119994" y="87688"/>
                  </a:cubicBezTo>
                  <a:lnTo>
                    <a:pt x="119994" y="4611"/>
                  </a:lnTo>
                  <a:cubicBezTo>
                    <a:pt x="120000" y="2061"/>
                    <a:pt x="119238" y="0"/>
                    <a:pt x="118300" y="0"/>
                  </a:cubicBezTo>
                  <a:lnTo>
                    <a:pt x="1694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1263872" y="3776234"/>
            <a:ext cx="477393" cy="308134"/>
          </a:xfrm>
          <a:custGeom>
            <a:rect l="l" t="t" r="r" b="b"/>
            <a:pathLst>
              <a:path w="119999" h="119999">
                <a:moveTo>
                  <a:pt x="91807" y="33375"/>
                </a:moveTo>
                <a:lnTo>
                  <a:pt x="91807" y="33375"/>
                </a:lnTo>
                <a:cubicBezTo>
                  <a:pt x="89638" y="33375"/>
                  <a:pt x="87710" y="33375"/>
                  <a:pt x="85542" y="33375"/>
                </a:cubicBezTo>
                <a:cubicBezTo>
                  <a:pt x="81204" y="13500"/>
                  <a:pt x="70602" y="0"/>
                  <a:pt x="55662" y="0"/>
                </a:cubicBezTo>
                <a:cubicBezTo>
                  <a:pt x="38554" y="0"/>
                  <a:pt x="23614" y="23250"/>
                  <a:pt x="23614" y="50250"/>
                </a:cubicBezTo>
                <a:cubicBezTo>
                  <a:pt x="23614" y="50250"/>
                  <a:pt x="23614" y="53250"/>
                  <a:pt x="23614" y="56250"/>
                </a:cubicBezTo>
                <a:cubicBezTo>
                  <a:pt x="23614" y="56250"/>
                  <a:pt x="23614" y="56250"/>
                  <a:pt x="21445" y="56250"/>
                </a:cubicBezTo>
                <a:cubicBezTo>
                  <a:pt x="10843" y="56250"/>
                  <a:pt x="0" y="70125"/>
                  <a:pt x="0" y="90000"/>
                </a:cubicBezTo>
                <a:cubicBezTo>
                  <a:pt x="0" y="106500"/>
                  <a:pt x="10843" y="119625"/>
                  <a:pt x="21445" y="119625"/>
                </a:cubicBezTo>
                <a:cubicBezTo>
                  <a:pt x="91807" y="119625"/>
                  <a:pt x="91807" y="119625"/>
                  <a:pt x="91807" y="119625"/>
                </a:cubicBezTo>
                <a:cubicBezTo>
                  <a:pt x="106746" y="119625"/>
                  <a:pt x="119759" y="103125"/>
                  <a:pt x="119759" y="76500"/>
                </a:cubicBezTo>
                <a:cubicBezTo>
                  <a:pt x="119759" y="53250"/>
                  <a:pt x="106746" y="33375"/>
                  <a:pt x="91807" y="33375"/>
                </a:cubicBezTo>
                <a:close/>
                <a:moveTo>
                  <a:pt x="68433" y="73125"/>
                </a:moveTo>
                <a:lnTo>
                  <a:pt x="68433" y="73125"/>
                </a:lnTo>
                <a:cubicBezTo>
                  <a:pt x="64096" y="79875"/>
                  <a:pt x="53493" y="99750"/>
                  <a:pt x="51325" y="103125"/>
                </a:cubicBezTo>
                <a:cubicBezTo>
                  <a:pt x="51325" y="103125"/>
                  <a:pt x="49156" y="106500"/>
                  <a:pt x="46987" y="103125"/>
                </a:cubicBezTo>
                <a:cubicBezTo>
                  <a:pt x="46987" y="103125"/>
                  <a:pt x="46987" y="103125"/>
                  <a:pt x="46987" y="99750"/>
                </a:cubicBezTo>
                <a:lnTo>
                  <a:pt x="46987" y="96375"/>
                </a:lnTo>
                <a:cubicBezTo>
                  <a:pt x="53493" y="76500"/>
                  <a:pt x="53493" y="76500"/>
                  <a:pt x="53493" y="76500"/>
                </a:cubicBezTo>
                <a:cubicBezTo>
                  <a:pt x="53493" y="73125"/>
                  <a:pt x="51325" y="73125"/>
                  <a:pt x="49156" y="73125"/>
                </a:cubicBezTo>
                <a:lnTo>
                  <a:pt x="49156" y="73125"/>
                </a:lnTo>
                <a:cubicBezTo>
                  <a:pt x="46987" y="70125"/>
                  <a:pt x="44819" y="70125"/>
                  <a:pt x="44819" y="66750"/>
                </a:cubicBezTo>
                <a:cubicBezTo>
                  <a:pt x="44819" y="63375"/>
                  <a:pt x="44819" y="63375"/>
                  <a:pt x="46987" y="60000"/>
                </a:cubicBezTo>
                <a:cubicBezTo>
                  <a:pt x="49156" y="53250"/>
                  <a:pt x="62168" y="33375"/>
                  <a:pt x="62168" y="33375"/>
                </a:cubicBezTo>
                <a:cubicBezTo>
                  <a:pt x="64096" y="30000"/>
                  <a:pt x="64096" y="30000"/>
                  <a:pt x="66265" y="30000"/>
                </a:cubicBezTo>
                <a:cubicBezTo>
                  <a:pt x="66265" y="33375"/>
                  <a:pt x="68433" y="33375"/>
                  <a:pt x="68433" y="33375"/>
                </a:cubicBezTo>
                <a:cubicBezTo>
                  <a:pt x="68433" y="36375"/>
                  <a:pt x="66265" y="36375"/>
                  <a:pt x="66265" y="39750"/>
                </a:cubicBezTo>
                <a:cubicBezTo>
                  <a:pt x="60000" y="60000"/>
                  <a:pt x="60000" y="60000"/>
                  <a:pt x="60000" y="60000"/>
                </a:cubicBezTo>
                <a:cubicBezTo>
                  <a:pt x="62168" y="60000"/>
                  <a:pt x="64096" y="63375"/>
                  <a:pt x="66265" y="63375"/>
                </a:cubicBezTo>
                <a:lnTo>
                  <a:pt x="66265" y="63375"/>
                </a:lnTo>
                <a:cubicBezTo>
                  <a:pt x="68433" y="63375"/>
                  <a:pt x="70602" y="66750"/>
                  <a:pt x="70602" y="70125"/>
                </a:cubicBezTo>
                <a:lnTo>
                  <a:pt x="68433" y="73125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58387" y="3757898"/>
            <a:ext cx="439388" cy="344805"/>
          </a:xfrm>
          <a:custGeom>
            <a:rect l="l" t="t" r="r" b="b"/>
            <a:pathLst>
              <a:path w="73" h="57">
                <a:moveTo>
                  <a:pt x="57" y="37"/>
                </a:moveTo>
                <a:cubicBezTo>
                  <a:pt x="38" y="56"/>
                  <a:pt x="38" y="56"/>
                  <a:pt x="38" y="56"/>
                </a:cubicBezTo>
                <a:cubicBezTo>
                  <a:pt x="37" y="57"/>
                  <a:pt x="36" y="57"/>
                  <a:pt x="34" y="57"/>
                </a:cubicBezTo>
                <a:cubicBezTo>
                  <a:pt x="33" y="57"/>
                  <a:pt x="32" y="57"/>
                  <a:pt x="31" y="56"/>
                </a:cubicBezTo>
                <a:cubicBezTo>
                  <a:pt x="4" y="28"/>
                  <a:pt x="4" y="28"/>
                  <a:pt x="4" y="28"/>
                </a:cubicBezTo>
                <a:cubicBezTo>
                  <a:pt x="2" y="27"/>
                  <a:pt x="0" y="23"/>
                  <a:pt x="0" y="20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3" y="0"/>
                  <a:pt x="5" y="0"/>
                </a:cubicBezTo>
                <a:cubicBezTo>
                  <a:pt x="21" y="0"/>
                  <a:pt x="21" y="0"/>
                  <a:pt x="21" y="0"/>
                </a:cubicBezTo>
                <a:cubicBezTo>
                  <a:pt x="24" y="0"/>
                  <a:pt x="27" y="1"/>
                  <a:pt x="29" y="3"/>
                </a:cubicBezTo>
                <a:cubicBezTo>
                  <a:pt x="57" y="30"/>
                  <a:pt x="57" y="30"/>
                  <a:pt x="57" y="30"/>
                </a:cubicBezTo>
                <a:cubicBezTo>
                  <a:pt x="57" y="31"/>
                  <a:pt x="58" y="32"/>
                  <a:pt x="58" y="34"/>
                </a:cubicBezTo>
                <a:cubicBezTo>
                  <a:pt x="58" y="35"/>
                  <a:pt x="57" y="36"/>
                  <a:pt x="57" y="37"/>
                </a:cubicBezTo>
                <a:close/>
                <a:moveTo>
                  <a:pt x="13" y="7"/>
                </a:moveTo>
                <a:cubicBezTo>
                  <a:pt x="10" y="7"/>
                  <a:pt x="8" y="9"/>
                  <a:pt x="8" y="12"/>
                </a:cubicBezTo>
                <a:cubicBezTo>
                  <a:pt x="8" y="14"/>
                  <a:pt x="10" y="17"/>
                  <a:pt x="13" y="17"/>
                </a:cubicBezTo>
                <a:cubicBezTo>
                  <a:pt x="15" y="17"/>
                  <a:pt x="17" y="14"/>
                  <a:pt x="17" y="12"/>
                </a:cubicBezTo>
                <a:cubicBezTo>
                  <a:pt x="17" y="9"/>
                  <a:pt x="15" y="7"/>
                  <a:pt x="13" y="7"/>
                </a:cubicBezTo>
                <a:close/>
                <a:moveTo>
                  <a:pt x="71" y="37"/>
                </a:moveTo>
                <a:cubicBezTo>
                  <a:pt x="52" y="56"/>
                  <a:pt x="52" y="56"/>
                  <a:pt x="52" y="56"/>
                </a:cubicBezTo>
                <a:cubicBezTo>
                  <a:pt x="52" y="57"/>
                  <a:pt x="50" y="57"/>
                  <a:pt x="49" y="57"/>
                </a:cubicBezTo>
                <a:cubicBezTo>
                  <a:pt x="47" y="57"/>
                  <a:pt x="46" y="56"/>
                  <a:pt x="45" y="55"/>
                </a:cubicBezTo>
                <a:cubicBezTo>
                  <a:pt x="63" y="37"/>
                  <a:pt x="63" y="37"/>
                  <a:pt x="63" y="37"/>
                </a:cubicBezTo>
                <a:cubicBezTo>
                  <a:pt x="63" y="36"/>
                  <a:pt x="64" y="35"/>
                  <a:pt x="64" y="34"/>
                </a:cubicBezTo>
                <a:cubicBezTo>
                  <a:pt x="64" y="32"/>
                  <a:pt x="63" y="31"/>
                  <a:pt x="63" y="30"/>
                </a:cubicBezTo>
                <a:cubicBezTo>
                  <a:pt x="35" y="3"/>
                  <a:pt x="35" y="3"/>
                  <a:pt x="35" y="3"/>
                </a:cubicBezTo>
                <a:cubicBezTo>
                  <a:pt x="34" y="1"/>
                  <a:pt x="30" y="0"/>
                  <a:pt x="27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8" y="0"/>
                  <a:pt x="42" y="1"/>
                  <a:pt x="44" y="3"/>
                </a:cubicBezTo>
                <a:cubicBezTo>
                  <a:pt x="71" y="30"/>
                  <a:pt x="71" y="30"/>
                  <a:pt x="71" y="30"/>
                </a:cubicBezTo>
                <a:cubicBezTo>
                  <a:pt x="72" y="31"/>
                  <a:pt x="73" y="32"/>
                  <a:pt x="73" y="34"/>
                </a:cubicBezTo>
                <a:cubicBezTo>
                  <a:pt x="73" y="35"/>
                  <a:pt x="72" y="36"/>
                  <a:pt x="71" y="37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307931" y="3754088"/>
            <a:ext cx="391477" cy="352425"/>
          </a:xfrm>
          <a:custGeom>
            <a:rect l="l" t="t" r="r" b="b"/>
            <a:pathLst>
              <a:path w="119999" h="119999">
                <a:moveTo>
                  <a:pt x="19277" y="40719"/>
                </a:moveTo>
                <a:lnTo>
                  <a:pt x="19277" y="40719"/>
                </a:lnTo>
                <a:cubicBezTo>
                  <a:pt x="23373" y="36134"/>
                  <a:pt x="27951" y="38561"/>
                  <a:pt x="34216" y="45573"/>
                </a:cubicBezTo>
                <a:cubicBezTo>
                  <a:pt x="36385" y="48000"/>
                  <a:pt x="36385" y="45573"/>
                  <a:pt x="36385" y="45573"/>
                </a:cubicBezTo>
                <a:cubicBezTo>
                  <a:pt x="38554" y="45573"/>
                  <a:pt x="44819" y="36134"/>
                  <a:pt x="46987" y="36134"/>
                </a:cubicBezTo>
                <a:cubicBezTo>
                  <a:pt x="46987" y="36134"/>
                  <a:pt x="46987" y="36134"/>
                  <a:pt x="46987" y="33707"/>
                </a:cubicBezTo>
                <a:cubicBezTo>
                  <a:pt x="44819" y="33707"/>
                  <a:pt x="42891" y="31280"/>
                  <a:pt x="42891" y="28853"/>
                </a:cubicBezTo>
                <a:cubicBezTo>
                  <a:pt x="32048" y="12134"/>
                  <a:pt x="72530" y="2696"/>
                  <a:pt x="66265" y="2696"/>
                </a:cubicBezTo>
                <a:cubicBezTo>
                  <a:pt x="61927" y="0"/>
                  <a:pt x="49156" y="0"/>
                  <a:pt x="46987" y="0"/>
                </a:cubicBezTo>
                <a:cubicBezTo>
                  <a:pt x="40722" y="2696"/>
                  <a:pt x="30120" y="9707"/>
                  <a:pt x="25783" y="14561"/>
                </a:cubicBezTo>
                <a:cubicBezTo>
                  <a:pt x="19277" y="19415"/>
                  <a:pt x="17349" y="21842"/>
                  <a:pt x="17349" y="21842"/>
                </a:cubicBezTo>
                <a:cubicBezTo>
                  <a:pt x="14939" y="24000"/>
                  <a:pt x="17349" y="28853"/>
                  <a:pt x="12771" y="31280"/>
                </a:cubicBezTo>
                <a:cubicBezTo>
                  <a:pt x="8674" y="33707"/>
                  <a:pt x="6506" y="31280"/>
                  <a:pt x="4337" y="33707"/>
                </a:cubicBezTo>
                <a:cubicBezTo>
                  <a:pt x="4337" y="36134"/>
                  <a:pt x="2168" y="36134"/>
                  <a:pt x="0" y="38561"/>
                </a:cubicBezTo>
                <a:lnTo>
                  <a:pt x="0" y="40719"/>
                </a:lnTo>
                <a:lnTo>
                  <a:pt x="8674" y="50426"/>
                </a:lnTo>
                <a:cubicBezTo>
                  <a:pt x="8674" y="52853"/>
                  <a:pt x="10602" y="52853"/>
                  <a:pt x="12771" y="52853"/>
                </a:cubicBezTo>
                <a:cubicBezTo>
                  <a:pt x="12771" y="50426"/>
                  <a:pt x="14939" y="48000"/>
                  <a:pt x="17349" y="48000"/>
                </a:cubicBezTo>
                <a:cubicBezTo>
                  <a:pt x="17349" y="48000"/>
                  <a:pt x="17349" y="40719"/>
                  <a:pt x="19277" y="40719"/>
                </a:cubicBezTo>
                <a:close/>
                <a:moveTo>
                  <a:pt x="53493" y="43146"/>
                </a:moveTo>
                <a:lnTo>
                  <a:pt x="53493" y="43146"/>
                </a:lnTo>
                <a:cubicBezTo>
                  <a:pt x="51325" y="43146"/>
                  <a:pt x="51325" y="43146"/>
                  <a:pt x="51325" y="43146"/>
                </a:cubicBezTo>
                <a:cubicBezTo>
                  <a:pt x="42891" y="50426"/>
                  <a:pt x="42891" y="50426"/>
                  <a:pt x="42891" y="50426"/>
                </a:cubicBezTo>
                <a:cubicBezTo>
                  <a:pt x="40722" y="52853"/>
                  <a:pt x="40722" y="52853"/>
                  <a:pt x="40722" y="55011"/>
                </a:cubicBezTo>
                <a:cubicBezTo>
                  <a:pt x="91807" y="117303"/>
                  <a:pt x="91807" y="117303"/>
                  <a:pt x="91807" y="117303"/>
                </a:cubicBezTo>
                <a:cubicBezTo>
                  <a:pt x="91807" y="119730"/>
                  <a:pt x="94216" y="119730"/>
                  <a:pt x="96144" y="117303"/>
                </a:cubicBezTo>
                <a:cubicBezTo>
                  <a:pt x="102650" y="112449"/>
                  <a:pt x="102650" y="112449"/>
                  <a:pt x="102650" y="112449"/>
                </a:cubicBezTo>
                <a:cubicBezTo>
                  <a:pt x="102650" y="110022"/>
                  <a:pt x="102650" y="107865"/>
                  <a:pt x="102650" y="107865"/>
                </a:cubicBezTo>
                <a:lnTo>
                  <a:pt x="53493" y="43146"/>
                </a:lnTo>
                <a:close/>
                <a:moveTo>
                  <a:pt x="119759" y="16988"/>
                </a:moveTo>
                <a:lnTo>
                  <a:pt x="119759" y="16988"/>
                </a:lnTo>
                <a:cubicBezTo>
                  <a:pt x="117590" y="12134"/>
                  <a:pt x="117590" y="14561"/>
                  <a:pt x="115421" y="14561"/>
                </a:cubicBezTo>
                <a:cubicBezTo>
                  <a:pt x="115421" y="16988"/>
                  <a:pt x="111084" y="21842"/>
                  <a:pt x="111084" y="24000"/>
                </a:cubicBezTo>
                <a:cubicBezTo>
                  <a:pt x="108915" y="28853"/>
                  <a:pt x="104819" y="33707"/>
                  <a:pt x="98313" y="28853"/>
                </a:cubicBezTo>
                <a:cubicBezTo>
                  <a:pt x="91807" y="21842"/>
                  <a:pt x="94216" y="19415"/>
                  <a:pt x="96144" y="16988"/>
                </a:cubicBezTo>
                <a:cubicBezTo>
                  <a:pt x="96144" y="14561"/>
                  <a:pt x="100481" y="7550"/>
                  <a:pt x="100481" y="5123"/>
                </a:cubicBezTo>
                <a:cubicBezTo>
                  <a:pt x="102650" y="5123"/>
                  <a:pt x="100481" y="2696"/>
                  <a:pt x="98313" y="2696"/>
                </a:cubicBezTo>
                <a:cubicBezTo>
                  <a:pt x="96144" y="5123"/>
                  <a:pt x="83373" y="9707"/>
                  <a:pt x="81204" y="19415"/>
                </a:cubicBezTo>
                <a:cubicBezTo>
                  <a:pt x="79036" y="26426"/>
                  <a:pt x="83373" y="33707"/>
                  <a:pt x="76867" y="40719"/>
                </a:cubicBezTo>
                <a:cubicBezTo>
                  <a:pt x="68433" y="50426"/>
                  <a:pt x="68433" y="50426"/>
                  <a:pt x="68433" y="50426"/>
                </a:cubicBezTo>
                <a:cubicBezTo>
                  <a:pt x="76867" y="62292"/>
                  <a:pt x="76867" y="62292"/>
                  <a:pt x="76867" y="62292"/>
                </a:cubicBezTo>
                <a:cubicBezTo>
                  <a:pt x="87710" y="50426"/>
                  <a:pt x="87710" y="50426"/>
                  <a:pt x="87710" y="50426"/>
                </a:cubicBezTo>
                <a:cubicBezTo>
                  <a:pt x="89638" y="48000"/>
                  <a:pt x="94216" y="45573"/>
                  <a:pt x="98313" y="48000"/>
                </a:cubicBezTo>
                <a:cubicBezTo>
                  <a:pt x="108915" y="50426"/>
                  <a:pt x="113253" y="45573"/>
                  <a:pt x="117590" y="38561"/>
                </a:cubicBezTo>
                <a:cubicBezTo>
                  <a:pt x="119759" y="31280"/>
                  <a:pt x="119759" y="19415"/>
                  <a:pt x="119759" y="16988"/>
                </a:cubicBezTo>
                <a:close/>
                <a:moveTo>
                  <a:pt x="17349" y="107865"/>
                </a:moveTo>
                <a:lnTo>
                  <a:pt x="17349" y="107865"/>
                </a:lnTo>
                <a:cubicBezTo>
                  <a:pt x="14939" y="110022"/>
                  <a:pt x="14939" y="112449"/>
                  <a:pt x="17349" y="112449"/>
                </a:cubicBezTo>
                <a:cubicBezTo>
                  <a:pt x="21445" y="119730"/>
                  <a:pt x="21445" y="119730"/>
                  <a:pt x="21445" y="119730"/>
                </a:cubicBezTo>
                <a:cubicBezTo>
                  <a:pt x="23373" y="119730"/>
                  <a:pt x="25783" y="119730"/>
                  <a:pt x="25783" y="117303"/>
                </a:cubicBezTo>
                <a:cubicBezTo>
                  <a:pt x="55662" y="86292"/>
                  <a:pt x="55662" y="86292"/>
                  <a:pt x="55662" y="86292"/>
                </a:cubicBezTo>
                <a:cubicBezTo>
                  <a:pt x="46987" y="74157"/>
                  <a:pt x="46987" y="74157"/>
                  <a:pt x="46987" y="74157"/>
                </a:cubicBezTo>
                <a:lnTo>
                  <a:pt x="17349" y="107865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多项式性质总结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1066800" y="174091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多项式加法满足交换律和结合律。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615023" y="4466844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多项式乘法满足交换律、结合律和分配律。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37243" y="174091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多项式的乘法可以通过长乘法或者综合除法等方法进行化简。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85466" y="4466844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多项式的根（零点）与多项式的因式分解密切相关，一个n次多项式在复数域内有n个根（包括重根）。</a:t>
            </a:r>
          </a:p>
        </p:txBody>
      </p:sp>
      <p:sp>
        <p:nvSpPr>
          <p:cNvPr id="36" name="Freeform 36"/>
          <p:cNvSpPr/>
          <p:nvPr/>
        </p:nvSpPr>
        <p:spPr>
          <a:xfrm>
            <a:off x="8886457" y="3776234"/>
            <a:ext cx="308134" cy="308134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多项式因式分解方法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写出分解后的因式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将保留的公因式与新的多项式相乘，即得到原多项式的因式分解形式。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找出多项式各项的公因式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首先需要从多项式的各项中找出公因式，这个公因式可以是数、字母或者多项式。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提取公因式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将多项式各项都除以找出的公因式，得到一个新的多项式，同时保留公因式。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提公因式法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公式法（平方差、完全平方等）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平方差公式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$a^2 - b^2 = (a + b)(a - b)$，利用平方差公式可以将符合该形式的多项式进行因式分解。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完全平方公式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$a^2 + 2ab + b^2 = (a + b)^2$ 和 $a^2 - 2ab + b^2 = (a - b)^2$，通过识别完全平方的形式，可以将多项式进行因式分解。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将多项式的项按照某种规则进行分组，使得分组后各组之间有公因式可以提取。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提取公因式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分别在各组中提取公因式。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应用公式法或继续分组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对于提取公因式后得到的多项式，可以进一步应用公式法或者继续分组进行因式分解。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分组分解法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十字相乘法适用于形如 $ax^2 + bx + c$ 的二次多项式，其中 $a, b, c$ 为常数。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适用于二次多项式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寻找两个数，使得它们的乘积等于 $ac$，且它们的和等于 $b$。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寻找两个数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将找到的两个数与 $ax^2$ 和 $c$ 分别相乘，得到两个一次多项式，这两个一次多项式的乘积即为原多项式的因式分解形式。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写出分解后的因式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十字相乘法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复数范围内多项式因式分解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形如 $a+bi$ （$a,b$ 为实数，$i$ 为虚数单位）的数称为复数。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共轭复数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 $z=a+bi$，则其共轭复数为 $overline{z}=a-bi$。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 $z=a+bi$ 的模定义为 $|z|=sqrt{a^2+b^2}$。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复数相等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两个复数相等当且仅当它们的实部和虚部分别相等。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复数概念及性质回顾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https://d.book118.com/008066025033006041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2024-09-19T22:34:56.760</cp:lastPrinted>
  <dcterms:created xsi:type="dcterms:W3CDTF">2024-09-19T14:34:56Z</dcterms:created>
  <dcterms:modified xsi:type="dcterms:W3CDTF">2024-09-19T14:34:58Z</dcterms:modified>
</cp:coreProperties>
</file>