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2"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4" r:id="rId35"/>
  </p:sldIdLst>
  <p:sldSz cx="9281160" cy="6960870"/>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tags" Target="tags/tag1.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heme" Target="theme/theme1.xml" /><Relationship Id="rId4" Type="http://schemas.openxmlformats.org/officeDocument/2006/relationships/slide" Target="slides/slide2.xml" /><Relationship Id="rId40"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3CBF506-275F-4565-9AE3-3D38AD1787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6EC496B-9BCF-48A4-8197-01D3794CD0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24BAB5C-09C4-4A5A-BF84-3E435DE140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4F7D542-2F1E-4C55-A404-149BF5CB4A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0881408-563D-4D54-9978-6592699E0D7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A87F2BB-D7B2-4DEA-B63D-842EFA6CB90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FD3DF0B-5891-47AE-8819-3DD9AEF0603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81E456-C48A-41D2-9853-3E67E2DA4F7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0D91138-9F79-4C9B-B7DB-9341ADDC5B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076323-5C95-46C5-9102-5D378E227B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E034E9-9131-42A3-9B56-A0B8591B22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Title Slide">
    <p:bg>
      <p:bgPr>
        <a:pattFill prst="ltHorz">
          <a:fgClr>
            <a:schemeClr val="bg2"/>
          </a:fgClr>
          <a:bgClr>
            <a:schemeClr val="bg1"/>
          </a:bgClr>
        </a:pattFill>
      </p:bgPr>
    </p:bg>
    <p:spTree>
      <p:nvGrpSpPr>
        <p:cNvPr id="1" name=""/>
        <p:cNvGrpSpPr/>
        <p:nvPr/>
      </p:nvGrpSpPr>
      <p:grpSpPr/>
      <p:sp>
        <p:nvSpPr>
          <p:cNvPr id="2050" name=""/>
          <p:cNvSpPr/>
          <p:nvPr>
            <p:ph type="ctrTitle"/>
          </p:nvPr>
        </p:nvSpPr>
        <p:spPr>
          <a:xfrm>
            <a:off x="696087" y="1005459"/>
            <a:ext cx="7888986" cy="1392174"/>
          </a:xfrm>
          <a:prstGeom prst="rect">
            <a:avLst/>
          </a:prstGeom>
          <a:noFill/>
          <a:ln cap="flat">
            <a:noFill/>
            <a:prstDash val="solid"/>
            <a:miter lim="800000"/>
            <a:headEnd type="none" w="med" len="med"/>
            <a:tailEnd type="none" w="med" len="med"/>
          </a:ln>
        </p:spPr>
        <p:txBody>
          <a:bodyPr anchor="b" anchorCtr="0">
            <a:noAutofit/>
          </a:bodyPr>
          <a:lstStyle>
            <a:lvl1pPr marL="0" indent="0" algn="l" defTabSz="928116" rtl="0" eaLnBrk="1" fontAlgn="base" hangingPunct="1">
              <a:lnSpc>
                <a:spcPct val="100000"/>
              </a:lnSpc>
              <a:spcBef>
                <a:spcPct val="0"/>
              </a:spcBef>
              <a:spcAft>
                <a:spcPct val="0"/>
              </a:spcAft>
              <a:buClrTx/>
              <a:buSzTx/>
              <a:buFontTx/>
              <a:buNone/>
              <a:defRPr kumimoji="0" lang="zh-CN" altLang="en-US" sz="4060" b="0" i="0" u="none">
                <a:solidFill>
                  <a:schemeClr val="tx2"/>
                </a:solidFill>
                <a:latin typeface="Verdana"/>
                <a:ea typeface="宋体" charset="-122"/>
              </a:defRPr>
            </a:lvl1pPr>
          </a:lstStyle>
          <a:p>
            <a:pPr lvl="0"/>
            <a:r>
              <a:t>单击此处编辑母版标题样式</a:t>
            </a:r>
          </a:p>
        </p:txBody>
      </p:sp>
      <p:sp>
        <p:nvSpPr>
          <p:cNvPr id="2051" name=""/>
          <p:cNvSpPr/>
          <p:nvPr>
            <p:ph type="subTitle" idx="1"/>
          </p:nvPr>
        </p:nvSpPr>
        <p:spPr>
          <a:xfrm>
            <a:off x="1469517" y="3480435"/>
            <a:ext cx="7115556" cy="1624203"/>
          </a:xfrm>
          <a:prstGeom prst="rect">
            <a:avLst/>
          </a:prstGeom>
          <a:noFill/>
          <a:ln cap="flat">
            <a:noFill/>
            <a:prstDash val="solid"/>
            <a:miter lim="800000"/>
            <a:headEnd type="none" w="med" len="med"/>
            <a:tailEnd type="none" w="med" len="med"/>
          </a:ln>
        </p:spPr>
        <p:txBody>
          <a:bodyPr/>
          <a:lstStyle>
            <a:lvl1pPr marL="0" indent="0" algn="l" defTabSz="928116" rtl="0" eaLnBrk="1" fontAlgn="base" hangingPunct="1">
              <a:lnSpc>
                <a:spcPct val="100000"/>
              </a:lnSpc>
              <a:spcBef>
                <a:spcPct val="20000"/>
              </a:spcBef>
              <a:spcAft>
                <a:spcPct val="0"/>
              </a:spcAft>
              <a:buClr>
                <a:schemeClr val="accent2"/>
              </a:buClr>
              <a:buSzPct val="65000"/>
              <a:buFont typeface="Wingdings" charset="2"/>
              <a:buNone/>
              <a:defRPr kumimoji="0" lang="zh-CN" altLang="en-US" sz="2842" b="0" i="0" u="none">
                <a:solidFill>
                  <a:schemeClr val="tx1"/>
                </a:solidFill>
                <a:latin typeface="Verdana"/>
                <a:ea typeface="宋体" charset="-122"/>
              </a:defRPr>
            </a:lvl1pPr>
            <a:lvl2pPr marL="464058" indent="14502" algn="ctr" defTabSz="928116" rtl="0" eaLnBrk="1" fontAlgn="base" hangingPunct="1">
              <a:lnSpc>
                <a:spcPct val="100000"/>
              </a:lnSpc>
              <a:spcBef>
                <a:spcPct val="20000"/>
              </a:spcBef>
              <a:spcAft>
                <a:spcPct val="0"/>
              </a:spcAft>
              <a:buClr>
                <a:schemeClr val="accent2"/>
              </a:buClr>
              <a:buSzPct val="65000"/>
              <a:buFont typeface="Wingdings" charset="2"/>
              <a:buNone/>
              <a:defRPr kumimoji="0" lang="zh-CN" altLang="en-US" sz="2639" b="0" i="0" u="none">
                <a:solidFill>
                  <a:schemeClr val="tx1"/>
                </a:solidFill>
                <a:latin typeface="Verdana"/>
                <a:ea typeface="宋体" charset="-122"/>
              </a:defRPr>
            </a:lvl2pPr>
            <a:lvl3pPr marL="923283" indent="0" algn="ctr" defTabSz="928116" rtl="0" eaLnBrk="1" fontAlgn="base" hangingPunct="1">
              <a:lnSpc>
                <a:spcPct val="100000"/>
              </a:lnSpc>
              <a:spcBef>
                <a:spcPct val="20000"/>
              </a:spcBef>
              <a:spcAft>
                <a:spcPct val="0"/>
              </a:spcAft>
              <a:buClr>
                <a:schemeClr val="accent2"/>
              </a:buClr>
              <a:buSzPct val="60000"/>
              <a:buFont typeface="Wingdings" charset="2"/>
              <a:buNone/>
              <a:defRPr kumimoji="0" lang="zh-CN" altLang="en-US" sz="2334" b="0" i="0" u="none">
                <a:solidFill>
                  <a:schemeClr val="tx1"/>
                </a:solidFill>
                <a:latin typeface="Verdana"/>
                <a:ea typeface="宋体" charset="-122"/>
              </a:defRPr>
            </a:lvl3pPr>
            <a:lvl4pPr marL="1326110" indent="0" algn="ctr" defTabSz="928116" rtl="0" eaLnBrk="1" fontAlgn="base" hangingPunct="1">
              <a:lnSpc>
                <a:spcPct val="100000"/>
              </a:lnSpc>
              <a:spcBef>
                <a:spcPct val="20000"/>
              </a:spcBef>
              <a:spcAft>
                <a:spcPct val="0"/>
              </a:spcAft>
              <a:buClr>
                <a:schemeClr val="accent2"/>
              </a:buClr>
              <a:buSzPct val="65000"/>
              <a:buFont typeface="Wingdings" charset="2"/>
              <a:buNone/>
              <a:defRPr kumimoji="0" lang="zh-CN" altLang="en-US" sz="2030" b="0" i="0" u="none">
                <a:solidFill>
                  <a:schemeClr val="tx1"/>
                </a:solidFill>
                <a:latin typeface="Verdana"/>
                <a:ea typeface="宋体" charset="-122"/>
              </a:defRPr>
            </a:lvl4pPr>
            <a:lvl5pPr marL="1720882" indent="0" algn="ctr" defTabSz="928116" rtl="0" eaLnBrk="1" fontAlgn="base" hangingPunct="1">
              <a:lnSpc>
                <a:spcPct val="100000"/>
              </a:lnSpc>
              <a:spcBef>
                <a:spcPct val="25000"/>
              </a:spcBef>
              <a:spcAft>
                <a:spcPct val="0"/>
              </a:spcAft>
              <a:buClr>
                <a:schemeClr val="accent2"/>
              </a:buClr>
              <a:buSzPct val="90000"/>
              <a:buFont typeface="Wingdings" charset="2"/>
              <a:buNone/>
              <a:defRPr kumimoji="0" lang="zh-CN" altLang="en-US" sz="2030" b="0" i="0" u="none">
                <a:solidFill>
                  <a:schemeClr val="tx1"/>
                </a:solidFill>
                <a:latin typeface="Verdana"/>
                <a:ea typeface="宋体" charset="-122"/>
              </a:defRPr>
            </a:lvl5pPr>
          </a:lstStyle>
          <a:p>
            <a:pPr lvl="0"/>
            <a:r>
              <a:t>单击此处编辑母版副标题样式</a:t>
            </a:r>
          </a:p>
        </p:txBody>
      </p:sp>
      <p:sp>
        <p:nvSpPr>
          <p:cNvPr id="2052" name=""/>
          <p:cNvSpPr/>
          <p:nvPr>
            <p:ph type="dt" sz="half" idx="2"/>
          </p:nvPr>
        </p:nvSpPr>
        <p:spPr>
          <a:xfrm>
            <a:off x="696087" y="6342126"/>
            <a:ext cx="1933575" cy="464058"/>
          </a:xfrm>
          <a:prstGeom prst="rect">
            <a:avLst/>
          </a:prstGeom>
          <a:noFill/>
          <a:ln cap="flat">
            <a:noFill/>
            <a:prstDash val="solid"/>
            <a:miter lim="800000"/>
            <a:headEnd type="none" w="med" len="med"/>
            <a:tailEnd type="none" w="med" len="med"/>
          </a:ln>
        </p:spPr>
        <p:txBody>
          <a:bodyPr/>
          <a:lstStyle>
            <a:defPPr>
              <a:defRPr lang="zh-CN" altLang="en-US"/>
            </a:defPPr>
            <a:lvl1pPr marL="0"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1pPr>
            <a:lvl2pPr marL="464058"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2pPr>
            <a:lvl3pPr marL="928116"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3pPr>
            <a:lvl4pPr marL="1392174"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4pPr>
            <a:lvl5pPr marL="1856232"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5pPr>
          </a:lstStyle>
          <a:p>
            <a:pPr lvl="0"/>
            <a:endParaRPr sz="1218">
              <a:latin typeface="Verdana"/>
            </a:endParaRPr>
          </a:p>
        </p:txBody>
      </p:sp>
      <p:sp>
        <p:nvSpPr>
          <p:cNvPr id="2053" name=""/>
          <p:cNvSpPr/>
          <p:nvPr>
            <p:ph type="ftr" sz="quarter" idx="3"/>
          </p:nvPr>
        </p:nvSpPr>
        <p:spPr>
          <a:xfrm>
            <a:off x="3171063" y="6342126"/>
            <a:ext cx="2939034" cy="464058"/>
          </a:xfrm>
          <a:prstGeom prst="rect">
            <a:avLst/>
          </a:prstGeom>
          <a:noFill/>
          <a:ln cap="flat">
            <a:noFill/>
            <a:prstDash val="solid"/>
            <a:miter lim="800000"/>
            <a:headEnd type="none" w="med" len="med"/>
            <a:tailEnd type="none" w="med" len="med"/>
          </a:ln>
        </p:spPr>
        <p:txBody>
          <a:bodyPr/>
          <a:lstStyle>
            <a:defPPr>
              <a:defRPr lang="zh-CN" altLang="en-US"/>
            </a:defPPr>
            <a:lvl1pPr marL="0"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1pPr>
            <a:lvl2pPr marL="464058"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2pPr>
            <a:lvl3pPr marL="928116"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3pPr>
            <a:lvl4pPr marL="1392174"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4pPr>
            <a:lvl5pPr marL="1856232"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5pPr>
          </a:lstStyle>
          <a:p>
            <a:pPr lvl="0" algn="ctr"/>
            <a:endParaRPr sz="1218">
              <a:latin typeface="Verdana"/>
            </a:endParaRPr>
          </a:p>
        </p:txBody>
      </p:sp>
      <p:sp>
        <p:nvSpPr>
          <p:cNvPr id="2054" name=""/>
          <p:cNvSpPr/>
          <p:nvPr>
            <p:ph type="sldNum" sz="quarter" idx="4"/>
          </p:nvPr>
        </p:nvSpPr>
        <p:spPr>
          <a:xfrm>
            <a:off x="6651498" y="6342126"/>
            <a:ext cx="1933575" cy="464058"/>
          </a:xfrm>
          <a:prstGeom prst="rect">
            <a:avLst/>
          </a:prstGeom>
          <a:noFill/>
          <a:ln cap="flat">
            <a:noFill/>
            <a:prstDash val="solid"/>
            <a:miter lim="800000"/>
            <a:headEnd type="none" w="med" len="med"/>
            <a:tailEnd type="none" w="med" len="med"/>
          </a:ln>
        </p:spPr>
        <p:txBody>
          <a:bodyPr/>
          <a:lstStyle>
            <a:defPPr>
              <a:defRPr lang="zh-CN" altLang="en-US"/>
            </a:defPPr>
            <a:lvl1pPr marL="0"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1pPr>
            <a:lvl2pPr marL="464058"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2pPr>
            <a:lvl3pPr marL="928116"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3pPr>
            <a:lvl4pPr marL="1392174"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4pPr>
            <a:lvl5pPr marL="1856232"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5pPr>
          </a:lstStyle>
          <a:p>
            <a:pPr lvl="0" algn="r"/>
            <a:fld id="{EC5F0A78-5FDD-40FA-985A-76DFB166883B}" type="slidenum">
              <a:rPr sz="1218">
                <a:latin typeface="Verdana"/>
              </a:rPr>
              <a:t>*</a:t>
            </a:fld>
          </a:p>
        </p:txBody>
      </p:sp>
      <p:sp>
        <p:nvSpPr>
          <p:cNvPr id="2055" name=""/>
          <p:cNvSpPr/>
          <p:nvPr/>
        </p:nvSpPr>
        <p:spPr>
          <a:xfrm>
            <a:off x="696087" y="2429859"/>
            <a:ext cx="7888986" cy="111181"/>
          </a:xfrm>
          <a:custGeom>
            <a:rect l="l" t="t" r="r" b="b"/>
            <a:pathLst>
              <a:path w="1000" h="1000" stroke="0">
                <a:moveTo>
                  <a:pt x="0" y="0"/>
                </a:moveTo>
                <a:lnTo>
                  <a:pt x="617" y="0"/>
                </a:lnTo>
                <a:lnTo>
                  <a:pt x="617" y="1000"/>
                </a:lnTo>
                <a:lnTo>
                  <a:pt x="0" y="1000"/>
                </a:lnTo>
                <a:close/>
              </a:path>
              <a:path w="1000" h="1000">
                <a:moveTo>
                  <a:pt x="0" y="0"/>
                </a:moveTo>
                <a:lnTo>
                  <a:pt x="1000" y="0"/>
                </a:lnTo>
              </a:path>
            </a:pathLst>
          </a:custGeom>
          <a:solidFill>
            <a:srgbClr val="CC0000"/>
          </a:solidFill>
          <a:ln cap="flat">
            <a:solidFill>
              <a:srgbClr val="CC0000"/>
            </a:solidFill>
            <a:prstDash val="solid"/>
            <a:round/>
            <a:headEnd type="none" w="med" len="med"/>
            <a:tailEnd type="none" w="med" len="med"/>
          </a:ln>
        </p:spPr>
        <p:txBody>
          <a:bodyPr/>
          <a:lstStyle>
            <a:defPPr>
              <a:defRPr lang="zh-CN" altLang="en-US"/>
            </a:defPPr>
            <a:lvl1pPr marL="0"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1pPr>
            <a:lvl2pPr marL="464058"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2pPr>
            <a:lvl3pPr marL="928116"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3pPr>
            <a:lvl4pPr marL="1392174"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4pPr>
            <a:lvl5pPr marL="1856232"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sz="2436">
              <a:latin typeface="Times New Roman" charset="0"/>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pPr lvl="0"/>
            <a:endParaRPr sz="1218">
              <a:latin typeface="Verdana"/>
            </a:endParaRPr>
          </a:p>
        </p:txBody>
      </p:sp>
      <p:sp>
        <p:nvSpPr>
          <p:cNvPr id="3" name="Footer Placeholder 2"/>
          <p:cNvSpPr>
            <a:spLocks noGrp="1"/>
          </p:cNvSpPr>
          <p:nvPr>
            <p:ph type="ftr" sz="quarter" idx="11"/>
          </p:nvPr>
        </p:nvSpPr>
        <p:spPr/>
        <p:txBody>
          <a:bodyPr/>
          <a:lstStyle/>
          <a:p>
            <a:pPr lvl="0" algn="ctr"/>
            <a:endParaRPr sz="1218">
              <a:latin typeface="Verdana"/>
            </a:endParaRPr>
          </a:p>
        </p:txBody>
      </p:sp>
      <p:sp>
        <p:nvSpPr>
          <p:cNvPr id="4" name="Slide Number Placeholder 3"/>
          <p:cNvSpPr>
            <a:spLocks noGrp="1"/>
          </p:cNvSpPr>
          <p:nvPr>
            <p:ph type="sldNum" sz="quarter" idx="12"/>
          </p:nvPr>
        </p:nvSpPr>
        <p:spPr/>
        <p:txBody>
          <a:bodyPr/>
          <a:lstStyle/>
          <a:p>
            <a:pPr lvl="0" algn="r"/>
            <a:fld id="{93AE1883-0942-4AA3-9DB2-9C7C3A0314B1}" type="slidenum">
              <a:rPr sz="1218">
                <a:latin typeface="Verdana"/>
              </a:rPr>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pattFill prst="ltHorz">
          <a:fgClr>
            <a:schemeClr val="bg2"/>
          </a:fgClr>
          <a:bgClr>
            <a:schemeClr val="bg1"/>
          </a:bgClr>
        </a:pattFill>
      </p:bgPr>
    </p:bg>
    <p:spTree>
      <p:nvGrpSpPr>
        <p:cNvPr id="1" name=""/>
        <p:cNvGrpSpPr/>
        <p:nvPr/>
      </p:nvGrpSpPr>
      <p:grpSpPr/>
      <p:sp>
        <p:nvSpPr>
          <p:cNvPr id="1026" name=""/>
          <p:cNvSpPr/>
          <p:nvPr>
            <p:ph type="title"/>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noAutofit/>
          </a:bodyPr>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r>
              <a:t>单击此处编辑母版标题样式</a:t>
            </a:r>
          </a:p>
        </p:txBody>
      </p:sp>
      <p:sp>
        <p:nvSpPr>
          <p:cNvPr id="1027" name=""/>
          <p:cNvSpPr/>
          <p:nvPr>
            <p:ph type="body" idx="1"/>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t>单击此处编辑母版文本样式</a:t>
            </a:r>
          </a:p>
          <a:p>
            <a:pPr lvl="1"/>
            <a:r>
              <a:t>第二级</a:t>
            </a:r>
          </a:p>
          <a:p>
            <a:pPr lvl="2"/>
            <a:r>
              <a:t>第三级</a:t>
            </a:r>
          </a:p>
          <a:p>
            <a:pPr lvl="3"/>
            <a:r>
              <a:t>第四级</a:t>
            </a:r>
          </a:p>
          <a:p>
            <a:pPr lvl="4"/>
            <a:r>
              <a:t>第五级</a:t>
            </a:r>
          </a:p>
        </p:txBody>
      </p:sp>
      <p:sp>
        <p:nvSpPr>
          <p:cNvPr id="1028" name=""/>
          <p:cNvSpPr/>
          <p:nvPr/>
        </p:nvSpPr>
        <p:spPr>
          <a:xfrm>
            <a:off x="618744" y="1590366"/>
            <a:ext cx="8077510" cy="111180"/>
          </a:xfrm>
          <a:custGeom>
            <a:rect l="l" t="t" r="r" b="b"/>
            <a:pathLst>
              <a:path w="1000" h="1000" stroke="0">
                <a:moveTo>
                  <a:pt x="0" y="0"/>
                </a:moveTo>
                <a:lnTo>
                  <a:pt x="584" y="0"/>
                </a:lnTo>
                <a:lnTo>
                  <a:pt x="584" y="1000"/>
                </a:lnTo>
                <a:lnTo>
                  <a:pt x="0" y="1000"/>
                </a:lnTo>
                <a:close/>
              </a:path>
              <a:path w="1000" h="1000">
                <a:moveTo>
                  <a:pt x="0" y="0"/>
                </a:moveTo>
                <a:lnTo>
                  <a:pt x="1000" y="0"/>
                </a:lnTo>
              </a:path>
            </a:pathLst>
          </a:custGeom>
          <a:solidFill>
            <a:srgbClr val="CC0000"/>
          </a:solidFill>
          <a:ln cap="flat">
            <a:solidFill>
              <a:srgbClr val="CC0000"/>
            </a:solidFill>
            <a:prstDash val="solid"/>
            <a:round/>
            <a:headEnd type="none" w="med" len="med"/>
            <a:tailEnd type="none" w="med" len="med"/>
          </a:ln>
        </p:spPr>
        <p:txBody>
          <a:bodyPr/>
          <a:lstStyle>
            <a:defPPr>
              <a:defRPr lang="zh-CN" altLang="en-US"/>
            </a:defPPr>
            <a:lvl1pPr marL="0"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1pPr>
            <a:lvl2pPr marL="464058"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2pPr>
            <a:lvl3pPr marL="928116"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3pPr>
            <a:lvl4pPr marL="1392174"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4pPr>
            <a:lvl5pPr marL="1856232"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sz="2436">
              <a:latin typeface="Times New Roman" charset="0"/>
            </a:endParaRPr>
          </a:p>
        </p:txBody>
      </p:sp>
      <p:cxnSp>
        <p:nvCxnSpPr>
          <p:cNvPr id="1029" name=""/>
          <p:cNvCxnSpPr/>
          <p:nvPr/>
        </p:nvCxnSpPr>
        <p:spPr>
          <a:xfrm flipV="1">
            <a:off x="618744" y="6264783"/>
            <a:ext cx="8043672" cy="0"/>
          </a:xfrm>
          <a:prstGeom prst="line">
            <a:avLst/>
          </a:prstGeom>
          <a:noFill/>
          <a:ln cap="flat">
            <a:solidFill>
              <a:srgbClr val="CC0000"/>
            </a:solidFill>
            <a:prstDash val="solid"/>
            <a:miter lim="800000"/>
            <a:headEnd type="none" w="med" len="med"/>
            <a:tailEnd type="none" w="med" len="med"/>
          </a:ln>
        </p:spPr>
      </p:cxnSp>
      <p:sp>
        <p:nvSpPr>
          <p:cNvPr id="1030" name=""/>
          <p:cNvSpPr/>
          <p:nvPr>
            <p:ph type="dt" sz="half" idx="2"/>
          </p:nvPr>
        </p:nvSpPr>
        <p:spPr>
          <a:xfrm>
            <a:off x="618744" y="6338903"/>
            <a:ext cx="2010918" cy="483394"/>
          </a:xfrm>
          <a:prstGeom prst="rect">
            <a:avLst/>
          </a:prstGeom>
          <a:noFill/>
          <a:ln cap="flat">
            <a:noFill/>
            <a:prstDash val="solid"/>
            <a:miter lim="800000"/>
            <a:headEnd type="none" w="med" len="med"/>
            <a:tailEnd type="none" w="med" len="med"/>
          </a:ln>
        </p:spPr>
        <p:txBody>
          <a:bodyPr/>
          <a:lstStyle>
            <a:defPPr>
              <a:defRPr lang="zh-CN" altLang="en-US"/>
            </a:defPPr>
            <a:lvl1pPr marL="0"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1pPr>
            <a:lvl2pPr marL="464058"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2pPr>
            <a:lvl3pPr marL="928116"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3pPr>
            <a:lvl4pPr marL="1392174"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4pPr>
            <a:lvl5pPr marL="1856232"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sz="1218">
              <a:latin typeface="Verdana"/>
            </a:endParaRPr>
          </a:p>
        </p:txBody>
      </p:sp>
      <p:sp>
        <p:nvSpPr>
          <p:cNvPr id="1031" name=""/>
          <p:cNvSpPr/>
          <p:nvPr>
            <p:ph type="ftr" sz="quarter" idx="3"/>
          </p:nvPr>
        </p:nvSpPr>
        <p:spPr>
          <a:xfrm>
            <a:off x="3171063" y="6338903"/>
            <a:ext cx="2939034" cy="483394"/>
          </a:xfrm>
          <a:prstGeom prst="rect">
            <a:avLst/>
          </a:prstGeom>
          <a:noFill/>
          <a:ln cap="flat">
            <a:noFill/>
            <a:prstDash val="solid"/>
            <a:miter lim="800000"/>
            <a:headEnd type="none" w="med" len="med"/>
            <a:tailEnd type="none" w="med" len="med"/>
          </a:ln>
        </p:spPr>
        <p:txBody>
          <a:bodyPr/>
          <a:lstStyle>
            <a:defPPr>
              <a:defRPr lang="zh-CN" altLang="en-US"/>
            </a:defPPr>
            <a:lvl1pPr marL="0"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1pPr>
            <a:lvl2pPr marL="464058"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2pPr>
            <a:lvl3pPr marL="928116"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3pPr>
            <a:lvl4pPr marL="1392174"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4pPr>
            <a:lvl5pPr marL="1856232"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sz="1218">
              <a:latin typeface="Verdana"/>
            </a:endParaRPr>
          </a:p>
        </p:txBody>
      </p:sp>
      <p:sp>
        <p:nvSpPr>
          <p:cNvPr id="1032" name=""/>
          <p:cNvSpPr/>
          <p:nvPr>
            <p:ph type="sldNum" sz="quarter" idx="4"/>
          </p:nvPr>
        </p:nvSpPr>
        <p:spPr>
          <a:xfrm>
            <a:off x="6651498" y="6338903"/>
            <a:ext cx="2010918" cy="483394"/>
          </a:xfrm>
          <a:prstGeom prst="rect">
            <a:avLst/>
          </a:prstGeom>
          <a:noFill/>
          <a:ln cap="flat">
            <a:noFill/>
            <a:prstDash val="solid"/>
            <a:miter lim="800000"/>
            <a:headEnd type="none" w="med" len="med"/>
            <a:tailEnd type="none" w="med" len="med"/>
          </a:ln>
        </p:spPr>
        <p:txBody>
          <a:bodyPr/>
          <a:lstStyle>
            <a:defPPr>
              <a:defRPr lang="zh-CN" altLang="en-US"/>
            </a:defPPr>
            <a:lvl1pPr marL="0"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1pPr>
            <a:lvl2pPr marL="464058"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2pPr>
            <a:lvl3pPr marL="928116"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3pPr>
            <a:lvl4pPr marL="1392174"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4pPr>
            <a:lvl5pPr marL="1856232" indent="0" algn="l" defTabSz="928116" rtl="0" eaLnBrk="1" fontAlgn="base" latinLnBrk="0" hangingPunct="1">
              <a:lnSpc>
                <a:spcPct val="100000"/>
              </a:lnSpc>
              <a:spcBef>
                <a:spcPct val="0"/>
              </a:spcBef>
              <a:spcAft>
                <a:spcPct val="0"/>
              </a:spcAft>
              <a:buClrTx/>
              <a:buSzTx/>
              <a:buFontTx/>
              <a:buNone/>
              <a:defRPr kumimoji="0" lang="zh-CN" altLang="en-US" sz="1827"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96E504A7-426D-42B9-AB35-ED503EAFAC1E}" type="slidenum">
              <a:rPr sz="1218">
                <a:latin typeface="Verdana"/>
              </a:rPr>
              <a:t>*</a:t>
            </a:fld>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Lst>
  <p:transition/>
  <p:timing/>
  <p:hf sldNum="0" hdr="0" dt="0"/>
  <p:txStyles>
    <p:titleStyle>
      <a:lvl1pPr marL="0" indent="0" algn="l" defTabSz="928116" rtl="0" eaLnBrk="1" fontAlgn="base" hangingPunct="1">
        <a:lnSpc>
          <a:spcPct val="100000"/>
        </a:lnSpc>
        <a:spcBef>
          <a:spcPct val="0"/>
        </a:spcBef>
        <a:spcAft>
          <a:spcPct val="0"/>
        </a:spcAft>
        <a:buClrTx/>
        <a:buSzTx/>
        <a:buFontTx/>
        <a:buNone/>
        <a:defRPr kumimoji="0" sz="3857" b="0" i="0" u="none">
          <a:solidFill>
            <a:schemeClr val="tx2"/>
          </a:solidFill>
          <a:latin typeface="Verdana"/>
          <a:ea typeface="宋体" charset="-122"/>
        </a:defRPr>
      </a:lvl1pPr>
    </p:titleStyle>
    <p:body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sz="2030" b="0" i="0" u="none">
          <a:solidFill>
            <a:schemeClr val="tx1"/>
          </a:solidFill>
          <a:latin typeface="Verdana"/>
          <a:ea typeface="宋体" charset="-122"/>
        </a:defRPr>
      </a:lvl5pPr>
    </p:bodyStyle>
    <p:otherStyle>
      <a:lvl1pPr marL="0" indent="0" algn="l" defTabSz="928116" rtl="0" eaLnBrk="1" fontAlgn="base" hangingPunct="1">
        <a:lnSpc>
          <a:spcPct val="100000"/>
        </a:lnSpc>
        <a:spcBef>
          <a:spcPct val="0"/>
        </a:spcBef>
        <a:spcAft>
          <a:spcPct val="0"/>
        </a:spcAft>
        <a:buSzTx/>
        <a:buFont typeface="Verdana"/>
        <a:buNone/>
        <a:defRPr kumimoji="0" sz="1827" b="0" i="0" u="none" baseline="0">
          <a:solidFill>
            <a:schemeClr val="tx1"/>
          </a:solidFill>
          <a:effectLst/>
        </a:defRPr>
      </a:lvl1pPr>
      <a:lvl2pPr marL="464058" indent="0" algn="l" defTabSz="928116" rtl="0" eaLnBrk="1" fontAlgn="base" hangingPunct="1">
        <a:lnSpc>
          <a:spcPct val="100000"/>
        </a:lnSpc>
        <a:spcBef>
          <a:spcPct val="0"/>
        </a:spcBef>
        <a:spcAft>
          <a:spcPct val="0"/>
        </a:spcAft>
        <a:buSzTx/>
        <a:buFont typeface="Verdana"/>
        <a:buNone/>
        <a:defRPr kumimoji="0" sz="1827" b="0" i="0" u="none" baseline="0">
          <a:solidFill>
            <a:schemeClr val="tx1"/>
          </a:solidFill>
          <a:effectLst/>
        </a:defRPr>
      </a:lvl2pPr>
      <a:lvl3pPr marL="928116" indent="0" algn="l" defTabSz="928116" rtl="0" eaLnBrk="1" fontAlgn="base" hangingPunct="1">
        <a:lnSpc>
          <a:spcPct val="100000"/>
        </a:lnSpc>
        <a:spcBef>
          <a:spcPct val="0"/>
        </a:spcBef>
        <a:spcAft>
          <a:spcPct val="0"/>
        </a:spcAft>
        <a:buSzTx/>
        <a:buFont typeface="Verdana"/>
        <a:buNone/>
        <a:defRPr kumimoji="0" sz="1827" b="0" i="0" u="none" baseline="0">
          <a:solidFill>
            <a:schemeClr val="tx1"/>
          </a:solidFill>
          <a:effectLst/>
        </a:defRPr>
      </a:lvl3pPr>
      <a:lvl4pPr marL="1392174" indent="0" algn="l" defTabSz="928116" rtl="0" eaLnBrk="1" fontAlgn="base" hangingPunct="1">
        <a:lnSpc>
          <a:spcPct val="100000"/>
        </a:lnSpc>
        <a:spcBef>
          <a:spcPct val="0"/>
        </a:spcBef>
        <a:spcAft>
          <a:spcPct val="0"/>
        </a:spcAft>
        <a:buSzTx/>
        <a:buFont typeface="Verdana"/>
        <a:buNone/>
        <a:defRPr kumimoji="0" sz="1827" b="0" i="0" u="none" baseline="0">
          <a:solidFill>
            <a:schemeClr val="tx1"/>
          </a:solidFill>
          <a:effectLst/>
        </a:defRPr>
      </a:lvl4pPr>
      <a:lvl5pPr marL="1856232" indent="0" algn="l" defTabSz="928116" rtl="0" eaLnBrk="1" fontAlgn="base" hangingPunct="1">
        <a:lnSpc>
          <a:spcPct val="100000"/>
        </a:lnSpc>
        <a:spcBef>
          <a:spcPct val="0"/>
        </a:spcBef>
        <a:spcAft>
          <a:spcPct val="0"/>
        </a:spcAft>
        <a:buSzTx/>
        <a:buFont typeface="Verdana"/>
        <a:buNone/>
        <a:defRPr kumimoji="0" sz="1827" b="0" i="0" u="none" baseline="0">
          <a:solidFill>
            <a:schemeClr val="tx1"/>
          </a:solidFill>
          <a:effectLst/>
        </a:defRPr>
      </a:lvl5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 Id="rId3" Type="http://schemas.openxmlformats.org/officeDocument/2006/relationships/hyperlink" Target="http://image.baidu.com/i?ct=503316480&amp;z=0&amp;tn=baiduimagedetail&amp;word=%CB%AE&amp;in=2&amp;cl=2&amp;cm=1&amp;sc=0&amp;lm=-1&amp;pn=1&amp;rn=1" TargetMode="Externa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hyperlink" Target="http://news.enorth.com.cn/system/2005/11/14/001163476.shtml" TargetMode="External"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hyperlink" Target="http://news.enorth.com.cn/system/2005/11/14/001164465.shtml" TargetMode="Externa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8073036002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58"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a:solidFill>
                  <a:srgbClr val="0001F3"/>
                </a:solidFill>
              </a:rPr>
              <a:t>农村饮用水卫生平安与健康 </a:t>
            </a:r>
          </a:p>
        </p:txBody>
      </p:sp>
      <p:sp>
        <p:nvSpPr>
          <p:cNvPr id="2059"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lgn="ctr"/>
            <a:r>
              <a:rPr>
                <a:solidFill>
                  <a:srgbClr val="0001F3"/>
                </a:solidFill>
                <a:latin typeface="宋体" charset="-122"/>
              </a:rPr>
              <a:t>浙江省卫生厅卫生监督局(所)</a:t>
            </a:r>
            <a:endParaRPr>
              <a:latin typeface="宋体" charset="-122"/>
            </a:endParaRPr>
          </a:p>
          <a:p>
            <a:pPr lvl="0" algn="ctr"/>
            <a:r>
              <a:rPr>
                <a:solidFill>
                  <a:srgbClr val="0001F3"/>
                </a:solidFill>
                <a:latin typeface="宋体" charset="-122"/>
              </a:rPr>
              <a:t>申屠杭</a:t>
            </a:r>
            <a:endParaRPr>
              <a:latin typeface="宋体" charset="-122"/>
            </a:endParaRPr>
          </a:p>
          <a:p>
            <a:pPr lvl="0" algn="ctr"/>
            <a:r>
              <a:rPr>
                <a:solidFill>
                  <a:srgbClr val="0001F3"/>
                </a:solidFill>
                <a:latin typeface="宋体" charset="-122"/>
              </a:rPr>
              <a:t>2022年3月23日</a:t>
            </a:r>
            <a:endParaRPr>
              <a:latin typeface="宋体" charset="-122"/>
            </a:endParaRPr>
          </a:p>
        </p:txBody>
      </p:sp>
      <p:pic>
        <p:nvPicPr>
          <p:cNvPr id="2060" name="">
            <a:hlinkClick r:id="rId3"/>
          </p:cNvPr>
          <p:cNvPicPr/>
          <p:nvPr/>
        </p:nvPicPr>
        <p:blipFill>
          <a:blip r:embed="rId2"/>
          <a:stretch>
            <a:fillRect/>
          </a:stretch>
        </p:blipFill>
        <p:spPr>
          <a:xfrm>
            <a:off x="3764026" y="4065342"/>
            <a:ext cx="1972246" cy="1242321"/>
          </a:xfrm>
          <a:prstGeom prst="rect">
            <a:avLst/>
          </a:prstGeom>
          <a:noFill/>
          <a:ln cap="flat">
            <a:noFill/>
            <a:prstDash val="solid"/>
            <a:miter lim="800000"/>
            <a:headEnd type="none" w="med" len="med"/>
            <a:tailEnd type="none" w="med" len="med"/>
          </a:ln>
        </p:spPr>
      </p:pic>
      <p:sp>
        <p:nvSpPr>
          <p:cNvPr id="2061" name="Date Placeholder 1"/>
          <p:cNvSpPr>
            <a:spLocks noGrp="1"/>
          </p:cNvSpPr>
          <p:nvPr>
            <p:ph type="dt" sz="half" idx="10"/>
          </p:nvPr>
        </p:nvSpPr>
        <p:spPr/>
        <p:txBody>
          <a:bodyPr/>
          <a:lstStyle/>
          <a:p>
            <a:pPr lvl="0"/>
            <a:endParaRPr sz="1218">
              <a:latin typeface="Verdana"/>
            </a:endParaRPr>
          </a:p>
        </p:txBody>
      </p:sp>
      <p:sp>
        <p:nvSpPr>
          <p:cNvPr id="2063"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第一页，共六十四页。</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63"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a:solidFill>
                  <a:srgbClr val="0001F3"/>
                </a:solidFill>
              </a:rPr>
              <a:t>主要内容</a:t>
            </a:r>
          </a:p>
        </p:txBody>
      </p:sp>
      <p:sp>
        <p:nvSpPr>
          <p:cNvPr id="2064"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a:solidFill>
                  <a:srgbClr val="0001F3"/>
                </a:solidFill>
              </a:rPr>
              <a:t>概述</a:t>
            </a:r>
          </a:p>
          <a:p>
            <a:pPr lvl="0"/>
            <a:r>
              <a:rPr>
                <a:solidFill>
                  <a:srgbClr val="0001F3"/>
                </a:solidFill>
              </a:rPr>
              <a:t>我国饮用水的卫生现状</a:t>
            </a:r>
          </a:p>
          <a:p>
            <a:pPr lvl="0"/>
            <a:r>
              <a:rPr>
                <a:solidFill>
                  <a:srgbClr val="0001F3"/>
                </a:solidFill>
                <a:latin typeface="楷体_GB2312" charset="-122"/>
              </a:rPr>
              <a:t>生活饮用水卫生标准</a:t>
            </a:r>
            <a:endParaRPr>
              <a:latin typeface="楷体_GB2312" charset="-122"/>
            </a:endParaRPr>
          </a:p>
          <a:p>
            <a:pPr lvl="0"/>
            <a:r>
              <a:rPr>
                <a:solidFill>
                  <a:srgbClr val="0001F3"/>
                </a:solidFill>
              </a:rPr>
              <a:t>饮用水污染事件的应急处理</a:t>
            </a:r>
          </a:p>
          <a:p>
            <a:pPr lvl="0"/>
            <a:r>
              <a:rPr>
                <a:solidFill>
                  <a:srgbClr val="0001F3"/>
                </a:solidFill>
              </a:rPr>
              <a:t>农村饮用水卫生监督</a:t>
            </a:r>
          </a:p>
          <a:p>
            <a:pPr lvl="0"/>
            <a:endParaRPr>
              <a:solidFill>
                <a:srgbClr val="0001F3"/>
              </a:solidFill>
            </a:endParaRPr>
          </a:p>
        </p:txBody>
      </p:sp>
      <p:sp>
        <p:nvSpPr>
          <p:cNvPr id="2065" name="Date Placeholder 1"/>
          <p:cNvSpPr>
            <a:spLocks noGrp="1"/>
          </p:cNvSpPr>
          <p:nvPr>
            <p:ph type="dt" sz="half" idx="10"/>
          </p:nvPr>
        </p:nvSpPr>
        <p:spPr/>
        <p:txBody>
          <a:bodyPr/>
          <a:lstStyle/>
          <a:p>
            <a:pPr lvl="0"/>
            <a:endParaRPr sz="1218">
              <a:latin typeface="Verdana"/>
            </a:endParaRPr>
          </a:p>
        </p:txBody>
      </p:sp>
      <p:sp>
        <p:nvSpPr>
          <p:cNvPr id="2067"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第二页，共六十四页。</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67"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latin typeface="宋体" charset="-122"/>
              </a:rPr>
              <a:t>第一章 概述(1)</a:t>
            </a:r>
            <a:endParaRPr b="1">
              <a:latin typeface="宋体" charset="-122"/>
            </a:endParaRPr>
          </a:p>
        </p:txBody>
      </p:sp>
      <p:sp>
        <p:nvSpPr>
          <p:cNvPr id="2068"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sz="2439">
                <a:solidFill>
                  <a:srgbClr val="0001F3"/>
                </a:solidFill>
              </a:rPr>
              <a:t>生活饮用水〔简称饮用水〕是指供人生活的饮水和生活用水，主要通过饮水和食物经口摄入体内，并可通过洗漱、洗涤物品、沐浴等生活用水接触皮肤或呼吸摄入人体。</a:t>
            </a:r>
            <a:endParaRPr sz="2639"/>
          </a:p>
          <a:p>
            <a:pPr lvl="0"/>
            <a:r>
              <a:rPr sz="2439">
                <a:solidFill>
                  <a:srgbClr val="0001F3"/>
                </a:solidFill>
              </a:rPr>
              <a:t>市政供水：</a:t>
            </a:r>
            <a:endParaRPr sz="2639"/>
          </a:p>
          <a:p>
            <a:pPr lvl="0"/>
            <a:r>
              <a:rPr sz="2339">
                <a:solidFill>
                  <a:srgbClr val="0001F3"/>
                </a:solidFill>
              </a:rPr>
              <a:t>农村饮用水：</a:t>
            </a:r>
            <a:endParaRPr sz="2639"/>
          </a:p>
          <a:p>
            <a:pPr lvl="0"/>
            <a:r>
              <a:rPr sz="2539">
                <a:solidFill>
                  <a:srgbClr val="0001F3"/>
                </a:solidFill>
              </a:rPr>
              <a:t>乡镇供水：</a:t>
            </a:r>
            <a:endParaRPr sz="2639"/>
          </a:p>
          <a:p>
            <a:pPr lvl="0"/>
            <a:r>
              <a:rPr sz="2439">
                <a:solidFill>
                  <a:srgbClr val="0001F3"/>
                </a:solidFill>
              </a:rPr>
              <a:t> 小型集中式供水：农村日供水在1000m3以下〔或供水人口在1万人以下〕的集中式供水。</a:t>
            </a:r>
            <a:endParaRPr sz="2639"/>
          </a:p>
        </p:txBody>
      </p:sp>
      <p:sp>
        <p:nvSpPr>
          <p:cNvPr id="2069" name="Date Placeholder 1"/>
          <p:cNvSpPr>
            <a:spLocks noGrp="1"/>
          </p:cNvSpPr>
          <p:nvPr>
            <p:ph type="dt" sz="half" idx="10"/>
          </p:nvPr>
        </p:nvSpPr>
        <p:spPr/>
        <p:txBody>
          <a:bodyPr/>
          <a:lstStyle/>
          <a:p>
            <a:pPr lvl="0"/>
            <a:endParaRPr sz="1218">
              <a:latin typeface="Verdana"/>
            </a:endParaRPr>
          </a:p>
        </p:txBody>
      </p:sp>
      <p:sp>
        <p:nvSpPr>
          <p:cNvPr id="2071"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第三页，共六十四页。</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71"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latin typeface="宋体" charset="-122"/>
              </a:rPr>
              <a:t>第一章 概述(2)</a:t>
            </a:r>
            <a:endParaRPr b="1">
              <a:latin typeface="宋体" charset="-122"/>
            </a:endParaRPr>
          </a:p>
        </p:txBody>
      </p:sp>
      <p:sp>
        <p:nvSpPr>
          <p:cNvPr id="2072"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sz="2439">
                <a:solidFill>
                  <a:srgbClr val="0001F3"/>
                </a:solidFill>
              </a:rPr>
              <a:t>集中式供水：自水源集中取水，通过输配水管网送到用户或者公共取水点的供水方式，包括自建设施供水。为用户提供日常饮用水的供水站和为公共场所、居民社区提供的分质供水也属于集中式供水。</a:t>
            </a:r>
            <a:endParaRPr sz="2639"/>
          </a:p>
          <a:p>
            <a:pPr lvl="0"/>
            <a:r>
              <a:rPr sz="2339">
                <a:solidFill>
                  <a:srgbClr val="0001F3"/>
                </a:solidFill>
              </a:rPr>
              <a:t>分散式供水 ：分散居户直接从水源取水，未经任何设施或仅有简易设施的供水方式。</a:t>
            </a:r>
            <a:endParaRPr sz="2639"/>
          </a:p>
          <a:p>
            <a:pPr lvl="0"/>
            <a:r>
              <a:rPr sz="2239">
                <a:solidFill>
                  <a:srgbClr val="0001F3"/>
                </a:solidFill>
              </a:rPr>
              <a:t> 二次供水 ：集中式供水在入户之前经再度储存、加压和消毒或深度处理，通过管道或容器输送给用户的供水方式。</a:t>
            </a:r>
            <a:endParaRPr sz="2639"/>
          </a:p>
        </p:txBody>
      </p:sp>
      <p:sp>
        <p:nvSpPr>
          <p:cNvPr id="2073" name="Date Placeholder 1"/>
          <p:cNvSpPr>
            <a:spLocks noGrp="1"/>
          </p:cNvSpPr>
          <p:nvPr>
            <p:ph type="dt" sz="half" idx="10"/>
          </p:nvPr>
        </p:nvSpPr>
        <p:spPr/>
        <p:txBody>
          <a:bodyPr/>
          <a:lstStyle/>
          <a:p>
            <a:pPr lvl="0"/>
            <a:endParaRPr sz="1218">
              <a:latin typeface="Verdana"/>
            </a:endParaRPr>
          </a:p>
        </p:txBody>
      </p:sp>
      <p:sp>
        <p:nvSpPr>
          <p:cNvPr id="2075"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第四页，共六十四页。</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75"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latin typeface="宋体" charset="-122"/>
              </a:rPr>
              <a:t>第一章 概述(2)</a:t>
            </a:r>
            <a:endParaRPr b="1">
              <a:latin typeface="宋体" charset="-122"/>
            </a:endParaRPr>
          </a:p>
        </p:txBody>
      </p:sp>
      <p:sp>
        <p:nvSpPr>
          <p:cNvPr id="2076"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buNone/>
            </a:pPr>
            <a:r>
              <a:rPr>
                <a:solidFill>
                  <a:srgbClr val="0001F3"/>
                </a:solidFill>
              </a:rPr>
              <a:t>卫生平安饮用水：饮用水水质合格，水量有保障，具备平安管理及应急供水能力。从法律角度，是指饮用水水质符合国家生活饮用水卫生标准GB5749。从科学角度，要求水质在流行病学上平安；所含化学物质及放射性物质对人体健康无害；确保水的感官性状良好。 </a:t>
            </a:r>
          </a:p>
          <a:p>
            <a:pPr lvl="0">
              <a:buNone/>
            </a:pPr>
            <a:r>
              <a:rPr>
                <a:solidFill>
                  <a:srgbClr val="0001F3"/>
                </a:solidFill>
              </a:rPr>
              <a:t> </a:t>
            </a:r>
          </a:p>
        </p:txBody>
      </p:sp>
      <p:sp>
        <p:nvSpPr>
          <p:cNvPr id="2077" name="Date Placeholder 1"/>
          <p:cNvSpPr>
            <a:spLocks noGrp="1"/>
          </p:cNvSpPr>
          <p:nvPr>
            <p:ph type="dt" sz="half" idx="10"/>
          </p:nvPr>
        </p:nvSpPr>
        <p:spPr/>
        <p:txBody>
          <a:bodyPr/>
          <a:lstStyle/>
          <a:p>
            <a:pPr lvl="0"/>
            <a:endParaRPr sz="1218">
              <a:latin typeface="Verdana"/>
            </a:endParaRPr>
          </a:p>
        </p:txBody>
      </p:sp>
      <p:sp>
        <p:nvSpPr>
          <p:cNvPr id="2079"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第五页，共六十四页。</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79"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latin typeface="宋体" charset="-122"/>
              </a:rPr>
              <a:t>第一章 概述(4)</a:t>
            </a:r>
            <a:endParaRPr b="1">
              <a:latin typeface="宋体" charset="-122"/>
            </a:endParaRPr>
          </a:p>
        </p:txBody>
      </p:sp>
      <p:sp>
        <p:nvSpPr>
          <p:cNvPr id="2080"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a:solidFill>
                  <a:srgbClr val="0001F3"/>
                </a:solidFill>
                <a:latin typeface="宋体" charset="-122"/>
              </a:rPr>
              <a:t>饮用水的重要性;</a:t>
            </a:r>
            <a:endParaRPr>
              <a:latin typeface="宋体" charset="-122"/>
            </a:endParaRPr>
          </a:p>
          <a:p>
            <a:pPr lvl="0"/>
            <a:r>
              <a:rPr>
                <a:solidFill>
                  <a:srgbClr val="0001F3"/>
                </a:solidFill>
                <a:latin typeface="宋体" charset="-122"/>
              </a:rPr>
              <a:t>一、水是人类生存和经济开展的根底</a:t>
            </a:r>
            <a:endParaRPr>
              <a:latin typeface="宋体" charset="-122"/>
            </a:endParaRPr>
          </a:p>
          <a:p>
            <a:pPr lvl="0"/>
            <a:r>
              <a:rPr>
                <a:solidFill>
                  <a:srgbClr val="0001F3"/>
                </a:solidFill>
                <a:latin typeface="宋体" charset="-122"/>
              </a:rPr>
              <a:t>二、水为人体生理功能所必需，体内水失衡将导致疾病</a:t>
            </a:r>
            <a:endParaRPr>
              <a:latin typeface="宋体" charset="-122"/>
            </a:endParaRPr>
          </a:p>
          <a:p>
            <a:pPr lvl="0"/>
            <a:r>
              <a:rPr>
                <a:solidFill>
                  <a:srgbClr val="0001F3"/>
                </a:solidFill>
                <a:latin typeface="宋体" charset="-122"/>
              </a:rPr>
              <a:t>三．污染的饮用水可引起疾病，供给合格的生活饮用水在预防控制疾病中起着重要作用</a:t>
            </a:r>
            <a:endParaRPr>
              <a:latin typeface="宋体" charset="-122"/>
            </a:endParaRPr>
          </a:p>
          <a:p>
            <a:pPr lvl="0"/>
            <a:r>
              <a:rPr>
                <a:solidFill>
                  <a:srgbClr val="0001F3"/>
                </a:solidFill>
                <a:latin typeface="宋体" charset="-122"/>
              </a:rPr>
              <a:t>四、优质充足的生活用水，既能防病，又提高了人们的生活质量</a:t>
            </a:r>
            <a:endParaRPr>
              <a:latin typeface="宋体" charset="-122"/>
            </a:endParaRPr>
          </a:p>
        </p:txBody>
      </p:sp>
      <p:sp>
        <p:nvSpPr>
          <p:cNvPr id="2081" name="Date Placeholder 1"/>
          <p:cNvSpPr>
            <a:spLocks noGrp="1"/>
          </p:cNvSpPr>
          <p:nvPr>
            <p:ph type="dt" sz="half" idx="10"/>
          </p:nvPr>
        </p:nvSpPr>
        <p:spPr/>
        <p:txBody>
          <a:bodyPr/>
          <a:lstStyle/>
          <a:p>
            <a:pPr lvl="0"/>
            <a:endParaRPr sz="1218">
              <a:latin typeface="Verdana"/>
            </a:endParaRPr>
          </a:p>
        </p:txBody>
      </p:sp>
      <p:sp>
        <p:nvSpPr>
          <p:cNvPr id="2083"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第六页，共六十四页。</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83"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latin typeface="宋体" charset="-122"/>
              </a:rPr>
              <a:t>第一章 概述(5)</a:t>
            </a:r>
            <a:endParaRPr b="1">
              <a:latin typeface="宋体" charset="-122"/>
            </a:endParaRPr>
          </a:p>
        </p:txBody>
      </p:sp>
      <p:sp>
        <p:nvSpPr>
          <p:cNvPr id="2084"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a:solidFill>
                  <a:srgbClr val="0001F3"/>
                </a:solidFill>
                <a:latin typeface="宋体" charset="-122"/>
              </a:rPr>
              <a:t>饮用水的重要性;</a:t>
            </a:r>
            <a:endParaRPr>
              <a:latin typeface="宋体" charset="-122"/>
            </a:endParaRPr>
          </a:p>
          <a:p>
            <a:pPr lvl="0"/>
            <a:r>
              <a:rPr>
                <a:solidFill>
                  <a:srgbClr val="0001F3"/>
                </a:solidFill>
                <a:latin typeface="宋体" charset="-122"/>
              </a:rPr>
              <a:t>二、水为人体生理功能所必需，体内水失衡将导致疾病</a:t>
            </a:r>
            <a:endParaRPr>
              <a:latin typeface="宋体" charset="-122"/>
            </a:endParaRPr>
          </a:p>
          <a:p>
            <a:pPr lvl="0"/>
            <a:r>
              <a:rPr>
                <a:solidFill>
                  <a:srgbClr val="0001F3"/>
                </a:solidFill>
                <a:latin typeface="宋体" charset="-122"/>
              </a:rPr>
              <a:t>〔一〕水在人体内的生理功能。</a:t>
            </a:r>
            <a:endParaRPr>
              <a:latin typeface="宋体" charset="-122"/>
            </a:endParaRPr>
          </a:p>
          <a:p>
            <a:pPr lvl="0"/>
            <a:r>
              <a:rPr>
                <a:solidFill>
                  <a:srgbClr val="0001F3"/>
                </a:solidFill>
                <a:latin typeface="宋体" charset="-122"/>
              </a:rPr>
              <a:t>〔二〕人体维持生理功能所需的水的平衡量</a:t>
            </a:r>
            <a:endParaRPr>
              <a:latin typeface="宋体" charset="-122"/>
            </a:endParaRPr>
          </a:p>
          <a:p>
            <a:pPr lvl="0"/>
            <a:r>
              <a:rPr>
                <a:solidFill>
                  <a:srgbClr val="0001F3"/>
                </a:solidFill>
                <a:latin typeface="宋体" charset="-122"/>
              </a:rPr>
              <a:t>〔三〕人体水失衡的病症</a:t>
            </a:r>
            <a:endParaRPr>
              <a:latin typeface="宋体" charset="-122"/>
            </a:endParaRPr>
          </a:p>
        </p:txBody>
      </p:sp>
      <p:sp>
        <p:nvSpPr>
          <p:cNvPr id="2085" name="Date Placeholder 1"/>
          <p:cNvSpPr>
            <a:spLocks noGrp="1"/>
          </p:cNvSpPr>
          <p:nvPr>
            <p:ph type="dt" sz="half" idx="10"/>
          </p:nvPr>
        </p:nvSpPr>
        <p:spPr/>
        <p:txBody>
          <a:bodyPr/>
          <a:lstStyle/>
          <a:p>
            <a:pPr lvl="0"/>
            <a:endParaRPr sz="1218">
              <a:latin typeface="Verdana"/>
            </a:endParaRPr>
          </a:p>
        </p:txBody>
      </p:sp>
      <p:sp>
        <p:nvSpPr>
          <p:cNvPr id="2087"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第七页，共六十四页。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87"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latin typeface="宋体" charset="-122"/>
              </a:rPr>
              <a:t>第一章 概述(6)</a:t>
            </a:r>
            <a:endParaRPr b="1">
              <a:latin typeface="宋体" charset="-122"/>
            </a:endParaRPr>
          </a:p>
        </p:txBody>
      </p:sp>
      <p:sp>
        <p:nvSpPr>
          <p:cNvPr id="2088"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spcBef>
                <a:spcPct val="0"/>
              </a:spcBef>
              <a:buClrTx/>
              <a:buSzTx/>
              <a:buFontTx/>
              <a:buNone/>
            </a:pPr>
            <a:r>
              <a:rPr sz="2539">
                <a:solidFill>
                  <a:srgbClr val="0001F3"/>
                </a:solidFill>
                <a:latin typeface="宋体" charset="-122"/>
              </a:rPr>
              <a:t>水在人体内的生理功能</a:t>
            </a:r>
            <a:endParaRPr sz="2639">
              <a:latin typeface="宋体" charset="-122"/>
            </a:endParaRPr>
          </a:p>
          <a:p>
            <a:pPr lvl="0">
              <a:spcBef>
                <a:spcPct val="0"/>
              </a:spcBef>
              <a:buClrTx/>
              <a:buSzTx/>
              <a:buFontTx/>
              <a:buNone/>
            </a:pPr>
            <a:endParaRPr sz="2639">
              <a:latin typeface="宋体" charset="-122"/>
            </a:endParaRPr>
          </a:p>
          <a:p>
            <a:pPr lvl="0">
              <a:spcBef>
                <a:spcPct val="0"/>
              </a:spcBef>
              <a:buClrTx/>
              <a:buSzTx/>
              <a:buFontTx/>
              <a:buNone/>
            </a:pPr>
            <a:r>
              <a:rPr sz="2239">
                <a:solidFill>
                  <a:srgbClr val="0001F3"/>
                </a:solidFill>
                <a:latin typeface="宋体" charset="-122"/>
              </a:rPr>
              <a:t>1、水是人体构造的主要成分。 </a:t>
            </a:r>
            <a:endParaRPr sz="2639">
              <a:latin typeface="宋体" charset="-122"/>
            </a:endParaRPr>
          </a:p>
          <a:p>
            <a:pPr lvl="0">
              <a:spcBef>
                <a:spcPct val="0"/>
              </a:spcBef>
              <a:buClrTx/>
              <a:buSzTx/>
              <a:buFontTx/>
              <a:buNone/>
            </a:pPr>
            <a:r>
              <a:rPr sz="2339">
                <a:solidFill>
                  <a:srgbClr val="0001F3"/>
                </a:solidFill>
                <a:latin typeface="宋体" charset="-122"/>
              </a:rPr>
              <a:t>2、水作为营养物质的载体，参与食物的消化和吸收。 </a:t>
            </a:r>
            <a:endParaRPr sz="2639">
              <a:latin typeface="宋体" charset="-122"/>
            </a:endParaRPr>
          </a:p>
          <a:p>
            <a:pPr lvl="0">
              <a:spcBef>
                <a:spcPct val="0"/>
              </a:spcBef>
              <a:buClrTx/>
              <a:buSzTx/>
              <a:buFontTx/>
              <a:buNone/>
            </a:pPr>
            <a:r>
              <a:rPr sz="2539">
                <a:solidFill>
                  <a:srgbClr val="0001F3"/>
                </a:solidFill>
                <a:latin typeface="宋体" charset="-122"/>
              </a:rPr>
              <a:t>3、水作为代谢产物的溶剂，直接参与体内物质代谢及代谢产物的排泄，促进各种生理活动和生化反响。 </a:t>
            </a:r>
            <a:endParaRPr sz="2639">
              <a:latin typeface="宋体" charset="-122"/>
            </a:endParaRPr>
          </a:p>
          <a:p>
            <a:pPr lvl="0">
              <a:spcBef>
                <a:spcPct val="0"/>
              </a:spcBef>
              <a:buClrTx/>
              <a:buSzTx/>
              <a:buFontTx/>
              <a:buNone/>
            </a:pPr>
            <a:r>
              <a:rPr sz="2439">
                <a:solidFill>
                  <a:srgbClr val="0001F3"/>
                </a:solidFill>
                <a:latin typeface="宋体" charset="-122"/>
              </a:rPr>
              <a:t>4、调节体温。 </a:t>
            </a:r>
            <a:endParaRPr sz="2639">
              <a:latin typeface="宋体" charset="-122"/>
            </a:endParaRPr>
          </a:p>
          <a:p>
            <a:pPr lvl="0">
              <a:spcBef>
                <a:spcPct val="0"/>
              </a:spcBef>
              <a:buClrTx/>
              <a:buSzTx/>
              <a:buFontTx/>
              <a:buNone/>
            </a:pPr>
            <a:r>
              <a:rPr sz="2539">
                <a:solidFill>
                  <a:srgbClr val="0001F3"/>
                </a:solidFill>
                <a:latin typeface="宋体" charset="-122"/>
              </a:rPr>
              <a:t>5、润滑组织。 </a:t>
            </a:r>
            <a:endParaRPr sz="2639">
              <a:latin typeface="宋体" charset="-122"/>
            </a:endParaRPr>
          </a:p>
        </p:txBody>
      </p:sp>
      <p:sp>
        <p:nvSpPr>
          <p:cNvPr id="2089" name="Date Placeholder 1"/>
          <p:cNvSpPr>
            <a:spLocks noGrp="1"/>
          </p:cNvSpPr>
          <p:nvPr>
            <p:ph type="dt" sz="half" idx="10"/>
          </p:nvPr>
        </p:nvSpPr>
        <p:spPr/>
        <p:txBody>
          <a:bodyPr/>
          <a:lstStyle/>
          <a:p>
            <a:pPr lvl="0"/>
            <a:endParaRPr sz="1218">
              <a:latin typeface="Verdana"/>
            </a:endParaRPr>
          </a:p>
        </p:txBody>
      </p:sp>
      <p:sp>
        <p:nvSpPr>
          <p:cNvPr id="2091"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第八页，共六十四页。</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91"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ea typeface="仿宋_GB2312" charset="-122"/>
              </a:rPr>
              <a:t>第二章 我国饮用水的卫生现状</a:t>
            </a:r>
            <a:r>
              <a:rPr>
                <a:solidFill>
                  <a:srgbClr val="0001F3"/>
                </a:solidFill>
              </a:rPr>
              <a:t> </a:t>
            </a:r>
          </a:p>
        </p:txBody>
      </p:sp>
      <p:sp>
        <p:nvSpPr>
          <p:cNvPr id="2092"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sz="2539" b="1">
                <a:solidFill>
                  <a:srgbClr val="0001F3"/>
                </a:solidFill>
              </a:rPr>
              <a:t>一、城乡供水能力大为改善，重点转向改善提高水质</a:t>
            </a:r>
            <a:endParaRPr sz="2639"/>
          </a:p>
          <a:p>
            <a:pPr lvl="0"/>
            <a:r>
              <a:rPr sz="2239" b="1">
                <a:solidFill>
                  <a:srgbClr val="0001F3"/>
                </a:solidFill>
              </a:rPr>
              <a:t>二、饮用水水源、自来水厂、管网、二次供水等多环节制约饮用水水质，饮用水卫生形势严峻</a:t>
            </a:r>
            <a:endParaRPr sz="2639" b="1"/>
          </a:p>
          <a:p>
            <a:pPr lvl="0"/>
            <a:r>
              <a:rPr sz="2339" b="1">
                <a:solidFill>
                  <a:srgbClr val="0001F3"/>
                </a:solidFill>
              </a:rPr>
              <a:t>三、水资源短缺和用水浪费，间接影响水质改善</a:t>
            </a:r>
            <a:endParaRPr sz="2639" b="1"/>
          </a:p>
          <a:p>
            <a:pPr lvl="0"/>
            <a:r>
              <a:rPr sz="2339" b="1">
                <a:solidFill>
                  <a:srgbClr val="0001F3"/>
                </a:solidFill>
              </a:rPr>
              <a:t>四、局部地区饮用水水质污染威胁民众健康</a:t>
            </a:r>
            <a:endParaRPr sz="2639"/>
          </a:p>
          <a:p>
            <a:pPr lvl="0"/>
            <a:r>
              <a:rPr sz="2439" b="1">
                <a:solidFill>
                  <a:srgbClr val="0001F3"/>
                </a:solidFill>
              </a:rPr>
              <a:t>五、饮用水法规和标准滞后，刚起步纳入法制管理轨道</a:t>
            </a:r>
            <a:endParaRPr sz="2639" b="1"/>
          </a:p>
        </p:txBody>
      </p:sp>
      <p:sp>
        <p:nvSpPr>
          <p:cNvPr id="2093" name="Date Placeholder 1"/>
          <p:cNvSpPr>
            <a:spLocks noGrp="1"/>
          </p:cNvSpPr>
          <p:nvPr>
            <p:ph type="dt" sz="half" idx="10"/>
          </p:nvPr>
        </p:nvSpPr>
        <p:spPr/>
        <p:txBody>
          <a:bodyPr/>
          <a:lstStyle/>
          <a:p>
            <a:pPr lvl="0"/>
            <a:endParaRPr sz="1218">
              <a:latin typeface="Verdana"/>
            </a:endParaRPr>
          </a:p>
        </p:txBody>
      </p:sp>
      <p:sp>
        <p:nvSpPr>
          <p:cNvPr id="2095"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第九页，共六十四页。</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95"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a:solidFill>
                  <a:srgbClr val="CC01F3"/>
                </a:solidFill>
              </a:rPr>
              <a:t>介水传染病</a:t>
            </a:r>
            <a:endParaRPr>
              <a:solidFill>
                <a:schemeClr val="accent2"/>
              </a:solidFill>
            </a:endParaRPr>
          </a:p>
        </p:txBody>
      </p:sp>
      <p:sp>
        <p:nvSpPr>
          <p:cNvPr id="2096"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lnSpc>
                <a:spcPct val="90000"/>
              </a:lnSpc>
            </a:pPr>
            <a:r>
              <a:rPr>
                <a:solidFill>
                  <a:srgbClr val="CC01F3"/>
                </a:solidFill>
              </a:rPr>
              <a:t>8种介水传染病</a:t>
            </a:r>
            <a:endParaRPr>
              <a:solidFill>
                <a:schemeClr val="accent2"/>
              </a:solidFill>
            </a:endParaRPr>
          </a:p>
          <a:p>
            <a:pPr lvl="0">
              <a:lnSpc>
                <a:spcPct val="90000"/>
              </a:lnSpc>
            </a:pPr>
            <a:r>
              <a:rPr>
                <a:solidFill>
                  <a:srgbClr val="CC01F3"/>
                </a:solidFill>
              </a:rPr>
              <a:t>法定的8种介水传染病。?中华人民共和国传染病防治法?第三条所列的3类37种传染病中，其中8种传染病的传播途径之一，可通过水传染。即甲类传染病中的霍乱；乙类传染病中的病毒性肝炎〔指甲型肝炎和戊型肝炎〕，脊髓灰质炎，细菌性和阿米巴痢疾，伤寒和副伤寒，钩端螺旋体病，血吸虫病；丙类传染病中的感染性腹泻病。</a:t>
            </a:r>
            <a:endParaRPr>
              <a:solidFill>
                <a:schemeClr val="accent2"/>
              </a:solidFill>
            </a:endParaRPr>
          </a:p>
        </p:txBody>
      </p:sp>
      <p:sp>
        <p:nvSpPr>
          <p:cNvPr id="2097" name="Date Placeholder 1"/>
          <p:cNvSpPr>
            <a:spLocks noGrp="1"/>
          </p:cNvSpPr>
          <p:nvPr>
            <p:ph type="dt" sz="half" idx="10"/>
          </p:nvPr>
        </p:nvSpPr>
        <p:spPr/>
        <p:txBody>
          <a:bodyPr/>
          <a:lstStyle/>
          <a:p>
            <a:pPr lvl="0"/>
            <a:endParaRPr sz="1218">
              <a:latin typeface="Verdana"/>
            </a:endParaRPr>
          </a:p>
        </p:txBody>
      </p:sp>
      <p:sp>
        <p:nvSpPr>
          <p:cNvPr id="2099"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第十页，共六十四页。</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99"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rPr>
              <a:t>生物地球化学性疾病</a:t>
            </a:r>
            <a:r>
              <a:rPr>
                <a:solidFill>
                  <a:srgbClr val="0001F3"/>
                </a:solidFill>
              </a:rPr>
              <a:t> </a:t>
            </a:r>
          </a:p>
        </p:txBody>
      </p:sp>
      <p:sp>
        <p:nvSpPr>
          <p:cNvPr id="2100"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a:solidFill>
                  <a:srgbClr val="0001F3"/>
                </a:solidFill>
              </a:rPr>
              <a:t>由于地理地质原因，使地壳外表的元素分布不均衡，致使有的地区土壤和水中某些元素含量过高或过少，导致该地区人群中发生某特异性疾病，称为生物地球化学性疾病。主要包括地方性氟中毒、地方性砷中毒。</a:t>
            </a:r>
          </a:p>
        </p:txBody>
      </p:sp>
      <p:sp>
        <p:nvSpPr>
          <p:cNvPr id="2101" name="Date Placeholder 1"/>
          <p:cNvSpPr>
            <a:spLocks noGrp="1"/>
          </p:cNvSpPr>
          <p:nvPr>
            <p:ph type="dt" sz="half" idx="10"/>
          </p:nvPr>
        </p:nvSpPr>
        <p:spPr/>
        <p:txBody>
          <a:bodyPr/>
          <a:lstStyle/>
          <a:p>
            <a:pPr lvl="0"/>
            <a:endParaRPr sz="1218">
              <a:latin typeface="Verdana"/>
            </a:endParaRPr>
          </a:p>
        </p:txBody>
      </p:sp>
      <p:sp>
        <p:nvSpPr>
          <p:cNvPr id="2103"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第十一页，共六十四页。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03"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rPr>
              <a:t>化学性污染引起的急慢性中毒</a:t>
            </a:r>
            <a:r>
              <a:rPr>
                <a:solidFill>
                  <a:srgbClr val="0001F3"/>
                </a:solidFill>
              </a:rPr>
              <a:t> </a:t>
            </a:r>
          </a:p>
        </p:txBody>
      </p:sp>
      <p:sp>
        <p:nvSpPr>
          <p:cNvPr id="2104"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a:solidFill>
                  <a:srgbClr val="0001F3"/>
                </a:solidFill>
              </a:rPr>
              <a:t>随着全球经济的飞速开展，水中化学污染日益突出。据WHO报道，现查明全世界水体中可检查出2221种化学物质，其中饮水中有害的有机污染物765种，经鉴定确认其中致癌物20种，可疑致癌物23种，致突变物56种，促癌剂18种。</a:t>
            </a:r>
          </a:p>
        </p:txBody>
      </p:sp>
      <p:sp>
        <p:nvSpPr>
          <p:cNvPr id="2105" name="Date Placeholder 1"/>
          <p:cNvSpPr>
            <a:spLocks noGrp="1"/>
          </p:cNvSpPr>
          <p:nvPr>
            <p:ph type="dt" sz="half" idx="10"/>
          </p:nvPr>
        </p:nvSpPr>
        <p:spPr/>
        <p:txBody>
          <a:bodyPr/>
          <a:lstStyle/>
          <a:p>
            <a:pPr lvl="0"/>
            <a:endParaRPr sz="1218">
              <a:latin typeface="Verdana"/>
            </a:endParaRPr>
          </a:p>
        </p:txBody>
      </p:sp>
      <p:sp>
        <p:nvSpPr>
          <p:cNvPr id="2107"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第十二页，共六十四页。</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07" name=""/>
          <p:cNvSpPr/>
          <p:nvPr>
            <p:ph type="title" idx="4294967295"/>
          </p:nvPr>
        </p:nvSpPr>
        <p:spPr>
          <a:xfrm>
            <a:off x="583295" y="309372"/>
            <a:ext cx="8121015" cy="1635483"/>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sz="1930" b="1">
                <a:solidFill>
                  <a:srgbClr val="0001F3"/>
                </a:solidFill>
                <a:ea typeface="楷体_GB2312" charset="-122"/>
              </a:rPr>
              <a:t>日本的水俣病患者</a:t>
            </a:r>
            <a:r>
              <a:rPr sz="1630">
                <a:solidFill>
                  <a:srgbClr val="0001F3"/>
                </a:solidFill>
              </a:rPr>
              <a:t>日本于20世纪50年代发生的水俣病，就是当地居民长期食用富含汞的鱼虾造成的，患者手脚麻木、运动失灵，甚至呈疯癫状态。日本曾经发生的痛痛病，就是患者长期食用用含镉污水灌溉的水稻造成的，患者的胃和肾等器官受到严重损害，全身疼痛难忍。</a:t>
            </a:r>
            <a:r>
              <a:rPr sz="3051">
                <a:solidFill>
                  <a:srgbClr val="0001F3"/>
                </a:solidFill>
              </a:rPr>
              <a:t> </a:t>
            </a:r>
            <a:endParaRPr sz="3451"/>
          </a:p>
        </p:txBody>
      </p:sp>
      <p:pic>
        <p:nvPicPr>
          <p:cNvPr id="2108" name=""/>
          <p:cNvPicPr/>
          <p:nvPr>
            <p:ph type="body" idx="4294967295"/>
          </p:nvPr>
        </p:nvPicPr>
        <p:blipFill>
          <a:blip r:embed="rId2"/>
          <a:stretch>
            <a:fillRect/>
          </a:stretch>
        </p:blipFill>
        <p:spPr>
          <a:xfrm>
            <a:off x="3726966" y="2752121"/>
            <a:ext cx="1817561" cy="2383132"/>
          </a:xfrm>
          <a:prstGeom prst="rect">
            <a:avLst/>
          </a:prstGeom>
          <a:noFill/>
          <a:ln cap="flat">
            <a:noFill/>
            <a:prstDash val="solid"/>
            <a:miter lim="800000"/>
            <a:headEnd type="none" w="med" len="med"/>
            <a:tailEnd type="none" w="med" len="med"/>
          </a:ln>
        </p:spPr>
      </p:pic>
      <p:sp>
        <p:nvSpPr>
          <p:cNvPr id="2109" name="Date Placeholder 1"/>
          <p:cNvSpPr>
            <a:spLocks noGrp="1"/>
          </p:cNvSpPr>
          <p:nvPr>
            <p:ph type="dt" sz="half" idx="10"/>
          </p:nvPr>
        </p:nvSpPr>
        <p:spPr/>
        <p:txBody>
          <a:bodyPr/>
          <a:lstStyle/>
          <a:p>
            <a:pPr lvl="0"/>
            <a:endParaRPr sz="1218">
              <a:latin typeface="Verdana"/>
            </a:endParaRPr>
          </a:p>
        </p:txBody>
      </p:sp>
      <p:sp>
        <p:nvSpPr>
          <p:cNvPr id="2111"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第十三页，共六十四页。</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11"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a:solidFill>
                  <a:srgbClr val="FF01F3"/>
                </a:solidFill>
                <a:ea typeface="黑体" charset="-122"/>
              </a:rPr>
              <a:t>中国的水污染状况已到达警戒线</a:t>
            </a:r>
            <a:endParaRPr>
              <a:solidFill>
                <a:srgbClr val="FF0000"/>
              </a:solidFill>
              <a:ea typeface="黑体" charset="-122"/>
            </a:endParaRPr>
          </a:p>
        </p:txBody>
      </p:sp>
      <p:sp>
        <p:nvSpPr>
          <p:cNvPr id="2112"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lnSpc>
                <a:spcPct val="90000"/>
              </a:lnSpc>
            </a:pPr>
            <a:r>
              <a:rPr sz="2032">
                <a:solidFill>
                  <a:srgbClr val="0001F3"/>
                </a:solidFill>
                <a:latin typeface="黑体" charset="-122"/>
                <a:ea typeface="黑体" charset="-122"/>
              </a:rPr>
              <a:t>2007年10月18日，亚洲开发银行(亚行)发布消息称，中国的水污染状况已到达警戒线，为此亚行将支持中国建设水污染管理系统。    亚行将实施一项“以基于市场的手段控制水污染的政策研究〞工程，寻求加强水污染的管理体系，帮助中国更有效地到达水污染控制目标。 该工程将开展一系列政策建议研究，作为引入基于市场的手段及机制的根底，从而解决中国严重的水污染问题。     工程预计总费用为65万美元，亚行将提供50万美元赠款。剩余款项将由中国政府提供。     自上世纪70年代末以来，中国经济得到迅猛开展，保持国内生产总值每年9%的增幅，并帮助4.5亿人口摆脱了赤贫状况。     亚行东亚局社会部门高级经济学家费越表示：“随着经济的快速增长，中国越来越多地面临着控制环境污染、资源枯竭、生态恶化的艰巨任务。虽然政府做了大量工作，进行投资，但这些问题在中国仍然存在。〞     水污染是其中最为紧迫的环境问题，因为几乎全国的供水系统都会经常性发生水污染事件。 </a:t>
            </a:r>
            <a:endParaRPr sz="2132">
              <a:latin typeface="黑体" charset="-122"/>
              <a:ea typeface="黑体" charset="-122"/>
            </a:endParaRPr>
          </a:p>
        </p:txBody>
      </p:sp>
      <p:sp>
        <p:nvSpPr>
          <p:cNvPr id="2113" name="Date Placeholder 1"/>
          <p:cNvSpPr>
            <a:spLocks noGrp="1"/>
          </p:cNvSpPr>
          <p:nvPr>
            <p:ph type="dt" sz="half" idx="10"/>
          </p:nvPr>
        </p:nvSpPr>
        <p:spPr/>
        <p:txBody>
          <a:bodyPr/>
          <a:lstStyle/>
          <a:p>
            <a:pPr lvl="0"/>
            <a:endParaRPr sz="1218">
              <a:latin typeface="Verdana"/>
            </a:endParaRPr>
          </a:p>
        </p:txBody>
      </p:sp>
      <p:sp>
        <p:nvSpPr>
          <p:cNvPr id="2115"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第十四页，共六十四页。</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15"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sz="2442">
                <a:solidFill>
                  <a:srgbClr val="0001F3"/>
                </a:solidFill>
                <a:latin typeface="楷体_GB2312" charset="-122"/>
                <a:ea typeface="楷体_GB2312" charset="-122"/>
                <a:hlinkClick r:id="rId2"/>
              </a:rPr>
              <a:t>吉林石化发生6次大规模爆炸 褐色蘑菇云升起</a:t>
            </a:r>
            <a:endParaRPr sz="2842">
              <a:latin typeface="楷体_GB2312" charset="-122"/>
              <a:ea typeface="楷体_GB2312" charset="-122"/>
            </a:endParaRPr>
          </a:p>
        </p:txBody>
      </p:sp>
      <p:sp>
        <p:nvSpPr>
          <p:cNvPr id="2116"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p>
        </p:txBody>
      </p:sp>
      <p:pic>
        <p:nvPicPr>
          <p:cNvPr id="2117" name="">
            <a:hlinkClick r:id="rId2"/>
          </p:cNvPr>
          <p:cNvPicPr/>
          <p:nvPr/>
        </p:nvPicPr>
        <p:blipFill>
          <a:blip r:embed="rId3"/>
          <a:stretch>
            <a:fillRect/>
          </a:stretch>
        </p:blipFill>
        <p:spPr>
          <a:xfrm>
            <a:off x="1132753" y="1872345"/>
            <a:ext cx="2513648" cy="2226834"/>
          </a:xfrm>
          <a:prstGeom prst="rect">
            <a:avLst/>
          </a:prstGeom>
          <a:noFill/>
          <a:ln cap="flat">
            <a:noFill/>
            <a:prstDash val="solid"/>
            <a:miter lim="800000"/>
            <a:headEnd type="none" w="med" len="med"/>
            <a:tailEnd type="none" w="med" len="med"/>
          </a:ln>
        </p:spPr>
      </p:pic>
      <p:pic>
        <p:nvPicPr>
          <p:cNvPr id="2118" name="">
            <a:hlinkClick r:id="rId5"/>
          </p:cNvPr>
          <p:cNvPicPr/>
          <p:nvPr/>
        </p:nvPicPr>
        <p:blipFill>
          <a:blip r:embed="rId4"/>
          <a:stretch>
            <a:fillRect/>
          </a:stretch>
        </p:blipFill>
        <p:spPr>
          <a:xfrm>
            <a:off x="4568071" y="1799837"/>
            <a:ext cx="2412134" cy="2265505"/>
          </a:xfrm>
          <a:prstGeom prst="rect">
            <a:avLst/>
          </a:prstGeom>
          <a:noFill/>
          <a:ln cap="flat">
            <a:noFill/>
            <a:prstDash val="solid"/>
            <a:miter lim="800000"/>
            <a:headEnd type="none" w="med" len="med"/>
            <a:tailEnd type="none" w="med" len="med"/>
          </a:ln>
        </p:spPr>
      </p:pic>
      <p:sp>
        <p:nvSpPr>
          <p:cNvPr id="2119" name="Date Placeholder 1"/>
          <p:cNvSpPr>
            <a:spLocks noGrp="1"/>
          </p:cNvSpPr>
          <p:nvPr>
            <p:ph type="dt" sz="half" idx="10"/>
          </p:nvPr>
        </p:nvSpPr>
        <p:spPr/>
        <p:txBody>
          <a:bodyPr/>
          <a:lstStyle/>
          <a:p>
            <a:pPr lvl="0"/>
            <a:endParaRPr sz="1218">
              <a:latin typeface="Verdana"/>
            </a:endParaRPr>
          </a:p>
        </p:txBody>
      </p:sp>
      <p:sp>
        <p:nvSpPr>
          <p:cNvPr id="2121"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第十五页，共六十四页。</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21"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r>
              <a:rPr sz="3251">
                <a:solidFill>
                  <a:srgbClr val="0001F3"/>
                </a:solidFill>
              </a:rPr>
              <a:t>2007年无锡自来水发臭 市民抢购纯洁水 </a:t>
            </a:r>
            <a:endParaRPr sz="3451">
              <a:solidFill>
                <a:schemeClr val="tx1"/>
              </a:solidFill>
            </a:endParaRPr>
          </a:p>
        </p:txBody>
      </p:sp>
      <p:pic>
        <p:nvPicPr>
          <p:cNvPr id="2122" name=""/>
          <p:cNvPicPr/>
          <p:nvPr/>
        </p:nvPicPr>
        <p:blipFill>
          <a:blip r:embed="rId2"/>
          <a:stretch>
            <a:fillRect/>
          </a:stretch>
        </p:blipFill>
        <p:spPr>
          <a:xfrm>
            <a:off x="3190399" y="2513647"/>
            <a:ext cx="2900362" cy="1933575"/>
          </a:xfrm>
          <a:prstGeom prst="rect">
            <a:avLst/>
          </a:prstGeom>
          <a:noFill/>
          <a:ln cap="flat">
            <a:noFill/>
            <a:prstDash val="solid"/>
            <a:miter lim="800000"/>
            <a:headEnd type="none" w="med" len="med"/>
            <a:tailEnd type="none" w="med" len="med"/>
          </a:ln>
        </p:spPr>
      </p:pic>
      <p:sp>
        <p:nvSpPr>
          <p:cNvPr id="2123" name="Date Placeholder 1"/>
          <p:cNvSpPr>
            <a:spLocks noGrp="1"/>
          </p:cNvSpPr>
          <p:nvPr>
            <p:ph type="dt" sz="half" idx="10"/>
          </p:nvPr>
        </p:nvSpPr>
        <p:spPr/>
        <p:txBody>
          <a:bodyPr/>
          <a:lstStyle/>
          <a:p>
            <a:pPr lvl="0"/>
            <a:endParaRPr sz="1218">
              <a:latin typeface="Verdana"/>
            </a:endParaRPr>
          </a:p>
        </p:txBody>
      </p:sp>
      <p:sp>
        <p:nvSpPr>
          <p:cNvPr id="2125"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第十六页，共六十四页。</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25"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rPr>
              <a:t>农村饮用水水质状况</a:t>
            </a:r>
          </a:p>
        </p:txBody>
      </p:sp>
      <p:sp>
        <p:nvSpPr>
          <p:cNvPr id="2126"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a:solidFill>
                  <a:srgbClr val="0001F3"/>
                </a:solidFill>
              </a:rPr>
              <a:t>农村自二十世纪八十年代实施联合国“给水和环境卫生十年规划〞以来，农村改水工作取得了很大成绩，但总体来看，农村供水能力和水质问题仍很突出。经济欠兴旺地区和自然条件受限制地区改水进展较慢，局部已建水厂的净化和消毒不标准，至今我国农村尚有3.2亿多人饮水水质不合格。农村改水任务仍很艰巨。</a:t>
            </a:r>
          </a:p>
        </p:txBody>
      </p:sp>
      <p:sp>
        <p:nvSpPr>
          <p:cNvPr id="2127" name="Date Placeholder 1"/>
          <p:cNvSpPr>
            <a:spLocks noGrp="1"/>
          </p:cNvSpPr>
          <p:nvPr>
            <p:ph type="dt" sz="half" idx="10"/>
          </p:nvPr>
        </p:nvSpPr>
        <p:spPr/>
        <p:txBody>
          <a:bodyPr/>
          <a:lstStyle/>
          <a:p>
            <a:pPr lvl="0"/>
            <a:endParaRPr sz="1218">
              <a:latin typeface="Verdana"/>
            </a:endParaRPr>
          </a:p>
        </p:txBody>
      </p:sp>
      <p:sp>
        <p:nvSpPr>
          <p:cNvPr id="2129"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第十七页，共六十四页。</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29"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rPr>
              <a:t>我国农村饮水平安存在的主要问题 </a:t>
            </a:r>
            <a:endParaRPr b="1"/>
          </a:p>
        </p:txBody>
      </p:sp>
      <p:sp>
        <p:nvSpPr>
          <p:cNvPr id="2130"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lnSpc>
                <a:spcPct val="80000"/>
              </a:lnSpc>
            </a:pPr>
            <a:r>
              <a:rPr sz="1932">
                <a:solidFill>
                  <a:srgbClr val="0001F3"/>
                </a:solidFill>
              </a:rPr>
              <a:t>农村饮用水源大多受到污染，1983-1985年调查说明大肠菌群超标率达86%，全国约有7亿人饮用这种超标水；1993年在全国26个省的180个县全面展开的饮水卫生监测网的监测结果可在一定程度上反映出我国农村饮水现状：微生物指标超标严重。饮用总大肠菌群超过3个/L 的人口数占总调查人数的51.8%，局部省如贵州、海南、安徽、广西、湖北等省的超标率〔指超过I级水标准〕均已超过60%。饮用细菌总数超过1×105个/L〔100个/mL〕的人口数占总调查人数的39.1%；局部省，如甘肃、广西、湖北、海南、浙江等省的超标率也已超过60%。分散式供水的超标情况更为严重，总大肠菌群和细菌总数的超标率分别到达69.2%和54.9%。此次调查结果显示，我国仍有53% 的人口使用分散式供水，集中式供水中未经过任何处理的自来水也占到一半以上，由此造成了农村饮水微生物指标的严重超标，也就不可防止地造成了肠道传染病的流行。 </a:t>
            </a:r>
            <a:endParaRPr sz="2132"/>
          </a:p>
        </p:txBody>
      </p:sp>
      <p:sp>
        <p:nvSpPr>
          <p:cNvPr id="2131" name="Date Placeholder 1"/>
          <p:cNvSpPr>
            <a:spLocks noGrp="1"/>
          </p:cNvSpPr>
          <p:nvPr>
            <p:ph type="dt" sz="half" idx="10"/>
          </p:nvPr>
        </p:nvSpPr>
        <p:spPr/>
        <p:txBody>
          <a:bodyPr/>
          <a:lstStyle/>
          <a:p>
            <a:pPr lvl="0"/>
            <a:endParaRPr sz="1218">
              <a:latin typeface="Verdana"/>
            </a:endParaRPr>
          </a:p>
        </p:txBody>
      </p:sp>
      <p:sp>
        <p:nvSpPr>
          <p:cNvPr id="2133"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第十八页，共六十四页。</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33"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rPr>
              <a:t>我国农村饮水平安存在的主要问题</a:t>
            </a:r>
            <a:endParaRPr b="1"/>
          </a:p>
        </p:txBody>
      </p:sp>
      <p:sp>
        <p:nvSpPr>
          <p:cNvPr id="2134"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a:solidFill>
                  <a:srgbClr val="0001F3"/>
                </a:solidFill>
              </a:rPr>
              <a:t>农村饮用水超标的主要因素是微生物指标超标，饮水中因细菌总数和总大肠菌群所引起的水质超标率为２５．９２％；集中式供水中有消毒设备的仅占２９．１８％，分散式供水根本采取直接采用原水。</a:t>
            </a:r>
          </a:p>
          <a:p>
            <a:pPr lvl="0"/>
            <a:r>
              <a:rPr>
                <a:solidFill>
                  <a:srgbClr val="0001F3"/>
                </a:solidFill>
              </a:rPr>
              <a:t>“农村饮用水消毒率比较低，是导致饮用水的微生物指标超标的主要原因。〞 </a:t>
            </a:r>
          </a:p>
        </p:txBody>
      </p:sp>
      <p:sp>
        <p:nvSpPr>
          <p:cNvPr id="2135" name="Date Placeholder 1"/>
          <p:cNvSpPr>
            <a:spLocks noGrp="1"/>
          </p:cNvSpPr>
          <p:nvPr>
            <p:ph type="dt" sz="half" idx="10"/>
          </p:nvPr>
        </p:nvSpPr>
        <p:spPr/>
        <p:txBody>
          <a:bodyPr/>
          <a:lstStyle/>
          <a:p>
            <a:pPr lvl="0"/>
            <a:endParaRPr sz="1218">
              <a:latin typeface="Verdana"/>
            </a:endParaRPr>
          </a:p>
        </p:txBody>
      </p:sp>
      <p:sp>
        <p:nvSpPr>
          <p:cNvPr id="2137"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第十九页，共六十四页。</a:t>
            </a: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37"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rPr>
              <a:t>农村饮用水平安卫生评价指标体系 </a:t>
            </a:r>
            <a:endParaRPr b="1"/>
          </a:p>
        </p:txBody>
      </p:sp>
      <p:sp>
        <p:nvSpPr>
          <p:cNvPr id="2138"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a:solidFill>
                  <a:srgbClr val="0001F3"/>
                </a:solidFill>
              </a:rPr>
              <a:t>水利部、卫生部2004年11月公布：农村饮用水平安卫生评价指标体系分平安和根本平安两个档次,由水质、水量、方便程度和保证率四项指标组成。四项指标中只要有一项低于平安或根本平安最低值,就不能定为饮用水平安或根本平安。</a:t>
            </a:r>
            <a:br>
              <a:rPr>
                <a:solidFill>
                  <a:srgbClr val="0001F3"/>
                </a:solidFill>
              </a:rPr>
            </a:br>
            <a:br>
              <a:rPr>
                <a:solidFill>
                  <a:srgbClr val="0001F3"/>
                </a:solidFill>
              </a:rPr>
            </a:br>
          </a:p>
        </p:txBody>
      </p:sp>
      <p:sp>
        <p:nvSpPr>
          <p:cNvPr id="2139" name="Date Placeholder 1"/>
          <p:cNvSpPr>
            <a:spLocks noGrp="1"/>
          </p:cNvSpPr>
          <p:nvPr>
            <p:ph type="dt" sz="half" idx="10"/>
          </p:nvPr>
        </p:nvSpPr>
        <p:spPr/>
        <p:txBody>
          <a:bodyPr/>
          <a:lstStyle/>
          <a:p>
            <a:pPr lvl="0"/>
            <a:endParaRPr sz="1218">
              <a:latin typeface="Verdana"/>
            </a:endParaRPr>
          </a:p>
        </p:txBody>
      </p:sp>
      <p:sp>
        <p:nvSpPr>
          <p:cNvPr id="2141"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第二十页，共六十四页。</a:t>
            </a: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41"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rPr>
              <a:t>农村饮用水平安卫生评价指标体系</a:t>
            </a:r>
            <a:endParaRPr b="1"/>
          </a:p>
        </p:txBody>
      </p:sp>
      <p:sp>
        <p:nvSpPr>
          <p:cNvPr id="2142"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lnSpc>
                <a:spcPct val="90000"/>
              </a:lnSpc>
            </a:pPr>
            <a:r>
              <a:rPr sz="2339">
                <a:solidFill>
                  <a:srgbClr val="0001F3"/>
                </a:solidFill>
              </a:rPr>
              <a:t>水质:符合国家?生活饮用水卫生标准?要求的为平安;符合?农村实施〈生活饮用水卫生标准〉准那么?要求的为根本平安。</a:t>
            </a:r>
            <a:endParaRPr sz="2639"/>
          </a:p>
          <a:p>
            <a:pPr lvl="0">
              <a:lnSpc>
                <a:spcPct val="90000"/>
              </a:lnSpc>
            </a:pPr>
            <a:r>
              <a:rPr sz="2239">
                <a:solidFill>
                  <a:srgbClr val="0001F3"/>
                </a:solidFill>
              </a:rPr>
              <a:t>水量:每人每天可获得的水量不低于40~60L为平安;不低于20~40L为根本平安。根据气候特点、地形、水资源条件和生活习惯,将全国分为5个类型区,不同地区的具体水量标准可参照附表确定。</a:t>
            </a:r>
            <a:endParaRPr sz="2639"/>
          </a:p>
          <a:p>
            <a:pPr lvl="0">
              <a:lnSpc>
                <a:spcPct val="90000"/>
              </a:lnSpc>
            </a:pPr>
            <a:r>
              <a:rPr sz="2239">
                <a:solidFill>
                  <a:srgbClr val="0001F3"/>
                </a:solidFill>
              </a:rPr>
              <a:t>方便程度:人力取水往返时间不超过10min为平安;取水往返时间不超过20min为根本平安。</a:t>
            </a:r>
            <a:endParaRPr sz="2639"/>
          </a:p>
          <a:p>
            <a:pPr lvl="0">
              <a:lnSpc>
                <a:spcPct val="90000"/>
              </a:lnSpc>
            </a:pPr>
            <a:r>
              <a:rPr sz="2339">
                <a:solidFill>
                  <a:srgbClr val="0001F3"/>
                </a:solidFill>
              </a:rPr>
              <a:t>保证率:供水保证率不低于95%为平安;不低于90%为根本平安。 </a:t>
            </a:r>
            <a:endParaRPr sz="2639"/>
          </a:p>
        </p:txBody>
      </p:sp>
      <p:sp>
        <p:nvSpPr>
          <p:cNvPr id="2143" name="Date Placeholder 1"/>
          <p:cNvSpPr>
            <a:spLocks noGrp="1"/>
          </p:cNvSpPr>
          <p:nvPr>
            <p:ph type="dt" sz="half" idx="10"/>
          </p:nvPr>
        </p:nvSpPr>
        <p:spPr/>
        <p:txBody>
          <a:bodyPr/>
          <a:lstStyle/>
          <a:p>
            <a:pPr lvl="0"/>
            <a:endParaRPr sz="1218">
              <a:latin typeface="Verdana"/>
            </a:endParaRPr>
          </a:p>
        </p:txBody>
      </p:sp>
      <p:sp>
        <p:nvSpPr>
          <p:cNvPr id="2145"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第二十一页，共六十四页。</a:t>
            </a: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45"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a:solidFill>
                  <a:srgbClr val="0001F3"/>
                </a:solidFill>
              </a:rPr>
              <a:t>我省供水单位卫生许可情况</a:t>
            </a:r>
          </a:p>
        </p:txBody>
      </p:sp>
      <p:sp>
        <p:nvSpPr>
          <p:cNvPr id="2146"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lnSpc>
                <a:spcPct val="80000"/>
              </a:lnSpc>
            </a:pPr>
            <a:r>
              <a:rPr sz="2339">
                <a:solidFill>
                  <a:srgbClr val="0001F3"/>
                </a:solidFill>
              </a:rPr>
              <a:t>截止2022年12月31日，全省生活饮用水供水单位为3381户,其中集中式供水单位为570户，二次供水单位2811户; 集中式供水单位中,市政供水129户，乡镇供水398户、自建水厂43户；供水单位中,共发放有效卫生许可证580份，其中市政供水〔含县政府所在镇〕132份，乡镇供水〔指城关镇以外的乡镇〕399份,自建水厂43份,二次供水6份。供水单位中，职工总数25589人，从业人员数7149人，占职工总数的27.9％，持健康证人数6999人，从业人员持证率97.9%；570户集中式供水供水单位中，有检验室数为442户，占总数的77.5％。全省2022年度新发卫生许可证47份，变更26份，延续141份，注销25份。</a:t>
            </a:r>
            <a:endParaRPr sz="2639"/>
          </a:p>
        </p:txBody>
      </p:sp>
      <p:sp>
        <p:nvSpPr>
          <p:cNvPr id="2147" name="Date Placeholder 1"/>
          <p:cNvSpPr>
            <a:spLocks noGrp="1"/>
          </p:cNvSpPr>
          <p:nvPr>
            <p:ph type="dt" sz="half" idx="10"/>
          </p:nvPr>
        </p:nvSpPr>
        <p:spPr/>
        <p:txBody>
          <a:bodyPr/>
          <a:lstStyle/>
          <a:p>
            <a:pPr lvl="0"/>
            <a:endParaRPr sz="1218">
              <a:latin typeface="Verdana"/>
            </a:endParaRPr>
          </a:p>
        </p:txBody>
      </p:sp>
      <p:sp>
        <p:nvSpPr>
          <p:cNvPr id="2149"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第二十二页，共六十四页。</a:t>
            </a: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49"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a:solidFill>
                  <a:srgbClr val="0001F3"/>
                </a:solidFill>
              </a:rPr>
              <a:t>我省供水单位根本情况〔2005年〕</a:t>
            </a:r>
          </a:p>
        </p:txBody>
      </p:sp>
      <p:sp>
        <p:nvSpPr>
          <p:cNvPr id="2150"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lnSpc>
                <a:spcPct val="90000"/>
              </a:lnSpc>
            </a:pPr>
            <a:r>
              <a:rPr sz="1832">
                <a:solidFill>
                  <a:srgbClr val="0001F3"/>
                </a:solidFill>
              </a:rPr>
              <a:t>根据省所2005年组织对全省所有在2005年3月31日之前已发证的685 户集中式供水单位的根本情况调查。总户数为，其中市政供水单位为 153户，乡镇供水单位为 378 户，村级供水单位户数为 154 户；从业人员总数为7899人。水源类型，其中江河水190户，水库水 231 户，湖水17 户，浅井水 17 户，深井水 223 户。水处理工艺，其中常规处理 448户，深度处理 13 户，未处理 223 户。消毒方式，其中液氯216 户，二氧化氯158户，漂白粉 133户。供水量〔立方米/日〕，其中供水50000以上 61 户，1000～50000为374户，1000以下为152户。供水人口〔万人〕，其中0.5以下为  129 户，0.5～10为420 户，10以上为57户。水质自检情况，有水质自检的为389户，无水质自检的为261户。</a:t>
            </a:r>
            <a:endParaRPr sz="2132"/>
          </a:p>
        </p:txBody>
      </p:sp>
      <p:sp>
        <p:nvSpPr>
          <p:cNvPr id="2151" name="Date Placeholder 1"/>
          <p:cNvSpPr>
            <a:spLocks noGrp="1"/>
          </p:cNvSpPr>
          <p:nvPr>
            <p:ph type="dt" sz="half" idx="10"/>
          </p:nvPr>
        </p:nvSpPr>
        <p:spPr/>
        <p:txBody>
          <a:bodyPr/>
          <a:lstStyle/>
          <a:p>
            <a:pPr lvl="0"/>
            <a:endParaRPr sz="1218">
              <a:latin typeface="Verdana"/>
            </a:endParaRPr>
          </a:p>
        </p:txBody>
      </p:sp>
      <p:sp>
        <p:nvSpPr>
          <p:cNvPr id="2153"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第二十三页，共六十四页。</a:t>
            </a: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53"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r>
              <a:rPr>
                <a:solidFill>
                  <a:srgbClr val="0001F3"/>
                </a:solidFill>
              </a:rPr>
              <a:t>我省供水单位根本情况〔2022年〕</a:t>
            </a:r>
          </a:p>
        </p:txBody>
      </p:sp>
      <p:sp>
        <p:nvSpPr>
          <p:cNvPr id="2154"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lnSpc>
                <a:spcPct val="90000"/>
              </a:lnSpc>
            </a:pPr>
            <a:r>
              <a:rPr sz="1832">
                <a:solidFill>
                  <a:srgbClr val="0001F3"/>
                </a:solidFill>
              </a:rPr>
              <a:t>根据省局〔所〕2022年对日供水量1000立方米以上以及供水人口1万人以上的443家饮用水供水单位调查，供水人口总计3518.14万人。</a:t>
            </a:r>
            <a:endParaRPr sz="2132"/>
          </a:p>
          <a:p>
            <a:pPr lvl="0">
              <a:lnSpc>
                <a:spcPct val="90000"/>
              </a:lnSpc>
            </a:pPr>
            <a:r>
              <a:rPr sz="1832">
                <a:solidFill>
                  <a:srgbClr val="0001F3"/>
                </a:solidFill>
              </a:rPr>
              <a:t>从水源水水质类型来看，III类以上〔符合生活饮用水标准〕占总数的83.52％，不具有水净化设施的都是县级政府所在地以外的33家乡镇水厂，具有但未使用或不能正常使用的也集中在县级政府所在地以外的17家乡镇水厂；不具有、具有但未使用或不能正常使用和未填〔空白〕水质实验室都集中在县级政府所在地以外98家乡镇水厂，占县级政府所在地以外乡镇水厂总数的31.11％；水质检验设备不能满足检验工作和未填〔空白〕水质实验室都集中在县级政府所在地以外124家乡镇水厂，占县级政府所在地以外乡镇水厂总数的39.37％。 </a:t>
            </a:r>
            <a:endParaRPr sz="2132"/>
          </a:p>
        </p:txBody>
      </p:sp>
      <p:sp>
        <p:nvSpPr>
          <p:cNvPr id="2155" name="Date Placeholder 1"/>
          <p:cNvSpPr>
            <a:spLocks noGrp="1"/>
          </p:cNvSpPr>
          <p:nvPr>
            <p:ph type="dt" sz="half" idx="10"/>
          </p:nvPr>
        </p:nvSpPr>
        <p:spPr/>
        <p:txBody>
          <a:bodyPr/>
          <a:lstStyle/>
          <a:p>
            <a:pPr lvl="0"/>
            <a:endParaRPr sz="1218">
              <a:latin typeface="Verdana"/>
            </a:endParaRPr>
          </a:p>
        </p:txBody>
      </p:sp>
      <p:sp>
        <p:nvSpPr>
          <p:cNvPr id="2157"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第二十四页，共六十四页。</a:t>
            </a: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57"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rPr>
              <a:t>饮用水卫生监测情况 〔2022〕</a:t>
            </a:r>
            <a:endParaRPr b="1"/>
          </a:p>
        </p:txBody>
      </p:sp>
      <p:sp>
        <p:nvSpPr>
          <p:cNvPr id="2158"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a:solidFill>
                  <a:srgbClr val="0001F3"/>
                </a:solidFill>
              </a:rPr>
              <a:t>2022年全省共监测样品数13283份，其中市政供水6630份，乡镇供水5228份，自建水厂360份，二次供水1065份；合格率平均为84.51％，其中市政供水为94.0％，乡镇供水为72.17％，自建水厂为75.56％，二次供水为89.01％。</a:t>
            </a:r>
          </a:p>
        </p:txBody>
      </p:sp>
      <p:sp>
        <p:nvSpPr>
          <p:cNvPr id="2159" name="Date Placeholder 1"/>
          <p:cNvSpPr>
            <a:spLocks noGrp="1"/>
          </p:cNvSpPr>
          <p:nvPr>
            <p:ph type="dt" sz="half" idx="10"/>
          </p:nvPr>
        </p:nvSpPr>
        <p:spPr/>
        <p:txBody>
          <a:bodyPr/>
          <a:lstStyle/>
          <a:p>
            <a:pPr lvl="0"/>
            <a:endParaRPr sz="1218">
              <a:latin typeface="Verdana"/>
            </a:endParaRPr>
          </a:p>
        </p:txBody>
      </p:sp>
      <p:sp>
        <p:nvSpPr>
          <p:cNvPr id="2161"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第二十五页，共六十四页。</a:t>
            </a: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61"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b="1">
                <a:solidFill>
                  <a:srgbClr val="0001F3"/>
                </a:solidFill>
                <a:latin typeface="楷体_GB2312" charset="-122"/>
                <a:ea typeface="楷体_GB2312" charset="-122"/>
              </a:rPr>
              <a:t>第三章 生活饮用水卫生标准</a:t>
            </a:r>
            <a:endParaRPr b="1">
              <a:latin typeface="楷体_GB2312" charset="-122"/>
              <a:ea typeface="楷体_GB2312" charset="-122"/>
            </a:endParaRPr>
          </a:p>
        </p:txBody>
      </p:sp>
      <p:sp>
        <p:nvSpPr>
          <p:cNvPr id="2162"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a:solidFill>
                  <a:srgbClr val="0001F3"/>
                </a:solidFill>
              </a:rPr>
              <a:t>采样;</a:t>
            </a:r>
          </a:p>
          <a:p>
            <a:pPr lvl="0"/>
            <a:r>
              <a:rPr>
                <a:solidFill>
                  <a:srgbClr val="0001F3"/>
                </a:solidFill>
              </a:rPr>
              <a:t>采样量;</a:t>
            </a:r>
          </a:p>
          <a:p>
            <a:pPr lvl="0"/>
            <a:r>
              <a:rPr>
                <a:solidFill>
                  <a:srgbClr val="0001F3"/>
                </a:solidFill>
              </a:rPr>
              <a:t>当场检测工程;</a:t>
            </a:r>
          </a:p>
          <a:p>
            <a:pPr lvl="0"/>
            <a:r>
              <a:rPr>
                <a:solidFill>
                  <a:srgbClr val="0001F3"/>
                </a:solidFill>
              </a:rPr>
              <a:t>立即检测工程;</a:t>
            </a:r>
          </a:p>
          <a:p>
            <a:pPr lvl="0"/>
            <a:r>
              <a:rPr>
                <a:solidFill>
                  <a:srgbClr val="0001F3"/>
                </a:solidFill>
              </a:rPr>
              <a:t>可以存放工程。</a:t>
            </a:r>
          </a:p>
        </p:txBody>
      </p:sp>
      <p:sp>
        <p:nvSpPr>
          <p:cNvPr id="2163" name="Date Placeholder 1"/>
          <p:cNvSpPr>
            <a:spLocks noGrp="1"/>
          </p:cNvSpPr>
          <p:nvPr>
            <p:ph type="dt" sz="half" idx="10"/>
          </p:nvPr>
        </p:nvSpPr>
        <p:spPr/>
        <p:txBody>
          <a:bodyPr/>
          <a:lstStyle/>
          <a:p>
            <a:pPr lvl="0"/>
            <a:endParaRPr sz="1218">
              <a:latin typeface="Verdana"/>
            </a:endParaRPr>
          </a:p>
        </p:txBody>
      </p:sp>
      <p:sp>
        <p:nvSpPr>
          <p:cNvPr id="2165"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第二十六页，共六十四页。</a:t>
            </a: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65" name=""/>
          <p:cNvSpPr/>
          <p:nvPr>
            <p:ph type="ctrTitle" idx="4294967295"/>
          </p:nvPr>
        </p:nvSpPr>
        <p:spPr>
          <a:xfrm>
            <a:off x="696087" y="1005459"/>
            <a:ext cx="7888986" cy="1013516"/>
          </a:xfrm>
          <a:prstGeom prst="rect">
            <a:avLst/>
          </a:prstGeom>
          <a:noFill/>
          <a:ln cap="flat">
            <a:noFill/>
            <a:prstDash val="solid"/>
            <a:miter lim="800000"/>
            <a:headEnd type="none" w="med" len="med"/>
            <a:tailEnd type="none" w="med" len="med"/>
          </a:ln>
        </p:spPr>
        <p:txBody>
          <a:bodyPr anchor="b" anchorCtr="0"/>
          <a:lstStyle/>
          <a:p>
            <a:pPr lvl="0" algn="ctr"/>
            <a:r>
              <a:rPr b="1">
                <a:solidFill>
                  <a:srgbClr val="0001F3"/>
                </a:solidFill>
                <a:ea typeface="楷体_GB2312" charset="-122"/>
              </a:rPr>
              <a:t>主要内容</a:t>
            </a:r>
            <a:endParaRPr b="1">
              <a:ea typeface="楷体_GB2312" charset="-122"/>
            </a:endParaRPr>
          </a:p>
        </p:txBody>
      </p:sp>
      <p:sp>
        <p:nvSpPr>
          <p:cNvPr id="2166" name=""/>
          <p:cNvSpPr/>
          <p:nvPr>
            <p:ph type="subTitle" idx="4294967295"/>
          </p:nvPr>
        </p:nvSpPr>
        <p:spPr>
          <a:xfrm>
            <a:off x="620356" y="2676391"/>
            <a:ext cx="8332096" cy="3726966"/>
          </a:xfrm>
          <a:prstGeom prst="rect">
            <a:avLst/>
          </a:prstGeom>
          <a:noFill/>
          <a:ln cap="flat">
            <a:noFill/>
            <a:prstDash val="solid"/>
            <a:miter lim="800000"/>
            <a:headEnd type="none" w="med" len="med"/>
            <a:tailEnd type="none" w="med" len="med"/>
          </a:ln>
        </p:spPr>
        <p:txBody>
          <a:bodyPr/>
          <a:lstStyle/>
          <a:p>
            <a:pPr marL="541401" lvl="0" indent="-541401">
              <a:buFont typeface="Wingdings" charset="2"/>
              <a:buAutoNum type="arabicPeriod"/>
            </a:pPr>
            <a:r>
              <a:rPr b="1">
                <a:solidFill>
                  <a:srgbClr val="0001F3"/>
                </a:solidFill>
                <a:latin typeface="楷体_GB2312" charset="-122"/>
                <a:ea typeface="楷体_GB2312" charset="-122"/>
              </a:rPr>
              <a:t>生活饮用水卫生标准主要修订内容及主要指标限值制定依据;</a:t>
            </a:r>
            <a:endParaRPr b="1">
              <a:latin typeface="楷体_GB2312" charset="-122"/>
              <a:ea typeface="楷体_GB2312" charset="-122"/>
            </a:endParaRPr>
          </a:p>
          <a:p>
            <a:pPr marL="541401" lvl="0" indent="-541401">
              <a:buFont typeface="Wingdings" charset="2"/>
              <a:buAutoNum type="arabicPeriod"/>
            </a:pPr>
            <a:r>
              <a:rPr b="1">
                <a:solidFill>
                  <a:srgbClr val="0001F3"/>
                </a:solidFill>
                <a:ea typeface="楷体_GB2312" charset="-122"/>
              </a:rPr>
              <a:t>饮用水供水单位如何执行新标准</a:t>
            </a:r>
            <a:r>
              <a:rPr b="1">
                <a:solidFill>
                  <a:srgbClr val="0001F3"/>
                </a:solidFill>
                <a:latin typeface="楷体_GB2312" charset="-122"/>
                <a:ea typeface="楷体_GB2312" charset="-122"/>
              </a:rPr>
              <a:t>的要求；</a:t>
            </a:r>
            <a:endParaRPr b="1">
              <a:latin typeface="楷体_GB2312" charset="-122"/>
              <a:ea typeface="楷体_GB2312" charset="-122"/>
            </a:endParaRPr>
          </a:p>
          <a:p>
            <a:pPr marL="541401" lvl="0" indent="-541401">
              <a:buFont typeface="Wingdings" charset="2"/>
              <a:buAutoNum type="arabicPeriod"/>
            </a:pPr>
            <a:r>
              <a:rPr b="1">
                <a:solidFill>
                  <a:srgbClr val="0001F3"/>
                </a:solidFill>
                <a:latin typeface="楷体_GB2312" charset="-122"/>
                <a:ea typeface="楷体_GB2312" charset="-122"/>
              </a:rPr>
              <a:t>应用生活饮用水卫生标准的常见问题探讨</a:t>
            </a:r>
            <a:endParaRPr sz="2030" b="1">
              <a:ea typeface="楷体_GB2312" charset="-122"/>
            </a:endParaRPr>
          </a:p>
        </p:txBody>
      </p:sp>
      <p:sp>
        <p:nvSpPr>
          <p:cNvPr id="2167" name=""/>
          <p:cNvSpPr>
            <a:spLocks noGrp="1"/>
          </p:cNvSpPr>
          <p:nvPr>
            <p:ph type="dt" sz="half" idx="2"/>
          </p:nvPr>
        </p:nvSpPr>
        <p:spPr/>
        <p:txBody>
          <a:bodyPr/>
          <a:lstStyle>
            <a:defPPr>
              <a:defRPr lang="zh-CN" altLang="en-US"/>
            </a:defPPr>
            <a:lvl1pPr marL="0"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1pPr>
            <a:lvl2pPr marL="464058"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2pPr>
            <a:lvl3pPr marL="928116"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3pPr>
            <a:lvl4pPr marL="1392174"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4pPr>
            <a:lvl5pPr marL="1856232"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5pPr>
          </a:lstStyle>
          <a:p>
            <a:pPr lvl="0"/>
            <a:endParaRPr sz="1218">
              <a:latin typeface="Verdana"/>
            </a:endParaRPr>
          </a:p>
        </p:txBody>
      </p:sp>
      <p:sp>
        <p:nvSpPr>
          <p:cNvPr id="2169"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第二十七页，共六十四页。</a:t>
            </a: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69"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sz="3351">
                <a:solidFill>
                  <a:srgbClr val="0001F3"/>
                </a:solidFill>
                <a:latin typeface="楷体_GB2312" charset="-122"/>
                <a:ea typeface="楷体_GB2312" charset="-122"/>
              </a:rPr>
              <a:t>一、</a:t>
            </a:r>
            <a:r>
              <a:rPr sz="3251" b="1">
                <a:solidFill>
                  <a:srgbClr val="0001F3"/>
                </a:solidFill>
                <a:latin typeface="楷体_GB2312" charset="-122"/>
                <a:ea typeface="楷体_GB2312" charset="-122"/>
              </a:rPr>
              <a:t>生活饮用水卫生标准主要修订内容及主要指标限值制定依据</a:t>
            </a:r>
            <a:endParaRPr sz="3451" b="1">
              <a:latin typeface="楷体_GB2312" charset="-122"/>
              <a:ea typeface="楷体_GB2312" charset="-122"/>
            </a:endParaRPr>
          </a:p>
        </p:txBody>
      </p:sp>
      <p:sp>
        <p:nvSpPr>
          <p:cNvPr id="2170"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a:solidFill>
                  <a:srgbClr val="0001F3"/>
                </a:solidFill>
                <a:latin typeface="宋体" charset="-122"/>
              </a:rPr>
              <a:t>(一)修订工作的根本要求和过程;</a:t>
            </a:r>
            <a:endParaRPr>
              <a:latin typeface="宋体" charset="-122"/>
            </a:endParaRPr>
          </a:p>
          <a:p>
            <a:pPr lvl="0"/>
            <a:r>
              <a:rPr>
                <a:solidFill>
                  <a:srgbClr val="0001F3"/>
                </a:solidFill>
                <a:latin typeface="宋体" charset="-122"/>
              </a:rPr>
              <a:t>(二)修订的内容与特点;</a:t>
            </a:r>
            <a:endParaRPr>
              <a:latin typeface="宋体" charset="-122"/>
            </a:endParaRPr>
          </a:p>
          <a:p>
            <a:pPr lvl="0"/>
            <a:r>
              <a:rPr>
                <a:solidFill>
                  <a:srgbClr val="0001F3"/>
                </a:solidFill>
                <a:latin typeface="宋体" charset="-122"/>
              </a:rPr>
              <a:t>(三)主要指标限值制定依据;</a:t>
            </a:r>
            <a:endParaRPr>
              <a:latin typeface="宋体" charset="-122"/>
            </a:endParaRPr>
          </a:p>
          <a:p>
            <a:pPr lvl="0"/>
            <a:r>
              <a:rPr>
                <a:solidFill>
                  <a:srgbClr val="0001F3"/>
                </a:solidFill>
                <a:latin typeface="宋体" charset="-122"/>
              </a:rPr>
              <a:t>(四)国际饮用水标准现状</a:t>
            </a:r>
            <a:endParaRPr>
              <a:latin typeface="宋体" charset="-122"/>
            </a:endParaRPr>
          </a:p>
        </p:txBody>
      </p:sp>
      <p:sp>
        <p:nvSpPr>
          <p:cNvPr id="2171" name="Date Placeholder 1"/>
          <p:cNvSpPr>
            <a:spLocks noGrp="1"/>
          </p:cNvSpPr>
          <p:nvPr>
            <p:ph type="dt" sz="half" idx="10"/>
          </p:nvPr>
        </p:nvSpPr>
        <p:spPr/>
        <p:txBody>
          <a:bodyPr/>
          <a:lstStyle/>
          <a:p>
            <a:pPr lvl="0"/>
            <a:endParaRPr sz="1218">
              <a:latin typeface="Verdana"/>
            </a:endParaRPr>
          </a:p>
        </p:txBody>
      </p:sp>
      <p:sp>
        <p:nvSpPr>
          <p:cNvPr id="2173"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第二十八页，共六十四页。</a:t>
            </a: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73" name=""/>
          <p:cNvSpPr/>
          <p:nvPr>
            <p:ph type="ctrTitle" idx="4294967295"/>
          </p:nvPr>
        </p:nvSpPr>
        <p:spPr>
          <a:xfrm>
            <a:off x="696087" y="1005459"/>
            <a:ext cx="7888986" cy="1392174"/>
          </a:xfrm>
          <a:prstGeom prst="rect">
            <a:avLst/>
          </a:prstGeom>
          <a:noFill/>
          <a:ln cap="flat">
            <a:noFill/>
            <a:prstDash val="solid"/>
            <a:miter lim="800000"/>
            <a:headEnd type="none" w="med" len="med"/>
            <a:tailEnd type="none" w="med" len="med"/>
          </a:ln>
        </p:spPr>
        <p:txBody>
          <a:bodyPr anchor="b" anchorCtr="0"/>
          <a:lstStyle/>
          <a:p>
            <a:pPr lvl="0" algn="ctr"/>
            <a:r>
              <a:rPr>
                <a:solidFill>
                  <a:srgbClr val="0001F3"/>
                </a:solidFill>
                <a:ea typeface="楷体_GB2312" charset="-122"/>
              </a:rPr>
              <a:t>背景</a:t>
            </a:r>
            <a:endParaRPr>
              <a:ea typeface="楷体_GB2312" charset="-122"/>
            </a:endParaRPr>
          </a:p>
        </p:txBody>
      </p:sp>
      <p:sp>
        <p:nvSpPr>
          <p:cNvPr id="2174" name=""/>
          <p:cNvSpPr/>
          <p:nvPr>
            <p:ph type="subTitle" idx="4294967295"/>
          </p:nvPr>
        </p:nvSpPr>
        <p:spPr>
          <a:xfrm>
            <a:off x="696087" y="2784348"/>
            <a:ext cx="8275701" cy="3171063"/>
          </a:xfrm>
          <a:prstGeom prst="rect">
            <a:avLst/>
          </a:prstGeom>
          <a:noFill/>
          <a:ln cap="flat">
            <a:noFill/>
            <a:prstDash val="solid"/>
            <a:miter lim="800000"/>
            <a:headEnd type="none" w="med" len="med"/>
            <a:tailEnd type="none" w="med" len="med"/>
          </a:ln>
        </p:spPr>
        <p:txBody>
          <a:bodyPr/>
          <a:lstStyle/>
          <a:p>
            <a:pPr lvl="0"/>
            <a:r>
              <a:rPr>
                <a:solidFill>
                  <a:srgbClr val="0001F3"/>
                </a:solidFill>
                <a:latin typeface="楷体_GB2312" charset="-122"/>
                <a:ea typeface="楷体_GB2312" charset="-122"/>
              </a:rPr>
              <a:t>1995年卫生部开始修订；</a:t>
            </a:r>
            <a:endParaRPr>
              <a:latin typeface="楷体_GB2312" charset="-122"/>
              <a:ea typeface="楷体_GB2312" charset="-122"/>
            </a:endParaRPr>
          </a:p>
          <a:p>
            <a:pPr lvl="0"/>
            <a:r>
              <a:rPr>
                <a:solidFill>
                  <a:srgbClr val="0001F3"/>
                </a:solidFill>
                <a:latin typeface="楷体_GB2312" charset="-122"/>
                <a:ea typeface="楷体_GB2312" charset="-122"/>
              </a:rPr>
              <a:t>2000年卫生部再次组织修订，2001年出台?生活饮用水卫生标准?〔2001〕；</a:t>
            </a:r>
            <a:endParaRPr>
              <a:latin typeface="楷体_GB2312" charset="-122"/>
              <a:ea typeface="楷体_GB2312" charset="-122"/>
            </a:endParaRPr>
          </a:p>
          <a:p>
            <a:pPr lvl="0"/>
            <a:r>
              <a:rPr>
                <a:solidFill>
                  <a:srgbClr val="0001F3"/>
                </a:solidFill>
                <a:latin typeface="楷体_GB2312" charset="-122"/>
                <a:ea typeface="楷体_GB2312" charset="-122"/>
              </a:rPr>
              <a:t>CJ/T 206 城市供水水质标准； </a:t>
            </a:r>
            <a:br>
              <a:rPr>
                <a:solidFill>
                  <a:srgbClr val="0001F3"/>
                </a:solidFill>
                <a:latin typeface="楷体_GB2312" charset="-122"/>
                <a:ea typeface="楷体_GB2312" charset="-122"/>
              </a:rPr>
            </a:br>
            <a:r>
              <a:rPr>
                <a:solidFill>
                  <a:srgbClr val="0001F3"/>
                </a:solidFill>
                <a:latin typeface="楷体_GB2312" charset="-122"/>
                <a:ea typeface="楷体_GB2312" charset="-122"/>
              </a:rPr>
              <a:t>SL 308  村镇供水单位资质标准 ；</a:t>
            </a:r>
            <a:endParaRPr>
              <a:latin typeface="楷体_GB2312" charset="-122"/>
              <a:ea typeface="楷体_GB2312" charset="-122"/>
            </a:endParaRPr>
          </a:p>
          <a:p>
            <a:pPr lvl="0"/>
            <a:r>
              <a:rPr>
                <a:solidFill>
                  <a:srgbClr val="0001F3"/>
                </a:solidFill>
                <a:latin typeface="楷体_GB2312" charset="-122"/>
                <a:ea typeface="楷体_GB2312" charset="-122"/>
              </a:rPr>
              <a:t>重庆第三军医大学环境卫生教研组长江水调查报告；</a:t>
            </a:r>
            <a:endParaRPr>
              <a:latin typeface="楷体_GB2312" charset="-122"/>
              <a:ea typeface="楷体_GB2312" charset="-122"/>
            </a:endParaRPr>
          </a:p>
          <a:p>
            <a:pPr lvl="0"/>
            <a:r>
              <a:rPr>
                <a:solidFill>
                  <a:srgbClr val="0001F3"/>
                </a:solidFill>
                <a:latin typeface="楷体_GB2312" charset="-122"/>
                <a:ea typeface="楷体_GB2312" charset="-122"/>
              </a:rPr>
              <a:t>2005年1月11日胡锦涛主席批示。</a:t>
            </a:r>
            <a:endParaRPr>
              <a:latin typeface="楷体_GB2312" charset="-122"/>
              <a:ea typeface="楷体_GB2312" charset="-122"/>
            </a:endParaRPr>
          </a:p>
          <a:p>
            <a:pPr lvl="0"/>
            <a:br>
              <a:rPr>
                <a:solidFill>
                  <a:srgbClr val="0001F3"/>
                </a:solidFill>
                <a:latin typeface="楷体_GB2312" charset="-122"/>
                <a:ea typeface="楷体_GB2312" charset="-122"/>
              </a:rPr>
            </a:br>
            <a:br>
              <a:rPr>
                <a:solidFill>
                  <a:srgbClr val="0001F3"/>
                </a:solidFill>
                <a:latin typeface="楷体_GB2312" charset="-122"/>
                <a:ea typeface="楷体_GB2312" charset="-122"/>
              </a:rPr>
            </a:br>
            <a:endParaRPr>
              <a:latin typeface="楷体_GB2312" charset="-122"/>
              <a:ea typeface="楷体_GB2312" charset="-122"/>
            </a:endParaRPr>
          </a:p>
        </p:txBody>
      </p:sp>
      <p:sp>
        <p:nvSpPr>
          <p:cNvPr id="2175" name=""/>
          <p:cNvSpPr>
            <a:spLocks noGrp="1"/>
          </p:cNvSpPr>
          <p:nvPr>
            <p:ph type="dt" sz="half" idx="2"/>
          </p:nvPr>
        </p:nvSpPr>
        <p:spPr/>
        <p:txBody>
          <a:bodyPr/>
          <a:lstStyle>
            <a:defPPr>
              <a:defRPr lang="zh-CN" altLang="en-US"/>
            </a:defPPr>
            <a:lvl1pPr marL="0"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1pPr>
            <a:lvl2pPr marL="464058"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2pPr>
            <a:lvl3pPr marL="928116"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3pPr>
            <a:lvl4pPr marL="1392174"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4pPr>
            <a:lvl5pPr marL="1856232" indent="0" algn="l" defTabSz="928116" rtl="0" eaLnBrk="1" fontAlgn="base" hangingPunct="1">
              <a:lnSpc>
                <a:spcPct val="100000"/>
              </a:lnSpc>
              <a:spcBef>
                <a:spcPct val="0"/>
              </a:spcBef>
              <a:spcAft>
                <a:spcPct val="0"/>
              </a:spcAft>
              <a:buClrTx/>
              <a:buSzTx/>
              <a:buFontTx/>
              <a:buNone/>
              <a:defRPr kumimoji="0" lang="zh-CN" altLang="en-US" sz="1827" b="0" i="0" u="none">
                <a:solidFill>
                  <a:schemeClr val="tx1"/>
                </a:solidFill>
                <a:latin typeface="Arial" pitchFamily="34" charset="0"/>
                <a:ea typeface="宋体" charset="-122"/>
              </a:defRPr>
            </a:lvl5pPr>
          </a:lstStyle>
          <a:p>
            <a:pPr lvl="0"/>
            <a:endParaRPr sz="1218">
              <a:latin typeface="Verdana"/>
            </a:endParaRPr>
          </a:p>
        </p:txBody>
      </p:sp>
      <p:sp>
        <p:nvSpPr>
          <p:cNvPr id="2177"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第二十九页，共六十四页。</a:t>
            </a: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77"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a:solidFill>
                  <a:srgbClr val="0001F3"/>
                </a:solidFill>
                <a:ea typeface="楷体_GB2312" charset="-122"/>
              </a:rPr>
              <a:t>(一)修订工作的根本要求和过程</a:t>
            </a:r>
            <a:endParaRPr>
              <a:ea typeface="楷体_GB2312" charset="-122"/>
            </a:endParaRPr>
          </a:p>
        </p:txBody>
      </p:sp>
      <p:sp>
        <p:nvSpPr>
          <p:cNvPr id="2178"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a:solidFill>
                  <a:srgbClr val="0001F3"/>
                </a:solidFill>
                <a:ea typeface="楷体_GB2312" charset="-122"/>
              </a:rPr>
              <a:t>修订工作的必要性；</a:t>
            </a:r>
            <a:endParaRPr>
              <a:ea typeface="楷体_GB2312" charset="-122"/>
            </a:endParaRPr>
          </a:p>
          <a:p>
            <a:pPr lvl="0"/>
            <a:r>
              <a:rPr>
                <a:solidFill>
                  <a:srgbClr val="0001F3"/>
                </a:solidFill>
                <a:ea typeface="楷体_GB2312" charset="-122"/>
              </a:rPr>
              <a:t>任务来源；</a:t>
            </a:r>
            <a:endParaRPr>
              <a:ea typeface="楷体_GB2312" charset="-122"/>
            </a:endParaRPr>
          </a:p>
          <a:p>
            <a:pPr lvl="0"/>
            <a:r>
              <a:rPr>
                <a:solidFill>
                  <a:srgbClr val="0001F3"/>
                </a:solidFill>
                <a:ea typeface="楷体_GB2312" charset="-122"/>
              </a:rPr>
              <a:t>修订工作过程；</a:t>
            </a:r>
            <a:endParaRPr>
              <a:ea typeface="楷体_GB2312" charset="-122"/>
            </a:endParaRPr>
          </a:p>
          <a:p>
            <a:pPr lvl="0"/>
            <a:r>
              <a:rPr>
                <a:solidFill>
                  <a:srgbClr val="0001F3"/>
                </a:solidFill>
                <a:ea typeface="楷体_GB2312" charset="-122"/>
              </a:rPr>
              <a:t>修订的技术路线；</a:t>
            </a:r>
            <a:endParaRPr>
              <a:ea typeface="楷体_GB2312" charset="-122"/>
            </a:endParaRPr>
          </a:p>
          <a:p>
            <a:pPr lvl="0"/>
            <a:r>
              <a:rPr>
                <a:solidFill>
                  <a:srgbClr val="0001F3"/>
                </a:solidFill>
                <a:ea typeface="楷体_GB2312" charset="-122"/>
              </a:rPr>
              <a:t>修订内容概述．</a:t>
            </a:r>
            <a:endParaRPr>
              <a:ea typeface="楷体_GB2312" charset="-122"/>
            </a:endParaRPr>
          </a:p>
        </p:txBody>
      </p:sp>
      <p:sp>
        <p:nvSpPr>
          <p:cNvPr id="2179" name="Date Placeholder 1"/>
          <p:cNvSpPr>
            <a:spLocks noGrp="1"/>
          </p:cNvSpPr>
          <p:nvPr>
            <p:ph type="dt" sz="half" idx="10"/>
          </p:nvPr>
        </p:nvSpPr>
        <p:spPr/>
        <p:txBody>
          <a:bodyPr/>
          <a:lstStyle/>
          <a:p>
            <a:pPr lvl="0"/>
            <a:endParaRPr sz="1218">
              <a:latin typeface="Verdana"/>
            </a:endParaRPr>
          </a:p>
        </p:txBody>
      </p:sp>
      <p:sp>
        <p:nvSpPr>
          <p:cNvPr id="2181"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第三十页，共六十四页。</a:t>
            </a: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81"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a:solidFill>
                  <a:srgbClr val="0001F3"/>
                </a:solidFill>
                <a:latin typeface="仿宋_GB2312" charset="-122"/>
                <a:ea typeface="仿宋_GB2312" charset="-122"/>
              </a:rPr>
              <a:t>１.修订工作的必要性</a:t>
            </a:r>
            <a:endParaRPr>
              <a:latin typeface="仿宋_GB2312" charset="-122"/>
              <a:ea typeface="仿宋_GB2312" charset="-122"/>
            </a:endParaRPr>
          </a:p>
        </p:txBody>
      </p:sp>
      <p:sp>
        <p:nvSpPr>
          <p:cNvPr id="2182"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sz="2239">
                <a:solidFill>
                  <a:srgbClr val="0001F3"/>
                </a:solidFill>
                <a:latin typeface="仿宋_GB2312" charset="-122"/>
                <a:ea typeface="仿宋_GB2312" charset="-122"/>
              </a:rPr>
              <a:t>GB5749-85?生活饮用水卫生标准?发布已20年。附着科学技术水平的提高，经济的开展，人民生活质量的改善，原标准局部内容既不符合国情，也与国际同类先进标准不接轨。如原标准水质指标仅35项，特别是有机化合物指标偏少，某些密切关系人体健康的指标限值如铅、镉、四氯化碳等偏宽；城乡完全采用同一标准限值，可操作性差；复审周期太长，不符合标准化法规定。世界卫生组织、美国、俄罗斯、日本等近年来都发布了新的饮用水水质标准，对饮用水水质提出了新的要求。</a:t>
            </a:r>
            <a:endParaRPr sz="2639">
              <a:latin typeface="仿宋_GB2312" charset="-122"/>
              <a:ea typeface="仿宋_GB2312" charset="-122"/>
            </a:endParaRPr>
          </a:p>
        </p:txBody>
      </p:sp>
      <p:sp>
        <p:nvSpPr>
          <p:cNvPr id="2183" name="Date Placeholder 1"/>
          <p:cNvSpPr>
            <a:spLocks noGrp="1"/>
          </p:cNvSpPr>
          <p:nvPr>
            <p:ph type="dt" sz="half" idx="10"/>
          </p:nvPr>
        </p:nvSpPr>
        <p:spPr/>
        <p:txBody>
          <a:bodyPr/>
          <a:lstStyle/>
          <a:p>
            <a:pPr lvl="0"/>
            <a:endParaRPr sz="1218">
              <a:latin typeface="Verdana"/>
            </a:endParaRPr>
          </a:p>
        </p:txBody>
      </p:sp>
      <p:sp>
        <p:nvSpPr>
          <p:cNvPr id="2185"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第三十一页，共六十四页。</a:t>
            </a: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85" name=""/>
          <p:cNvSpPr/>
          <p:nvPr>
            <p:ph type="title" idx="4294967295"/>
          </p:nvPr>
        </p:nvSpPr>
        <p:spPr>
          <a:xfrm>
            <a:off x="583295" y="309372"/>
            <a:ext cx="8121015" cy="1234265"/>
          </a:xfrm>
          <a:prstGeom prst="rect">
            <a:avLst/>
          </a:prstGeom>
          <a:noFill/>
          <a:ln cap="flat">
            <a:noFill/>
            <a:prstDash val="solid"/>
            <a:miter lim="800000"/>
            <a:headEnd type="none" w="med" len="med"/>
            <a:tailEnd type="none" w="med" len="med"/>
          </a:ln>
        </p:spPr>
        <p:txBody>
          <a:bodyPr anchor="b" anchorCtr="0"/>
          <a:lstStyle>
            <a:lvl1pPr marL="0" indent="0" algn="l" defTabSz="928116" rtl="0" eaLnBrk="1" fontAlgn="base" hangingPunct="1">
              <a:lnSpc>
                <a:spcPct val="100000"/>
              </a:lnSpc>
              <a:spcBef>
                <a:spcPct val="0"/>
              </a:spcBef>
              <a:spcAft>
                <a:spcPct val="0"/>
              </a:spcAft>
              <a:buClrTx/>
              <a:buSzTx/>
              <a:buFontTx/>
              <a:buNone/>
              <a:defRPr kumimoji="0" lang="zh-CN" altLang="en-US" sz="3857" b="0" i="0" u="none">
                <a:solidFill>
                  <a:schemeClr val="tx2"/>
                </a:solidFill>
                <a:latin typeface="Verdana"/>
                <a:ea typeface="宋体" charset="-122"/>
              </a:defRPr>
            </a:lvl1pPr>
          </a:lstStyle>
          <a:p>
            <a:pPr lvl="0" algn="ctr"/>
            <a:r>
              <a:rPr>
                <a:solidFill>
                  <a:srgbClr val="0001F3"/>
                </a:solidFill>
                <a:latin typeface="楷体_GB2312" charset="-122"/>
                <a:ea typeface="楷体_GB2312" charset="-122"/>
              </a:rPr>
              <a:t>２.任务来源</a:t>
            </a:r>
            <a:endParaRPr>
              <a:latin typeface="楷体_GB2312" charset="-122"/>
              <a:ea typeface="楷体_GB2312" charset="-122"/>
            </a:endParaRPr>
          </a:p>
        </p:txBody>
      </p:sp>
      <p:sp>
        <p:nvSpPr>
          <p:cNvPr id="2186" name=""/>
          <p:cNvSpPr/>
          <p:nvPr>
            <p:ph type="body" idx="4294967295"/>
          </p:nvPr>
        </p:nvSpPr>
        <p:spPr>
          <a:xfrm>
            <a:off x="575239" y="1778889"/>
            <a:ext cx="8121015" cy="4331208"/>
          </a:xfrm>
          <a:prstGeom prst="rect">
            <a:avLst/>
          </a:prstGeom>
          <a:noFill/>
          <a:ln cap="flat">
            <a:noFill/>
            <a:prstDash val="solid"/>
            <a:miter lim="800000"/>
            <a:headEnd type="none" w="med" len="med"/>
            <a:tailEnd type="none" w="med" len="med"/>
          </a:ln>
        </p:spPr>
        <p:txBody>
          <a:bodyPr/>
          <a:lstStyle>
            <a:lvl1pPr marL="476949" indent="-476949" algn="l" defTabSz="928116" rtl="0" eaLnBrk="1" fontAlgn="base" hangingPunct="1">
              <a:lnSpc>
                <a:spcPct val="100000"/>
              </a:lnSpc>
              <a:spcBef>
                <a:spcPct val="20000"/>
              </a:spcBef>
              <a:spcAft>
                <a:spcPct val="0"/>
              </a:spcAft>
              <a:buClr>
                <a:schemeClr val="accent2"/>
              </a:buClr>
              <a:buSzPct val="65000"/>
              <a:buFont typeface="Wingdings" charset="2"/>
              <a:buChar char="o"/>
              <a:defRPr kumimoji="0" lang="zh-CN" altLang="en-US" sz="3045" b="0" i="0" u="none">
                <a:solidFill>
                  <a:schemeClr val="tx1"/>
                </a:solidFill>
                <a:latin typeface="Verdana"/>
                <a:ea typeface="宋体" charset="-122"/>
              </a:defRPr>
            </a:lvl1pPr>
            <a:lvl2pPr marL="921671" indent="-44311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639" b="0" i="0" u="none">
                <a:solidFill>
                  <a:schemeClr val="tx1"/>
                </a:solidFill>
                <a:latin typeface="Verdana"/>
                <a:ea typeface="宋体" charset="-122"/>
              </a:defRPr>
            </a:lvl2pPr>
            <a:lvl3pPr marL="1324499" indent="-401217" algn="l" defTabSz="928116" rtl="0" eaLnBrk="1" fontAlgn="base" hangingPunct="1">
              <a:lnSpc>
                <a:spcPct val="100000"/>
              </a:lnSpc>
              <a:spcBef>
                <a:spcPct val="20000"/>
              </a:spcBef>
              <a:spcAft>
                <a:spcPct val="0"/>
              </a:spcAft>
              <a:buClr>
                <a:schemeClr val="accent2"/>
              </a:buClr>
              <a:buSzPct val="60000"/>
              <a:buFont typeface="Wingdings" charset="2"/>
              <a:buChar char="o"/>
              <a:defRPr kumimoji="0" lang="zh-CN" altLang="en-US" sz="2334" b="0" i="0" u="none">
                <a:solidFill>
                  <a:schemeClr val="tx1"/>
                </a:solidFill>
                <a:latin typeface="Verdana"/>
                <a:ea typeface="宋体" charset="-122"/>
              </a:defRPr>
            </a:lvl3pPr>
            <a:lvl4pPr marL="1719270" indent="-393160" algn="l" defTabSz="928116" rtl="0" eaLnBrk="1" fontAlgn="base" hangingPunct="1">
              <a:lnSpc>
                <a:spcPct val="100000"/>
              </a:lnSpc>
              <a:spcBef>
                <a:spcPct val="20000"/>
              </a:spcBef>
              <a:spcAft>
                <a:spcPct val="0"/>
              </a:spcAft>
              <a:buClr>
                <a:schemeClr val="accent2"/>
              </a:buClr>
              <a:buSzPct val="65000"/>
              <a:buFont typeface="Wingdings" charset="2"/>
              <a:buChar char="n"/>
              <a:defRPr kumimoji="0" lang="zh-CN" altLang="en-US" sz="2030" b="0" i="0" u="none">
                <a:solidFill>
                  <a:schemeClr val="tx1"/>
                </a:solidFill>
                <a:latin typeface="Verdana"/>
                <a:ea typeface="宋体" charset="-122"/>
              </a:defRPr>
            </a:lvl4pPr>
            <a:lvl5pPr marL="2125321" indent="-404439" algn="l" defTabSz="928116" rtl="0" eaLnBrk="1" fontAlgn="base" hangingPunct="1">
              <a:lnSpc>
                <a:spcPct val="100000"/>
              </a:lnSpc>
              <a:spcBef>
                <a:spcPct val="25000"/>
              </a:spcBef>
              <a:spcAft>
                <a:spcPct val="0"/>
              </a:spcAft>
              <a:buClr>
                <a:schemeClr val="accent2"/>
              </a:buClr>
              <a:buSzPct val="90000"/>
              <a:buFont typeface="Wingdings" charset="2"/>
              <a:buChar char="§"/>
              <a:defRPr kumimoji="0" lang="zh-CN" altLang="en-US" sz="2030" b="0" i="0" u="none">
                <a:solidFill>
                  <a:schemeClr val="tx1"/>
                </a:solidFill>
                <a:latin typeface="Verdana"/>
                <a:ea typeface="宋体" charset="-122"/>
              </a:defRPr>
            </a:lvl5pPr>
          </a:lstStyle>
          <a:p>
            <a:pPr lvl="0"/>
            <a:r>
              <a:rPr sz="2339">
                <a:solidFill>
                  <a:srgbClr val="0001F3"/>
                </a:solidFill>
                <a:latin typeface="楷体_GB2312" charset="-122"/>
                <a:ea typeface="楷体_GB2312" charset="-122"/>
              </a:rPr>
              <a:t>国务院办公厅国办发[2005]45号文要求“国务院有关部门要尽快制定既符合我国国情，又与国际先进水平接轨的饮用水水质国家标准，积极开展相关检测方法和标准的制〔修〕订工作〞。 </a:t>
            </a:r>
            <a:endParaRPr sz="2639">
              <a:latin typeface="楷体_GB2312" charset="-122"/>
              <a:ea typeface="楷体_GB2312" charset="-122"/>
            </a:endParaRPr>
          </a:p>
          <a:p>
            <a:pPr lvl="0"/>
            <a:r>
              <a:rPr sz="2439">
                <a:solidFill>
                  <a:srgbClr val="0001F3"/>
                </a:solidFill>
                <a:latin typeface="楷体_GB2312" charset="-122"/>
                <a:ea typeface="楷体_GB2312" charset="-122"/>
              </a:rPr>
              <a:t>２００５年５月２７日国家标准化委员会召开＜生活饮用水卫生标准＞修订研讨会，明确由卫生部牵头负责修订．</a:t>
            </a:r>
            <a:endParaRPr sz="2639">
              <a:latin typeface="楷体_GB2312" charset="-122"/>
              <a:ea typeface="楷体_GB2312" charset="-122"/>
            </a:endParaRPr>
          </a:p>
          <a:p>
            <a:pPr lvl="0"/>
            <a:r>
              <a:rPr sz="2239">
                <a:solidFill>
                  <a:srgbClr val="0001F3"/>
                </a:solidFill>
                <a:latin typeface="楷体_GB2312" charset="-122"/>
                <a:ea typeface="楷体_GB2312" charset="-122"/>
              </a:rPr>
              <a:t>２００５年７月２３日卫生部政策法规司发函委托中国疾病预防控制中心环境与健康相关产品平安所组织修订ＧＢ５７４９和ＧＢ５７５０．</a:t>
            </a:r>
            <a:endParaRPr sz="2639">
              <a:latin typeface="楷体_GB2312" charset="-122"/>
              <a:ea typeface="楷体_GB2312" charset="-122"/>
            </a:endParaRPr>
          </a:p>
        </p:txBody>
      </p:sp>
      <p:sp>
        <p:nvSpPr>
          <p:cNvPr id="2187" name="Date Placeholder 1"/>
          <p:cNvSpPr>
            <a:spLocks noGrp="1"/>
          </p:cNvSpPr>
          <p:nvPr>
            <p:ph type="dt" sz="half" idx="10"/>
          </p:nvPr>
        </p:nvSpPr>
        <p:spPr/>
        <p:txBody>
          <a:bodyPr/>
          <a:lstStyle/>
          <a:p>
            <a:pPr lvl="0"/>
            <a:endParaRPr sz="1218">
              <a:latin typeface="Verdana"/>
            </a:endParaRPr>
          </a:p>
        </p:txBody>
      </p:sp>
      <p:sp>
        <p:nvSpPr>
          <p:cNvPr id="2189" name="New shape"/>
          <p:cNvSpPr/>
          <p:nvPr/>
        </p:nvSpPr>
        <p:spPr>
          <a:xfrm>
            <a:off x="0" y="6706870"/>
            <a:ext cx="928116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第三十二页，共六十四页。</a:t>
            </a: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8011160" cy="569087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https://d.book118.com/008073036002006041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第2母版">
  <a:themeElements>
    <a:clrScheme name=" overriden 9">
      <a:dk1>
        <a:srgbClr val="000000"/>
      </a:dk1>
      <a:lt1>
        <a:srgbClr val="FFFFFF"/>
      </a:lt1>
      <a:dk2>
        <a:srgbClr val="000000"/>
      </a:dk2>
      <a:lt2>
        <a:srgbClr val="DDDDDD"/>
      </a:lt2>
      <a:accent1>
        <a:srgbClr val="A3B2C1"/>
      </a:accent1>
      <a:accent2>
        <a:srgbClr val="CC0000"/>
      </a:accent2>
      <a:accent3>
        <a:srgbClr val="9BBB59"/>
      </a:accent3>
      <a:accent4>
        <a:srgbClr val="8064A2"/>
      </a:accent4>
      <a:accent5>
        <a:srgbClr val="4BACC6"/>
      </a:accent5>
      <a:accent6>
        <a:srgbClr val="F79646"/>
      </a:accent6>
      <a:hlink>
        <a:srgbClr val="336699"/>
      </a:hlink>
      <a:folHlink>
        <a:srgbClr val="003366"/>
      </a:folHlink>
    </a:clrScheme>
    <a:fontScheme name=" overriden">
      <a:majorFont>
        <a:latin typeface="Arial" pitchFamily="34" charset="0"/>
        <a:ea typeface="Arial" pitchFamily="34" charset="0"/>
        <a:cs typeface="Arial" pitchFamily="34" charset="0"/>
      </a:majorFont>
      <a:minorFont>
        <a:latin typeface="Arial" pitchFamily="34" charset="0"/>
        <a:ea typeface="Arial" pitchFamily="34" charset="0"/>
        <a:cs typeface="Arial" pitchFamily="34" charset="0"/>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overriden 1">
        <a:dk1>
          <a:srgbClr val="800000"/>
        </a:dk1>
        <a:lt1>
          <a:srgbClr val="FFFFFF"/>
        </a:lt1>
        <a:dk2>
          <a:srgbClr val="A50021"/>
        </a:dk2>
        <a:lt2>
          <a:srgbClr val="FFFFFF"/>
        </a:lt2>
        <a:accent1>
          <a:srgbClr val="FF9900"/>
        </a:accent1>
        <a:accent2>
          <a:srgbClr val="FF3300"/>
        </a:accent2>
        <a:accent3>
          <a:srgbClr val="9BBB59"/>
        </a:accent3>
        <a:accent4>
          <a:srgbClr val="8064A2"/>
        </a:accent4>
        <a:accent5>
          <a:srgbClr val="4BACC6"/>
        </a:accent5>
        <a:accent6>
          <a:srgbClr val="F79646"/>
        </a:accent6>
        <a:hlink>
          <a:srgbClr val="FFFFCC"/>
        </a:hlink>
        <a:folHlink>
          <a:srgbClr val="FFCC99"/>
        </a:folHlink>
      </a:clrScheme>
      <a:clrMap bg1="dk1" tx1="lt2" bg2="dk2" tx2="lt1" accent1="accent1" accent2="accent2" accent3="accent3" accent4="accent4" accent5="accent5" accent6="accent6" hlink="hlink" folHlink="folHlink"/>
    </a:extraClrScheme>
    <a:extraClrScheme>
      <a:clrScheme name=" overriden 2">
        <a:dk1>
          <a:srgbClr val="3C001E"/>
        </a:dk1>
        <a:lt1>
          <a:srgbClr val="FFFFFF"/>
        </a:lt1>
        <a:dk2>
          <a:srgbClr val="51072E"/>
        </a:dk2>
        <a:lt2>
          <a:srgbClr val="FFFFFF"/>
        </a:lt2>
        <a:accent1>
          <a:srgbClr val="89A38F"/>
        </a:accent1>
        <a:accent2>
          <a:srgbClr val="666699"/>
        </a:accent2>
        <a:accent3>
          <a:srgbClr val="9BBB59"/>
        </a:accent3>
        <a:accent4>
          <a:srgbClr val="8064A2"/>
        </a:accent4>
        <a:accent5>
          <a:srgbClr val="4BACC6"/>
        </a:accent5>
        <a:accent6>
          <a:srgbClr val="F79646"/>
        </a:accent6>
        <a:hlink>
          <a:srgbClr val="808000"/>
        </a:hlink>
        <a:folHlink>
          <a:srgbClr val="666633"/>
        </a:folHlink>
      </a:clrScheme>
      <a:clrMap bg1="dk2" tx1="lt2" bg2="dk1" tx2="lt1" accent1="accent1" accent2="accent2" accent3="accent3" accent4="accent4" accent5="accent5" accent6="accent6" hlink="hlink" folHlink="folHlink"/>
    </a:extraClrScheme>
    <a:extraClrScheme>
      <a:clrScheme name=" overriden 3">
        <a:dk1>
          <a:srgbClr val="000000"/>
        </a:dk1>
        <a:lt1>
          <a:srgbClr val="FFFFFF"/>
        </a:lt1>
        <a:dk2>
          <a:srgbClr val="333333"/>
        </a:dk2>
        <a:lt2>
          <a:srgbClr val="FFFFFF"/>
        </a:lt2>
        <a:accent1>
          <a:srgbClr val="3399FF"/>
        </a:accent1>
        <a:accent2>
          <a:srgbClr val="CC0000"/>
        </a:accent2>
        <a:accent3>
          <a:srgbClr val="9BBB59"/>
        </a:accent3>
        <a:accent4>
          <a:srgbClr val="8064A2"/>
        </a:accent4>
        <a:accent5>
          <a:srgbClr val="4BACC6"/>
        </a:accent5>
        <a:accent6>
          <a:srgbClr val="F79646"/>
        </a:accent6>
        <a:hlink>
          <a:srgbClr val="666699"/>
        </a:hlink>
        <a:folHlink>
          <a:srgbClr val="6600CC"/>
        </a:folHlink>
      </a:clrScheme>
      <a:clrMap bg1="dk1" tx1="lt2" bg2="dk2" tx2="lt1" accent1="accent1" accent2="accent2" accent3="accent3" accent4="accent4" accent5="accent5" accent6="accent6" hlink="hlink" folHlink="folHlink"/>
    </a:extraClrScheme>
    <a:extraClrScheme>
      <a:clrScheme name=" overriden 4">
        <a:dk1>
          <a:srgbClr val="330000"/>
        </a:dk1>
        <a:lt1>
          <a:srgbClr val="FFFFFF"/>
        </a:lt1>
        <a:dk2>
          <a:srgbClr val="4B3D1B"/>
        </a:dk2>
        <a:lt2>
          <a:srgbClr val="FFFFFF"/>
        </a:lt2>
        <a:accent1>
          <a:srgbClr val="CC9900"/>
        </a:accent1>
        <a:accent2>
          <a:srgbClr val="CC6600"/>
        </a:accent2>
        <a:accent3>
          <a:srgbClr val="9BBB59"/>
        </a:accent3>
        <a:accent4>
          <a:srgbClr val="8064A2"/>
        </a:accent4>
        <a:accent5>
          <a:srgbClr val="4BACC6"/>
        </a:accent5>
        <a:accent6>
          <a:srgbClr val="F79646"/>
        </a:accent6>
        <a:hlink>
          <a:srgbClr val="666699"/>
        </a:hlink>
        <a:folHlink>
          <a:srgbClr val="CCCC00"/>
        </a:folHlink>
      </a:clrScheme>
      <a:clrMap bg1="dk1" tx1="lt2" bg2="dk2" tx2="lt1" accent1="accent1" accent2="accent2" accent3="accent3" accent4="accent4" accent5="accent5" accent6="accent6" hlink="hlink" folHlink="folHlink"/>
    </a:extraClrScheme>
    <a:extraClrScheme>
      <a:clrScheme name=" overriden 5">
        <a:dk1>
          <a:srgbClr val="003366"/>
        </a:dk1>
        <a:lt1>
          <a:srgbClr val="FFFFFF"/>
        </a:lt1>
        <a:dk2>
          <a:srgbClr val="006666"/>
        </a:dk2>
        <a:lt2>
          <a:srgbClr val="FFFFFF"/>
        </a:lt2>
        <a:accent1>
          <a:srgbClr val="0099CC"/>
        </a:accent1>
        <a:accent2>
          <a:srgbClr val="6666FF"/>
        </a:accent2>
        <a:accent3>
          <a:srgbClr val="9BBB59"/>
        </a:accent3>
        <a:accent4>
          <a:srgbClr val="8064A2"/>
        </a:accent4>
        <a:accent5>
          <a:srgbClr val="4BACC6"/>
        </a:accent5>
        <a:accent6>
          <a:srgbClr val="F79646"/>
        </a:accent6>
        <a:hlink>
          <a:srgbClr val="FFFFCC"/>
        </a:hlink>
        <a:folHlink>
          <a:srgbClr val="FFCC00"/>
        </a:folHlink>
      </a:clrScheme>
      <a:clrMap bg1="dk1" tx1="lt2" bg2="dk2" tx2="lt1" accent1="accent1" accent2="accent2" accent3="accent3" accent4="accent4" accent5="accent5" accent6="accent6" hlink="hlink" folHlink="folHlink"/>
    </a:extraClrScheme>
    <a:extraClrScheme>
      <a:clrScheme name=" overriden 6">
        <a:dk1>
          <a:srgbClr val="006666"/>
        </a:dk1>
        <a:lt1>
          <a:srgbClr val="FFFFFF"/>
        </a:lt1>
        <a:dk2>
          <a:srgbClr val="003366"/>
        </a:dk2>
        <a:lt2>
          <a:srgbClr val="FFFFFF"/>
        </a:lt2>
        <a:accent1>
          <a:srgbClr val="6699FF"/>
        </a:accent1>
        <a:accent2>
          <a:srgbClr val="00CCFF"/>
        </a:accent2>
        <a:accent3>
          <a:srgbClr val="9BBB59"/>
        </a:accent3>
        <a:accent4>
          <a:srgbClr val="8064A2"/>
        </a:accent4>
        <a:accent5>
          <a:srgbClr val="4BACC6"/>
        </a:accent5>
        <a:accent6>
          <a:srgbClr val="F79646"/>
        </a:accent6>
        <a:hlink>
          <a:srgbClr val="FFFFCC"/>
        </a:hlink>
        <a:folHlink>
          <a:srgbClr val="33CCCC"/>
        </a:folHlink>
      </a:clrScheme>
      <a:clrMap bg1="dk1" tx1="lt2" bg2="dk2" tx2="lt1" accent1="accent1" accent2="accent2" accent3="accent3" accent4="accent4" accent5="accent5" accent6="accent6" hlink="hlink" folHlink="folHlink"/>
    </a:extraClrScheme>
    <a:extraClrScheme>
      <a:clrScheme name=" overriden 7">
        <a:dk1>
          <a:srgbClr val="000000"/>
        </a:dk1>
        <a:lt1>
          <a:srgbClr val="FFFFFF"/>
        </a:lt1>
        <a:dk2>
          <a:srgbClr val="4E899E"/>
        </a:dk2>
        <a:lt2>
          <a:srgbClr val="619CB1"/>
        </a:lt2>
        <a:accent1>
          <a:srgbClr val="FFCC00"/>
        </a:accent1>
        <a:accent2>
          <a:srgbClr val="B6523E"/>
        </a:accent2>
        <a:accent3>
          <a:srgbClr val="9BBB59"/>
        </a:accent3>
        <a:accent4>
          <a:srgbClr val="8064A2"/>
        </a:accent4>
        <a:accent5>
          <a:srgbClr val="4BACC6"/>
        </a:accent5>
        <a:accent6>
          <a:srgbClr val="F79646"/>
        </a:accent6>
        <a:hlink>
          <a:srgbClr val="99CC00"/>
        </a:hlink>
        <a:folHlink>
          <a:srgbClr val="666699"/>
        </a:folHlink>
      </a:clrScheme>
      <a:clrMap bg1="lt2" tx1="dk1" bg2="dk2" tx2="lt1" accent1="accent1" accent2="accent2" accent3="accent3" accent4="accent4" accent5="accent5" accent6="accent6" hlink="hlink" folHlink="folHlink"/>
    </a:extraClrScheme>
    <a:extraClrScheme>
      <a:clrScheme name=" overriden 8">
        <a:dk1>
          <a:srgbClr val="336600"/>
        </a:dk1>
        <a:lt1>
          <a:srgbClr val="FFFFFF"/>
        </a:lt1>
        <a:dk2>
          <a:srgbClr val="598600"/>
        </a:dk2>
        <a:lt2>
          <a:srgbClr val="FFFFFF"/>
        </a:lt2>
        <a:accent1>
          <a:srgbClr val="33CC33"/>
        </a:accent1>
        <a:accent2>
          <a:srgbClr val="99CC00"/>
        </a:accent2>
        <a:accent3>
          <a:srgbClr val="9BBB59"/>
        </a:accent3>
        <a:accent4>
          <a:srgbClr val="8064A2"/>
        </a:accent4>
        <a:accent5>
          <a:srgbClr val="4BACC6"/>
        </a:accent5>
        <a:accent6>
          <a:srgbClr val="F79646"/>
        </a:accent6>
        <a:hlink>
          <a:srgbClr val="FFCC00"/>
        </a:hlink>
        <a:folHlink>
          <a:srgbClr val="FFFF99"/>
        </a:folHlink>
      </a:clrScheme>
      <a:clrMap bg1="dk1" tx1="lt2" bg2="dk2" tx2="lt1" accent1="accent1" accent2="accent2" accent3="accent3" accent4="accent4" accent5="accent5" accent6="accent6" hlink="hlink" folHlink="folHlink"/>
    </a:extraClrScheme>
    <a:extraClrScheme>
      <a:clrScheme name=" overriden 9">
        <a:dk1>
          <a:srgbClr val="000000"/>
        </a:dk1>
        <a:lt1>
          <a:srgbClr val="FFFFFF"/>
        </a:lt1>
        <a:dk2>
          <a:srgbClr val="000000"/>
        </a:dk2>
        <a:lt2>
          <a:srgbClr val="DDDDDD"/>
        </a:lt2>
        <a:accent1>
          <a:srgbClr val="A3B2C1"/>
        </a:accent1>
        <a:accent2>
          <a:srgbClr val="CC0000"/>
        </a:accent2>
        <a:accent3>
          <a:srgbClr val="9BBB59"/>
        </a:accent3>
        <a:accent4>
          <a:srgbClr val="8064A2"/>
        </a:accent4>
        <a:accent5>
          <a:srgbClr val="4BACC6"/>
        </a:accent5>
        <a:accent6>
          <a:srgbClr val="F79646"/>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150</Paragraphs>
  <Slides>33</Slides>
  <Notes>0</Notes>
  <TotalTime>1</TotalTime>
  <HiddenSlides>0</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33</vt:i4>
      </vt:variant>
    </vt:vector>
  </HeadingPairs>
  <TitlesOfParts>
    <vt:vector baseType="lpstr" size="43">
      <vt:lpstr>Arial</vt:lpstr>
      <vt:lpstr>Calibri</vt:lpstr>
      <vt:lpstr>Verdana</vt:lpstr>
      <vt:lpstr>宋体</vt:lpstr>
      <vt:lpstr>Wingdings</vt:lpstr>
      <vt:lpstr>Times New Roman</vt:lpstr>
      <vt:lpstr>楷体_GB2312</vt:lpstr>
      <vt:lpstr>仿宋_GB2312</vt:lpstr>
      <vt:lpstr>黑体</vt:lpstr>
      <vt:lpstr>Office Theme</vt:lpstr>
      <vt:lpstr>农村饮用水卫生平安与健康 </vt:lpstr>
      <vt:lpstr>主要内容</vt:lpstr>
      <vt:lpstr>第一章 概述(1)</vt:lpstr>
      <vt:lpstr>第一章 概述(2)</vt:lpstr>
      <vt:lpstr>第一章 概述(2)</vt:lpstr>
      <vt:lpstr>第一章 概述(4)</vt:lpstr>
      <vt:lpstr>第一章 概述(5)</vt:lpstr>
      <vt:lpstr>第一章 概述(6)</vt:lpstr>
      <vt:lpstr>第二章 我国饮用水的卫生现状 </vt:lpstr>
      <vt:lpstr>介水传染病</vt:lpstr>
      <vt:lpstr>生物地球化学性疾病 </vt:lpstr>
      <vt:lpstr>化学性污染引起的急慢性中毒 </vt:lpstr>
      <vt:lpstr>日本的水俣病患者日本于20世纪50年代发生的水俣病，就是当地居民长期食用富含汞的鱼虾造成的，患者手脚麻木、运动失灵，甚至呈疯癫状态。日本曾经发生的痛痛病，就是患者长期食用用含镉污水灌溉的水稻造成的，患者的胃和肾等器官受到严重损害，全身疼痛难忍。 </vt:lpstr>
      <vt:lpstr>中国的水污染状况已到达警戒线</vt:lpstr>
      <vt:lpstr>吉林石化发生6次大规模爆炸 褐色蘑菇云升起</vt:lpstr>
      <vt:lpstr>2007年无锡自来水发臭 市民抢购纯洁水 </vt:lpstr>
      <vt:lpstr>农村饮用水水质状况</vt:lpstr>
      <vt:lpstr>我国农村饮水平安存在的主要问题 </vt:lpstr>
      <vt:lpstr>我国农村饮水平安存在的主要问题</vt:lpstr>
      <vt:lpstr>农村饮用水平安卫生评价指标体系 </vt:lpstr>
      <vt:lpstr>农村饮用水平安卫生评价指标体系</vt:lpstr>
      <vt:lpstr>我省供水单位卫生许可情况</vt:lpstr>
      <vt:lpstr>我省供水单位根本情况〔2005年〕</vt:lpstr>
      <vt:lpstr>我省供水单位根本情况〔2022年〕</vt:lpstr>
      <vt:lpstr>饮用水卫生监测情况 〔2022〕</vt:lpstr>
      <vt:lpstr>第三章 生活饮用水卫生标准</vt:lpstr>
      <vt:lpstr>主要内容</vt:lpstr>
      <vt:lpstr>一、生活饮用水卫生标准主要修订内容及主要指标限值制定依据</vt:lpstr>
      <vt:lpstr>背景</vt:lpstr>
      <vt:lpstr>(一)修订工作的根本要求和过程</vt:lpstr>
      <vt:lpstr>１.修订工作的必要性</vt:lpstr>
      <vt:lpstr>２.任务来源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2024-09-19T15:14:04.989</cp:lastPrinted>
  <dcterms:created xsi:type="dcterms:W3CDTF">2024-09-19T07:14:05Z</dcterms:created>
  <dcterms:modified xsi:type="dcterms:W3CDTF">2024-09-19T07:14:06Z</dcterms:modified>
</cp:coreProperties>
</file>