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GEEIAM+GEJRLV+ArialMT"/>
      <p:regular r:id="rId15"/>
    </p:embeddedFont>
    <p:embeddedFont>
      <p:font typeface="NSHFAC+MS-UIGothic"/>
      <p:regular r:id="rId16"/>
    </p:embeddedFont>
    <p:embeddedFont>
      <p:font typeface="DOHVWC+BCUITH+MicrosoftYaHei-Bold"/>
      <p:regular r:id="rId17"/>
    </p:embeddedFont>
    <p:embeddedFont>
      <p:font typeface="ATPFRF+CJKAVS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77E0B3-FB93-42AF-BCF4-C276C89BE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E6D06-158A-4235-B5EC-8A8847530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38F7D-2947-4DAA-8734-432663521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B52053-7342-4067-94C5-03EB23CCB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916AE7-7956-47E4-A186-B00E85E9E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AE799B-211B-44C7-A9A3-DE7CAC3BA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E14F06-CC9B-42D4-8F35-79632873D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FBB12C-EB47-4070-94FD-303C1DFFC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B5BBF3-22F3-47BC-9249-C4C2847F6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FA9FF-4FC0-4CCB-914C-3D5648F42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61FBE9-3EC7-4FDF-BE71-E7863DCCE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7406701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9054" y="1909104"/>
            <a:ext cx="2205184" cy="1262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GEEIAM+GEJRLV+ArialMT"/>
                <a:cs typeface="GEEIAM+GEJRLV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财经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基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知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识</a:t>
            </a:r>
          </a:p>
          <a:p>
            <a:pPr marL="0" marR="0">
              <a:lnSpc>
                <a:spcPts val="2240"/>
              </a:lnSpc>
              <a:spcBef>
                <a:spcPts val="2344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GEEIAM+GEJRLV+ArialMT"/>
                <a:cs typeface="GEEIAM+GEJRLV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77695" y="2972832"/>
            <a:ext cx="2933700" cy="2095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600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FFFFFF"/>
                </a:solidFill>
                <a:latin typeface="NSHFAC+MS-UIGothic"/>
                <a:cs typeface="NSHFAC+MS-UIGothic"/>
              </a:rPr>
              <a:t>目</a:t>
            </a:r>
            <a:r>
              <a:rPr sz="660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39054" y="3061629"/>
            <a:ext cx="1672056" cy="686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GEEIAM+GEJRLV+ArialMT"/>
                <a:cs typeface="GEEIAM+GEJRLV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投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理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39054" y="3637573"/>
            <a:ext cx="1672056" cy="686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GEEIAM+GEJRLV+ArialMT"/>
                <a:cs typeface="GEEIAM+GEJRLV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税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筹划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39054" y="4213518"/>
            <a:ext cx="1672056" cy="686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GEEIAM+GEJRLV+ArialMT"/>
                <a:cs typeface="GEEIAM+GEJRLV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管理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39054" y="4789463"/>
            <a:ext cx="2471441" cy="68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GEEIAM+GEJRLV+ArialMT"/>
                <a:cs typeface="GEEIAM+GEJRLV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金融市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2100">
                <a:solidFill>
                  <a:srgbClr val="000000"/>
                </a:solidFill>
                <a:latin typeface="NSHFAC+MS-UIGothic"/>
                <a:cs typeface="NSHFAC+MS-UIGothic"/>
              </a:rPr>
              <a:t>与机构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6409" y="1191618"/>
            <a:ext cx="2603562" cy="2421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14"/>
              </a:lnSpc>
              <a:spcBef>
                <a:spcPct val="0"/>
              </a:spcBef>
              <a:spcAft>
                <a:spcPct val="0"/>
              </a:spcAft>
            </a:pPr>
            <a:r>
              <a:rPr sz="7500">
                <a:solidFill>
                  <a:srgbClr val="FFFFFF"/>
                </a:solidFill>
                <a:latin typeface="DOHVWC+BCUITH+MicrosoftYaHei-Bold"/>
                <a:cs typeface="DOHVWC+BCUITH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24400" y="3082448"/>
            <a:ext cx="34290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财经</a:t>
            </a:r>
            <a:r>
              <a:rPr sz="3600">
                <a:solidFill>
                  <a:srgbClr val="FFFFFF"/>
                </a:solidFill>
                <a:latin typeface="NSHFAC+MS-UIGothic"/>
                <a:cs typeface="NSHFAC+MS-UIGothic"/>
              </a:rPr>
              <a:t>基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础</a:t>
            </a:r>
            <a:r>
              <a:rPr sz="3600">
                <a:solidFill>
                  <a:srgbClr val="FFFFFF"/>
                </a:solidFill>
                <a:latin typeface="NSHFAC+MS-UIGothic"/>
                <a:cs typeface="NSHFAC+MS-UIGothic"/>
              </a:rPr>
              <a:t>知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财经</a:t>
            </a:r>
            <a:r>
              <a:rPr sz="3000">
                <a:solidFill>
                  <a:srgbClr val="FF6D1B"/>
                </a:solidFill>
                <a:latin typeface="NSHFAC+MS-UIGothic"/>
                <a:cs typeface="NSHFAC+MS-UIGothic"/>
              </a:rPr>
              <a:t>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DOHVWC+BCUITH+MicrosoftYaHei-Bold"/>
                <a:cs typeface="DOHVWC+BCUITH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33936" cy="1056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财经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概念：是指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生活中常用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的一些基本概念，包括但不限于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TPFRF+CJKAVS+MicrosoftYaHei"/>
                <a:cs typeface="ATPFRF+CJKAVS+MicrosoftYaHei"/>
              </a:rPr>
              <a:t>GDP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、</a:t>
            </a:r>
            <a:r>
              <a:rPr sz="1350">
                <a:solidFill>
                  <a:srgbClr val="000000"/>
                </a:solidFill>
                <a:latin typeface="ATPFRF+CJKAVS+MicrosoftYaHei"/>
                <a:cs typeface="ATPFRF+CJKAVS+MicrosoftYaHei"/>
              </a:rPr>
              <a:t>CPI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、</a:t>
            </a:r>
            <a:r>
              <a:rPr sz="1350">
                <a:solidFill>
                  <a:srgbClr val="000000"/>
                </a:solidFill>
                <a:latin typeface="ATPFRF+CJKAVS+MicrosoftYaHei"/>
                <a:cs typeface="ATPFRF+CJKAVS+MicrosoftYaHei"/>
              </a:rPr>
              <a:t>PPI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货币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量等。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DOHVWC+BCUITH+MicrosoftYaHei-Bold"/>
                <a:cs typeface="DOHVWC+BCUITH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些概念是理解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数据、政策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制定和投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决策的基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，需要准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确理解和掌握。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财经</a:t>
            </a:r>
            <a:r>
              <a:rPr sz="3000">
                <a:solidFill>
                  <a:srgbClr val="FF6D1B"/>
                </a:solidFill>
                <a:latin typeface="NSHFAC+MS-UIGothic"/>
                <a:cs typeface="NSHFAC+MS-UIGothic"/>
              </a:rPr>
              <a:t>体系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21937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财经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体系：是指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生活中的各个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域和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环节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相互关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、相互影响的体系，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政、金融、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产业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贸</a:t>
            </a:r>
            <a:r>
              <a:rPr sz="1350">
                <a:solidFill>
                  <a:srgbClr val="000000"/>
                </a:solidFill>
                <a:latin typeface="NSHFAC+MS-UIGothic"/>
                <a:cs typeface="NSHFAC+MS-UIGothic"/>
              </a:rPr>
              <a:t>易等。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154679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掌握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财经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体系有助于理解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经济现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象的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全貌，把握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经济发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展的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趋势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律。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财经</a:t>
            </a:r>
            <a:r>
              <a:rPr sz="3000">
                <a:solidFill>
                  <a:srgbClr val="FF6D1B"/>
                </a:solidFill>
                <a:latin typeface="NSHFAC+MS-UIGothic"/>
                <a:cs typeface="NSHFAC+MS-UIGothic"/>
              </a:rPr>
              <a:t>法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673450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财经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：是指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关系的法律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范，包括公司法、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证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券法、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663043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税法等。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338173"/>
            <a:ext cx="676839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遵守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财经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是保障市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场经济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秩序、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维护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各方利益的重要保障，也是投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者和企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家必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须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遵守的底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NSHFAC+MS-UIGothic"/>
                <a:cs typeface="NSHFA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6409" y="1191618"/>
            <a:ext cx="2603562" cy="2421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14"/>
              </a:lnSpc>
              <a:spcBef>
                <a:spcPct val="0"/>
              </a:spcBef>
              <a:spcAft>
                <a:spcPct val="0"/>
              </a:spcAft>
            </a:pPr>
            <a:r>
              <a:rPr sz="7500">
                <a:solidFill>
                  <a:srgbClr val="FFFFFF"/>
                </a:solidFill>
                <a:latin typeface="DOHVWC+BCUITH+MicrosoftYaHei-Bold"/>
                <a:cs typeface="DOHVWC+BCUITH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81600" y="308244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财务</a:t>
            </a:r>
            <a:r>
              <a:rPr sz="3600">
                <a:solidFill>
                  <a:srgbClr val="FFFFFF"/>
                </a:solidFill>
                <a:latin typeface="NSHFAC+MS-UIGothic"/>
                <a:cs typeface="NSHFAC+MS-UIGothic"/>
              </a:rPr>
              <a:t>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财务报</a:t>
            </a:r>
            <a:r>
              <a:rPr sz="3000">
                <a:solidFill>
                  <a:srgbClr val="FF6D1B"/>
                </a:solidFill>
                <a:latin typeface="NSHFAC+MS-UIGothic"/>
                <a:cs typeface="NSHFAC+MS-UIGothic"/>
              </a:rPr>
              <a:t> 告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OHVWC+BCUITH+MicrosoftYaHei-Bold"/>
                <a:cs typeface="DOHVWC+BCUITH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OHVWC+BCUITH+MicrosoftYaHei-Bold"/>
                <a:cs typeface="DOHVWC+BCUITH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OHVWC+BCUITH+MicrosoftYaHei-Bold"/>
                <a:cs typeface="DOHVWC+BCUITH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SimSun"/>
                <a:cs typeface="SimSun"/>
              </a:rPr>
              <a:t>财务报</a:t>
            </a:r>
            <a:r>
              <a:rPr sz="2000" spc="25">
                <a:solidFill>
                  <a:srgbClr val="FF6D1B"/>
                </a:solidFill>
                <a:latin typeface="NSHFAC+MS-UIGothic"/>
                <a:cs typeface="NSHFAC+MS-UIGothic"/>
              </a:rPr>
              <a:t>告概述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SimSun"/>
                <a:cs typeface="SimSun"/>
              </a:rPr>
              <a:t>财务报</a:t>
            </a:r>
            <a:r>
              <a:rPr sz="2000" spc="25">
                <a:solidFill>
                  <a:srgbClr val="FF6D1B"/>
                </a:solidFill>
                <a:latin typeface="NSHFAC+MS-UIGothic"/>
                <a:cs typeface="NSHFAC+MS-UIGothic"/>
              </a:rPr>
              <a:t>告的</a:t>
            </a: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编</a:t>
            </a:r>
            <a:r>
              <a:rPr sz="2000">
                <a:solidFill>
                  <a:srgbClr val="FF6D1B"/>
                </a:solidFill>
                <a:latin typeface="NSHFAC+MS-UIGothic"/>
                <a:cs typeface="NSHFAC+MS-UIGothic"/>
              </a:rPr>
              <a:t>制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SimSun"/>
                <a:cs typeface="SimSun"/>
              </a:rPr>
              <a:t>财务报</a:t>
            </a:r>
            <a:r>
              <a:rPr sz="2000" spc="25">
                <a:solidFill>
                  <a:srgbClr val="FF6D1B"/>
                </a:solidFill>
                <a:latin typeface="NSHFAC+MS-UIGothic"/>
                <a:cs typeface="NSHFAC+MS-UIGothic"/>
              </a:rPr>
              <a:t>告的解</a:t>
            </a:r>
            <a:r>
              <a:rPr sz="2000">
                <a:solidFill>
                  <a:srgbClr val="FF6D1B"/>
                </a:solidFill>
                <a:latin typeface="SimSun"/>
                <a:cs typeface="SimSun"/>
              </a:rPr>
              <a:t>读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555304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告是公司向外界披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露其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状况的主要方式，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资产负债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表、利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润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表、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金流量表等。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告的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编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制需遵循会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和法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要求，确保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告的准确性和合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性。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读财务报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告，投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者和分析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可以了解公司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状况、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成果和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金流量等重要信息。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财务</a:t>
            </a:r>
            <a:r>
              <a:rPr sz="3000">
                <a:solidFill>
                  <a:srgbClr val="FF6D1B"/>
                </a:solidFill>
                <a:latin typeface="NSHFAC+MS-UIGothic"/>
                <a:cs typeface="NSHFAC+MS-UIGothic"/>
              </a:rPr>
              <a:t>比率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财务</a:t>
            </a:r>
            <a:r>
              <a:rPr sz="2300" spc="25">
                <a:solidFill>
                  <a:srgbClr val="FF6D1B"/>
                </a:solidFill>
                <a:latin typeface="NSHFAC+MS-UIGothic"/>
                <a:cs typeface="NSHFAC+MS-UIGothic"/>
              </a:rPr>
              <a:t>比率概述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财务</a:t>
            </a:r>
            <a:r>
              <a:rPr sz="2300" spc="25">
                <a:solidFill>
                  <a:srgbClr val="FF6D1B"/>
                </a:solidFill>
                <a:latin typeface="NSHFAC+MS-UIGothic"/>
                <a:cs typeface="NSHFAC+MS-UIGothic"/>
              </a:rPr>
              <a:t>比率的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计</a:t>
            </a:r>
            <a:r>
              <a:rPr sz="2300">
                <a:solidFill>
                  <a:srgbClr val="FF6D1B"/>
                </a:solidFill>
                <a:latin typeface="NSHFAC+MS-UIGothic"/>
                <a:cs typeface="NSHFAC+MS-UIGothic"/>
              </a:rPr>
              <a:t>算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财务</a:t>
            </a:r>
            <a:r>
              <a:rPr sz="2300" spc="25">
                <a:solidFill>
                  <a:srgbClr val="FF6D1B"/>
                </a:solidFill>
                <a:latin typeface="NSHFAC+MS-UIGothic"/>
                <a:cs typeface="NSHFAC+MS-UIGothic"/>
              </a:rPr>
              <a:t>比率的运用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81708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比率是用于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估公司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状况和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经营绩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效的重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要指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，如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偿债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能力比率、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盈利能力比率等。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比率的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算需基于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表的数据，通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合理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算方法得出。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627188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分析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比率，投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者可以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估公司的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偿债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能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力、盈利能力、运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效率等。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财务预测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财务预测</a:t>
            </a:r>
            <a:r>
              <a:rPr sz="2300" spc="25">
                <a:solidFill>
                  <a:srgbClr val="FF6D1B"/>
                </a:solidFill>
                <a:latin typeface="NSHFAC+MS-UIGothic"/>
                <a:cs typeface="NSHFAC+MS-UIGothic"/>
              </a:rPr>
              <a:t>的方法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财务预测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的方法包括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趋势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分析法、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归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分析法、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序列分析法等。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财务预测</a:t>
            </a:r>
            <a:r>
              <a:rPr sz="2300" spc="25">
                <a:solidFill>
                  <a:srgbClr val="FF6D1B"/>
                </a:solidFill>
                <a:latin typeface="NSHFAC+MS-UIGothic"/>
                <a:cs typeface="NSHFAC+MS-UIGothic"/>
              </a:rPr>
              <a:t>概述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财务预测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公司未来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状况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经营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成果的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预测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，是投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者制</a:t>
            </a:r>
          </a:p>
          <a:p>
            <a:pPr marL="761999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定投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决策的重要依据。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79715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财务预测</a:t>
            </a:r>
            <a:r>
              <a:rPr sz="2300" spc="25">
                <a:solidFill>
                  <a:srgbClr val="FF6D1B"/>
                </a:solidFill>
                <a:latin typeface="NSHFAC+MS-UIGothic"/>
                <a:cs typeface="NSHFAC+MS-UIGothic"/>
              </a:rPr>
              <a:t>的准确性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财务预测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的准确性受多种因素影响，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如宏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观经济环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境、行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业发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趋势</a:t>
            </a: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SHFAC+MS-UIGothic"/>
                <a:cs typeface="NSHFAC+MS-UIGothic"/>
              </a:rPr>
              <a:t>公司内部管理等。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https://d.book118.com/008074067017006047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GEEIAM+GEJRLV+ArialMT</vt:lpstr>
      <vt:lpstr>Times New Roman</vt:lpstr>
      <vt:lpstr>SimSun</vt:lpstr>
      <vt:lpstr>NSHFAC+MS-UIGothic</vt:lpstr>
      <vt:lpstr>DOHVWC+BCUITH+MicrosoftYaHei-Bold</vt:lpstr>
      <vt:lpstr>ATPFRF+CJKAVS+MicrosoftYaHei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2024-09-28T07:38:06.958</cp:lastPrinted>
  <dcterms:created xsi:type="dcterms:W3CDTF">2024-09-27T23:38:06Z</dcterms:created>
  <dcterms:modified xsi:type="dcterms:W3CDTF">2024-09-27T23:38:08Z</dcterms:modified>
</cp:coreProperties>
</file>