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2F2C77-507D-43C0-B341-D56F3D7FBB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E454AA-8C14-497A-876A-3169E1B2A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E6C202-4C33-47B1-B844-8FC7D07702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E1EF23-CFAE-4090-93AD-D81D9EB9E3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32C76A-2C04-4D0B-B5BE-E6046FEB60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7E6D12-671B-4CF8-BEBA-74465CFB33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7A4E01-58CA-4466-B214-9B436704D8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193C23-C1FE-4369-B617-37542E1F22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81FBFC-F2AC-4C16-BBB5-3987D8709C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9A2C1C-9DC7-455F-9A67-80A81CAE8A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42B78C-E404-49F5-810F-72243A4D73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3/11/2024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3/11/2024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3/11/2024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3/11/2024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3/11/2024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7714303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defRPr/>
            </a:pPr>
            <a:r>
              <a:rPr lang="en-US" sz="5175" b="1" err="1">
                <a:solidFill>
                  <a:srgbClr val="FFFFFF">
                    <a:alpha val="100000"/>
                  </a:srgbClr>
                </a:solidFill>
                <a:latin typeface="Microsoft Yahei"/>
                <a:ea typeface="Microsoft Yahei"/>
                <a:cs typeface="Microsoft Yahei"/>
              </a:rPr>
              <a:t>动脉血气标本采集操作</a:t>
            </a:r>
            <a:r>
              <a:rPr lang="en-US" altLang="zh-CN" sz="5175" b="1" err="1">
                <a:solidFill>
                  <a:srgbClr val="FFFFFF">
                    <a:alpha val="100000"/>
                  </a:srgbClr>
                </a:solidFill>
                <a:latin typeface="Microsoft Yahei"/>
                <a:ea typeface="Microsoft Yahei"/>
                <a:cs typeface="Microsoft Yahei"/>
              </a:rPr>
              <a:t>PPT</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err="1">
                <a:solidFill>
                  <a:srgbClr val="FFFFFF">
                    <a:alpha val="100000"/>
                  </a:srgbClr>
                </a:solidFill>
                <a:latin typeface="Microsoft Yahei"/>
                <a:ea typeface="Microsoft Yahei"/>
                <a:cs typeface="Microsoft Yahei"/>
              </a:rPr>
              <a:t>汇报人：</a:t>
            </a:r>
            <a:r>
              <a:rPr lang="en-US" altLang="zh-CN" sz="2025" err="1">
                <a:solidFill>
                  <a:srgbClr val="FFFFFF">
                    <a:alpha val="100000"/>
                  </a:srgbClr>
                </a:solidFill>
                <a:latin typeface="Microsoft Yahei"/>
                <a:ea typeface="Microsoft Yahei"/>
                <a:cs typeface="Microsoft Yahei"/>
              </a:rPr>
              <a:t>XXX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altLang="zh-CN" sz="2025">
                <a:solidFill>
                  <a:srgbClr val="FFFFFF">
                    <a:alpha val="100000"/>
                  </a:srgbClr>
                </a:solidFill>
                <a:latin typeface="Microsoft Yahei"/>
                <a:ea typeface="Microsoft Yahei"/>
                <a:cs typeface="Microsoft Yahei"/>
              </a:rPr>
              <a:t>XX</a:t>
            </a:r>
            <a:r>
              <a:rPr lang="en-US" sz="2025">
                <a:solidFill>
                  <a:srgbClr val="FFFFFF">
                    <a:alpha val="100000"/>
                  </a:srgbClr>
                </a:solidFill>
                <a:latin typeface="Microsoft Yahei"/>
                <a:ea typeface="Microsoft Yahei"/>
                <a:cs typeface="Microsoft Yahei"/>
              </a:rPr>
              <a:t>-</a:t>
            </a:r>
            <a:r>
              <a:rPr lang="en-US" altLang="zh-CN" sz="2025">
                <a:solidFill>
                  <a:srgbClr val="FFFFFF">
                    <a:alpha val="100000"/>
                  </a:srgbClr>
                </a:solidFill>
                <a:latin typeface="Microsoft Yahei"/>
                <a:ea typeface="Microsoft Yahei"/>
                <a:cs typeface="Microsoft Yahei"/>
              </a:rPr>
              <a:t>XX</a:t>
            </a:r>
            <a:r>
              <a:rPr lang="en-US" sz="2025">
                <a:solidFill>
                  <a:srgbClr val="FFFFFF">
                    <a:alpha val="100000"/>
                  </a:srgbClr>
                </a:solidFill>
                <a:latin typeface="Microsoft Yahei"/>
                <a:ea typeface="Microsoft Yahei"/>
                <a:cs typeface="Microsoft Yahei"/>
              </a:rPr>
              <a:t>-</a:t>
            </a:r>
            <a:r>
              <a:rPr lang="en-US" altLang="zh-CN" sz="2025">
                <a:solidFill>
                  <a:srgbClr val="FFFFFF">
                    <a:alpha val="100000"/>
                  </a:srgbClr>
                </a:solidFill>
                <a:latin typeface="Microsoft Yahei"/>
                <a:ea typeface="Microsoft Yahei"/>
                <a:cs typeface="Microsoft Yahei"/>
              </a:rPr>
              <a:t>XX</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动脉血气分析概述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动脉血气标本采集前准备</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动脉血气标本采集操作步骤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动脉血气标本处理与送检</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并发症预防与处理措施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操作后总结与反思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动脉血气分析概述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9162" b="19162"/>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动脉血气分析主要用于判断机体是否存在酸碱平衡失调以及缺氧和二氧化碳潴留等情况，为临床诊断和治疗提供依据。</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动脉血气分析是通过采集动脉血液，利用血气分析仪测定其中氧分压、二氧化碳分压、酸碱度等指标，以评估患者呼吸功能和酸碱平衡状态的一种检查方法。</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各种疾病、创伤、手术等导致患者呼吸功能不全、酸碱平衡失调以及需要评估治疗效果时，均可进行动脉血气分析。</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无绝对禁忌症，但对于严重凝血功能障碍、穿刺部位感染、严重低血压等患者应谨慎操作，避免并发症的发生。</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适应症</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禁忌症</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动脉血气分析通常在患者病情危重或需要评估治疗效果时进行。具体时机应根据患者病情和医生判断而定。</a:t>
            </a:r>
            <a:endParaRPr lang="en-US" sz="1100"/>
          </a:p>
          <a:p>
            <a:pPr>
              <a:lnSpc>
                <a:spcPct val="150000"/>
              </a:lnSpc>
              <a:spcBef>
                <a:spcPts val="375"/>
              </a:spcBef>
            </a:pPr>
            <a:endParaRPr lang="en-US" sz="1100"/>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对于病情稳定的患者，一般不需要频繁进行动脉血气分析。但对于病情危重或变化较快的患者，可能需要适当增加采集频率，以便及时了解病情变化。同时，在治疗过程中，医生也会根据病情需要调整采集频率。</a:t>
            </a:r>
            <a:endParaRPr lang="en-US" sz="1100"/>
          </a:p>
          <a:p>
            <a:endParaRPr lang="en-US" sz="1100"/>
          </a:p>
          <a:p>
            <a:pPr>
              <a:lnSpc>
                <a:spcPct val="150000"/>
              </a:lnSpc>
              <a:spcBef>
                <a:spcPts val="375"/>
              </a:spcBef>
            </a:pPr>
            <a:endParaRPr lang="en-US" sz="1100"/>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采集时机</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采集频率</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采集时机与频率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动脉血气标本采集前准备</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7888" b="17888"/>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解释程序</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向患者解释动脉血气采集的过程和重要性，以获得患者的配合。</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评估患者</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评估患者的病情、合作程度、肢体活动度及穿刺部位皮肤状况。</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体位准备</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协助患者取舒适、稳定的体位，通常选择平卧位或坐位。</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67" b="446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动脉采血器</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选择适宜的动脉采血器，确保无菌、无漏气、有效期内。</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手套和消毒用品</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准备无菌手套、消毒棉签、碘伏或酒精等消毒用品。</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局部麻醉药</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如需要，准备局部麻醉药（如利多卡因）及注射器。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采集器具准备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以穿刺点为中心，由内向外环形消毒皮肤，消毒范围直径至少5cm。</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如预计穿刺过程中患者会感到明显疼痛，可在消毒后、穿刺前用局部麻醉药进行麻醉。注意麻醉药的使用应遵循相关规范，确保患者安全。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消毒与麻醉准备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麻醉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皮肤消毒</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动脉血气标本采集操作步骤</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lumMod val="50000"/>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a:ln w="23813">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4" y="4577174"/>
            <a:ext cx="262812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股动脉</a:t>
            </a:r>
            <a:endParaRPr lang="en-US" sz="1100"/>
          </a:p>
        </p:txBody>
      </p:sp>
      <p:sp>
        <p:nvSpPr>
          <p:cNvPr id="10" name="AutoShape 10"/>
          <p:cNvSpPr/>
          <p:nvPr/>
        </p:nvSpPr>
        <p:spPr>
          <a:xfrm>
            <a:off x="4650305" y="4975638"/>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位于大腿根部，搏动明显，但位置较深，需要一定的穿刺技巧。</a:t>
            </a:r>
            <a:endParaRPr lang="en-US" sz="1100"/>
          </a:p>
        </p:txBody>
      </p:sp>
      <p:sp>
        <p:nvSpPr>
          <p:cNvPr id="11" name="AutoShape 11"/>
          <p:cNvSpPr/>
          <p:nvPr/>
        </p:nvSpPr>
        <p:spPr>
          <a:xfrm>
            <a:off x="1564104" y="1428884"/>
            <a:ext cx="256724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桡动脉</a:t>
            </a:r>
            <a:endParaRPr lang="en-US" sz="1100"/>
          </a:p>
        </p:txBody>
      </p:sp>
      <p:sp>
        <p:nvSpPr>
          <p:cNvPr id="12" name="AutoShape 12"/>
          <p:cNvSpPr/>
          <p:nvPr/>
        </p:nvSpPr>
        <p:spPr>
          <a:xfrm>
            <a:off x="1564104" y="1827351"/>
            <a:ext cx="2335900"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位于手腕部，易于触及和固定，是常用的穿刺部位之一。</a:t>
            </a:r>
            <a:endParaRPr lang="en-US" sz="1100"/>
          </a:p>
        </p:txBody>
      </p:sp>
      <p:sp>
        <p:nvSpPr>
          <p:cNvPr id="13" name="AutoShape 13"/>
          <p:cNvSpPr/>
          <p:nvPr/>
        </p:nvSpPr>
        <p:spPr>
          <a:xfrm>
            <a:off x="7908169" y="142888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肱动脉</a:t>
            </a:r>
            <a:endParaRPr lang="en-US" sz="1100"/>
          </a:p>
        </p:txBody>
      </p:sp>
      <p:sp>
        <p:nvSpPr>
          <p:cNvPr id="14" name="AutoShape 14"/>
          <p:cNvSpPr/>
          <p:nvPr/>
        </p:nvSpPr>
        <p:spPr>
          <a:xfrm>
            <a:off x="7908170" y="1827351"/>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位于上臂内侧，可作为桡动脉或股动脉穿刺困难时的备选部位。</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选择穿刺部位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根据穿刺部位和患者情况选择合适的穿刺针型号和长度。</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选择合适的穿刺针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875" r="12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定位准确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625" r="21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消毒处理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在选定穿刺部位后，用手指轻轻触摸动脉搏动最明显处，并做好标记。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对穿刺部位进行常规消毒处理，确保无菌操作环境。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穿刺针选择与定位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9003" b="2900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214" b="521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穿刺技巧与注意事项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掌握正确的穿刺角度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一般与皮肤呈30°-45°角进针，避免垂直进针以减少疼痛和组织损伤。</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注意进针深度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根据动脉搏动情况和患者体型掌握进针深度，避免过深或过浅导致穿刺失败或血肿形成。</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保持稳定</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在穿刺过程中保持手部和穿刺针的稳定，避免晃动导致血管损伤或患者不适。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https://d.book118.com/008077143037006045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2024-09-25T16:50:01.830</cp:lastPrinted>
  <dcterms:created xsi:type="dcterms:W3CDTF">2024-09-25T08:50:01Z</dcterms:created>
  <dcterms:modified xsi:type="dcterms:W3CDTF">2024-09-25T08:50:04Z</dcterms:modified>
</cp:coreProperties>
</file>