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276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8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image" Target="../media/image1.png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.xml" /><Relationship Id="rId10" Type="http://schemas.openxmlformats.org/officeDocument/2006/relationships/tags" Target="../tags/tag28.xml" /><Relationship Id="rId11" Type="http://schemas.openxmlformats.org/officeDocument/2006/relationships/tags" Target="../tags/tag29.xml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image" Target="../media/image2.png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image" Target="../media/image2.png" /><Relationship Id="rId8" Type="http://schemas.openxmlformats.org/officeDocument/2006/relationships/tags" Target="../tags/tag37.xml" /><Relationship Id="rId9" Type="http://schemas.openxmlformats.org/officeDocument/2006/relationships/tags" Target="../tags/tag38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tags" Target="../tags/tag53.xml" /><Relationship Id="rId7" Type="http://schemas.openxmlformats.org/officeDocument/2006/relationships/tags" Target="../tags/tag54.xml" /><Relationship Id="rId8" Type="http://schemas.openxmlformats.org/officeDocument/2006/relationships/tags" Target="../tags/tag55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.xml" /><Relationship Id="rId10" Type="http://schemas.openxmlformats.org/officeDocument/2006/relationships/tags" Target="../tags/tag80.xml" /><Relationship Id="rId11" Type="http://schemas.openxmlformats.org/officeDocument/2006/relationships/tags" Target="../tags/tag81.xml" /><Relationship Id="rId12" Type="http://schemas.openxmlformats.org/officeDocument/2006/relationships/tags" Target="../tags/tag82.xml" /><Relationship Id="rId13" Type="http://schemas.openxmlformats.org/officeDocument/2006/relationships/tags" Target="../tags/tag83.xml" /><Relationship Id="rId14" Type="http://schemas.openxmlformats.org/officeDocument/2006/relationships/tags" Target="../tags/tag84.xml" /><Relationship Id="rId15" Type="http://schemas.openxmlformats.org/officeDocument/2006/relationships/tags" Target="../tags/tag85.xml" /><Relationship Id="rId16" Type="http://schemas.openxmlformats.org/officeDocument/2006/relationships/tags" Target="../tags/tag86.xml" /><Relationship Id="rId17" Type="http://schemas.openxmlformats.org/officeDocument/2006/relationships/tags" Target="../tags/tag87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image" Target="../media/image1.png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tags" Target="../tags/tag7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5703C6-5949-4DC8-A99F-292208E32C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5943D2-ACA5-45FF-BE11-4FB0A79023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9C8AC0-28BE-44A8-909C-28A62B79DF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4A5AF5-E2BA-4005-BA96-855EBADE7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B0E699D-314A-437E-972E-189C0B7003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0CEEE5-898F-4727-97E1-C4D7F0F4FA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FFC1A9B-9777-4652-A46B-CF719A791A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CE866C-5D35-4AB6-A649-E53622D4C6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3D134B-D2C1-435D-B5C7-7FDCAF1651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85966D-1ACA-42AB-9009-0CC5565A46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1873F8-BA5E-45FF-A249-0970BCBB33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8"/>
          <p:cNvCxnSpPr/>
          <p:nvPr userDrawn="1">
            <p:custDataLst>
              <p:tags r:id="rId2"/>
            </p:custDataLst>
          </p:nvPr>
        </p:nvCxnSpPr>
        <p:spPr>
          <a:xfrm flipH="1">
            <a:off x="2376170" y="1605280"/>
            <a:ext cx="0" cy="520700"/>
          </a:xfrm>
          <a:prstGeom prst="lin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lang="zh-CN" altLang="en-US"/>
              <a:t>单击此处</a:t>
            </a:r>
            <a:br>
              <a:rPr lang="zh-CN" altLang="en-US"/>
            </a:br>
            <a:r>
              <a:rPr lang="zh-CN" altLang="en-US"/>
              <a:t>添加文档标题</a:t>
            </a:r>
            <a:endParaRPr lang="zh-CN" altLang="en-US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vert="horz" lIns="0" tIns="0" rIns="0" bIns="0" rtlCol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compatLnSpc="1">
            <a:noAutofit/>
          </a:bodyPr>
          <a:lstStyle>
            <a:defPPr>
              <a:defRPr lang="zh-CN"/>
            </a:defPPr>
            <a:lvl1pPr marL="0" marR="0" lvl="0" indent="-22860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/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/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1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>
            <a:avLst/>
          </a:prstGeom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00000"/>
              </a:lnSpc>
              <a:buNone/>
              <a:defRPr sz="1400" kern="120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1000"/>
              </a:spcBef>
              <a:buClrTx/>
              <a:buSzTx/>
              <a:buFont typeface="Arial" pitchFamily="34" charset="0"/>
            </a:pPr>
            <a:r>
              <a:rPr lang="zh-CN" altLang="en-US" cap="all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lang="zh-CN" altLang="en-US" cap="all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vert="horz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>
            <a:avLst/>
          </a:prstGeom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zh-CN" altLang="en-US"/>
              <a:t>单击此处添加章节标题</a:t>
            </a:r>
            <a:endParaRPr lang="zh-CN" altLang="en-US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vert="horz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6600" b="1" i="0" u="none" strike="noStrike" kern="1200" cap="none" spc="0" normalizeH="0" baseline="0" noProof="1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/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41" name="直接连接符 18"/>
          <p:cNvCxnSpPr/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>
            <a:avLst/>
          </a:prstGeom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/>
              <a:t>感谢观看</a:t>
            </a:r>
            <a:endParaRPr lang="zh-CN" altLang="en-US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6600" b="1" i="0" u="none" strike="noStrike" kern="1200" cap="all" spc="0" normalizeH="0" baseline="0" noProof="1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THANK YOU</a:t>
            </a:r>
            <a:endParaRPr lang="en-US" altLang="zh-CN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/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/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00000"/>
              </a:lnSpc>
              <a:buNone/>
              <a:defRPr sz="1400" kern="120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1000"/>
              </a:spcBef>
              <a:buClrTx/>
              <a:buSzTx/>
              <a:buFont typeface="Arial" pitchFamily="34" charset="0"/>
            </a:pPr>
            <a:r>
              <a:rPr lang="zh-CN" altLang="en-US" cap="all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lang="zh-CN" altLang="en-US" cap="all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47" name="直接箭头连接符 25"/>
          <p:cNvCxnSpPr/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8.xml" /><Relationship Id="rId13" Type="http://schemas.openxmlformats.org/officeDocument/2006/relationships/tags" Target="../tags/tag89.xml" /><Relationship Id="rId14" Type="http://schemas.openxmlformats.org/officeDocument/2006/relationships/tags" Target="../tags/tag90.xml" /><Relationship Id="rId15" Type="http://schemas.openxmlformats.org/officeDocument/2006/relationships/tags" Target="../tags/tag91.xml" /><Relationship Id="rId16" Type="http://schemas.openxmlformats.org/officeDocument/2006/relationships/tags" Target="../tags/tag92.xml" /><Relationship Id="rId17" Type="http://schemas.openxmlformats.org/officeDocument/2006/relationships/tags" Target="../tags/tag93.xml" /><Relationship Id="rId18" Type="http://schemas.openxmlformats.org/officeDocument/2006/relationships/tags" Target="../tags/tag94.xml" /><Relationship Id="rId19" Type="http://schemas.openxmlformats.org/officeDocument/2006/relationships/tags" Target="../tags/tag9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6.xml" /><Relationship Id="rId21" Type="http://schemas.openxmlformats.org/officeDocument/2006/relationships/tags" Target="../tags/tag97.xml" /><Relationship Id="rId22" Type="http://schemas.openxmlformats.org/officeDocument/2006/relationships/tags" Target="../tags/tag98.xml" /><Relationship Id="rId23" Type="http://schemas.openxmlformats.org/officeDocument/2006/relationships/image" Target="../media/image3.png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23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8" name="矩形 15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29" name="直接连接符 18"/>
          <p:cNvCxnSpPr/>
          <p:nvPr userDrawn="1">
            <p:custDataLst>
              <p:tags r:id="rId18"/>
            </p:custDataLst>
          </p:nvPr>
        </p:nvCxnSpPr>
        <p:spPr>
          <a:xfrm>
            <a:off x="912495" y="1212215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/>
          <p:nvPr userDrawn="1">
            <p:custDataLst>
              <p:tags r:id="rId19"/>
            </p:custDataLst>
          </p:nvPr>
        </p:nvCxnSpPr>
        <p:spPr>
          <a:xfrm>
            <a:off x="848995" y="1212215"/>
            <a:ext cx="818515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0"/>
            </p:custDataLst>
          </p:nvPr>
        </p:nvSpPr>
        <p:spPr>
          <a:xfrm flipH="1" flipV="1">
            <a:off x="11292840" y="0"/>
            <a:ext cx="899160" cy="775970"/>
          </a:xfrm>
          <a:custGeom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1"/>
            </p:custDataLst>
          </p:nvPr>
        </p:nvSpPr>
        <p:spPr>
          <a:xfrm>
            <a:off x="11129645" y="1905"/>
            <a:ext cx="1066165" cy="960755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14" Type="http://schemas.openxmlformats.org/officeDocument/2006/relationships/tags" Target="../tags/tag117.xml" /><Relationship Id="rId15" Type="http://schemas.openxmlformats.org/officeDocument/2006/relationships/tags" Target="../tags/tag118.xml" /><Relationship Id="rId16" Type="http://schemas.openxmlformats.org/officeDocument/2006/relationships/tags" Target="../tags/tag119.xml" /><Relationship Id="rId17" Type="http://schemas.openxmlformats.org/officeDocument/2006/relationships/tags" Target="../tags/tag120.xml" /><Relationship Id="rId18" Type="http://schemas.openxmlformats.org/officeDocument/2006/relationships/tags" Target="../tags/tag121.xml" /><Relationship Id="rId19" Type="http://schemas.openxmlformats.org/officeDocument/2006/relationships/tags" Target="../tags/tag122.xml" /><Relationship Id="rId2" Type="http://schemas.openxmlformats.org/officeDocument/2006/relationships/tags" Target="../tags/tag105.xml" /><Relationship Id="rId20" Type="http://schemas.openxmlformats.org/officeDocument/2006/relationships/tags" Target="../tags/tag123.xml" /><Relationship Id="rId21" Type="http://schemas.openxmlformats.org/officeDocument/2006/relationships/tags" Target="../tags/tag124.xml" /><Relationship Id="rId22" Type="http://schemas.openxmlformats.org/officeDocument/2006/relationships/tags" Target="../tags/tag12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8.xml" /><Relationship Id="rId11" Type="http://schemas.openxmlformats.org/officeDocument/2006/relationships/tags" Target="../tags/tag149.xml" /><Relationship Id="rId12" Type="http://schemas.openxmlformats.org/officeDocument/2006/relationships/tags" Target="../tags/tag150.xml" /><Relationship Id="rId13" Type="http://schemas.openxmlformats.org/officeDocument/2006/relationships/tags" Target="../tags/tag151.xml" /><Relationship Id="rId14" Type="http://schemas.openxmlformats.org/officeDocument/2006/relationships/tags" Target="../tags/tag152.xml" /><Relationship Id="rId15" Type="http://schemas.openxmlformats.org/officeDocument/2006/relationships/tags" Target="../tags/tag153.xml" /><Relationship Id="rId16" Type="http://schemas.openxmlformats.org/officeDocument/2006/relationships/tags" Target="../tags/tag154.xml" /><Relationship Id="rId17" Type="http://schemas.openxmlformats.org/officeDocument/2006/relationships/tags" Target="../tags/tag155.xml" /><Relationship Id="rId18" Type="http://schemas.openxmlformats.org/officeDocument/2006/relationships/tags" Target="../tags/tag156.xml" /><Relationship Id="rId19" Type="http://schemas.openxmlformats.org/officeDocument/2006/relationships/tags" Target="../tags/tag157.xml" /><Relationship Id="rId2" Type="http://schemas.openxmlformats.org/officeDocument/2006/relationships/tags" Target="../tags/tag140.xml" /><Relationship Id="rId20" Type="http://schemas.openxmlformats.org/officeDocument/2006/relationships/tags" Target="../tags/tag158.xml" /><Relationship Id="rId21" Type="http://schemas.openxmlformats.org/officeDocument/2006/relationships/tags" Target="../tags/tag159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tags" Target="../tags/tag170.xml" /><Relationship Id="rId13" Type="http://schemas.openxmlformats.org/officeDocument/2006/relationships/tags" Target="../tags/tag171.xml" /><Relationship Id="rId14" Type="http://schemas.openxmlformats.org/officeDocument/2006/relationships/tags" Target="../tags/tag172.xml" /><Relationship Id="rId15" Type="http://schemas.openxmlformats.org/officeDocument/2006/relationships/tags" Target="../tags/tag173.xml" /><Relationship Id="rId16" Type="http://schemas.openxmlformats.org/officeDocument/2006/relationships/tags" Target="../tags/tag174.xml" /><Relationship Id="rId17" Type="http://schemas.openxmlformats.org/officeDocument/2006/relationships/tags" Target="../tags/tag175.xml" /><Relationship Id="rId18" Type="http://schemas.openxmlformats.org/officeDocument/2006/relationships/tags" Target="../tags/tag176.xml" /><Relationship Id="rId19" Type="http://schemas.openxmlformats.org/officeDocument/2006/relationships/tags" Target="../tags/tag177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0.xml" /><Relationship Id="rId11" Type="http://schemas.openxmlformats.org/officeDocument/2006/relationships/tags" Target="../tags/tag191.xml" /><Relationship Id="rId12" Type="http://schemas.openxmlformats.org/officeDocument/2006/relationships/tags" Target="../tags/tag192.xml" /><Relationship Id="rId13" Type="http://schemas.openxmlformats.org/officeDocument/2006/relationships/tags" Target="../tags/tag193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tags" Target="../tags/tag188.xml" /><Relationship Id="rId9" Type="http://schemas.openxmlformats.org/officeDocument/2006/relationships/tags" Target="../tags/tag18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Relationship Id="rId5" Type="http://schemas.openxmlformats.org/officeDocument/2006/relationships/tags" Target="../tags/tag19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8.xml" /><Relationship Id="rId11" Type="http://schemas.openxmlformats.org/officeDocument/2006/relationships/tags" Target="../tags/tag219.xml" /><Relationship Id="rId12" Type="http://schemas.openxmlformats.org/officeDocument/2006/relationships/tags" Target="../tags/tag220.xml" /><Relationship Id="rId13" Type="http://schemas.openxmlformats.org/officeDocument/2006/relationships/tags" Target="../tags/tag221.xml" /><Relationship Id="rId14" Type="http://schemas.openxmlformats.org/officeDocument/2006/relationships/tags" Target="../tags/tag222.xml" /><Relationship Id="rId15" Type="http://schemas.openxmlformats.org/officeDocument/2006/relationships/tags" Target="../tags/tag223.xml" /><Relationship Id="rId16" Type="http://schemas.openxmlformats.org/officeDocument/2006/relationships/tags" Target="../tags/tag224.xml" /><Relationship Id="rId17" Type="http://schemas.openxmlformats.org/officeDocument/2006/relationships/tags" Target="../tags/tag225.xml" /><Relationship Id="rId18" Type="http://schemas.openxmlformats.org/officeDocument/2006/relationships/tags" Target="../tags/tag226.xml" /><Relationship Id="rId19" Type="http://schemas.openxmlformats.org/officeDocument/2006/relationships/tags" Target="../tags/tag227.xml" /><Relationship Id="rId2" Type="http://schemas.openxmlformats.org/officeDocument/2006/relationships/tags" Target="../tags/tag210.xml" /><Relationship Id="rId20" Type="http://schemas.openxmlformats.org/officeDocument/2006/relationships/tags" Target="../tags/tag228.xml" /><Relationship Id="rId21" Type="http://schemas.openxmlformats.org/officeDocument/2006/relationships/tags" Target="../tags/tag229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0.xml" /><Relationship Id="rId3" Type="http://schemas.openxmlformats.org/officeDocument/2006/relationships/tags" Target="../tags/tag231.xml" /><Relationship Id="rId4" Type="http://schemas.openxmlformats.org/officeDocument/2006/relationships/tags" Target="../tags/tag232.xml" /><Relationship Id="rId5" Type="http://schemas.openxmlformats.org/officeDocument/2006/relationships/tags" Target="../tags/tag23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2.xml" /><Relationship Id="rId11" Type="http://schemas.openxmlformats.org/officeDocument/2006/relationships/tags" Target="../tags/tag243.xml" /><Relationship Id="rId12" Type="http://schemas.openxmlformats.org/officeDocument/2006/relationships/tags" Target="../tags/tag244.xml" /><Relationship Id="rId13" Type="http://schemas.openxmlformats.org/officeDocument/2006/relationships/tags" Target="../tags/tag245.xml" /><Relationship Id="rId14" Type="http://schemas.openxmlformats.org/officeDocument/2006/relationships/tags" Target="../tags/tag246.xml" /><Relationship Id="rId15" Type="http://schemas.openxmlformats.org/officeDocument/2006/relationships/tags" Target="../tags/tag247.xml" /><Relationship Id="rId16" Type="http://schemas.openxmlformats.org/officeDocument/2006/relationships/tags" Target="../tags/tag248.xml" /><Relationship Id="rId17" Type="http://schemas.openxmlformats.org/officeDocument/2006/relationships/tags" Target="../tags/tag249.xml" /><Relationship Id="rId18" Type="http://schemas.openxmlformats.org/officeDocument/2006/relationships/tags" Target="../tags/tag250.xml" /><Relationship Id="rId19" Type="http://schemas.openxmlformats.org/officeDocument/2006/relationships/tags" Target="../tags/tag251.xml" /><Relationship Id="rId2" Type="http://schemas.openxmlformats.org/officeDocument/2006/relationships/tags" Target="../tags/tag234.xml" /><Relationship Id="rId3" Type="http://schemas.openxmlformats.org/officeDocument/2006/relationships/tags" Target="../tags/tag235.xml" /><Relationship Id="rId4" Type="http://schemas.openxmlformats.org/officeDocument/2006/relationships/tags" Target="../tags/tag236.xml" /><Relationship Id="rId5" Type="http://schemas.openxmlformats.org/officeDocument/2006/relationships/tags" Target="../tags/tag237.xml" /><Relationship Id="rId6" Type="http://schemas.openxmlformats.org/officeDocument/2006/relationships/tags" Target="../tags/tag238.xml" /><Relationship Id="rId7" Type="http://schemas.openxmlformats.org/officeDocument/2006/relationships/tags" Target="../tags/tag239.xml" /><Relationship Id="rId8" Type="http://schemas.openxmlformats.org/officeDocument/2006/relationships/tags" Target="../tags/tag240.xml" /><Relationship Id="rId9" Type="http://schemas.openxmlformats.org/officeDocument/2006/relationships/tags" Target="../tags/tag24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0.xml" /><Relationship Id="rId11" Type="http://schemas.openxmlformats.org/officeDocument/2006/relationships/tags" Target="../tags/tag261.xml" /><Relationship Id="rId12" Type="http://schemas.openxmlformats.org/officeDocument/2006/relationships/tags" Target="../tags/tag262.xml" /><Relationship Id="rId13" Type="http://schemas.openxmlformats.org/officeDocument/2006/relationships/tags" Target="../tags/tag263.xml" /><Relationship Id="rId2" Type="http://schemas.openxmlformats.org/officeDocument/2006/relationships/tags" Target="../tags/tag252.xml" /><Relationship Id="rId3" Type="http://schemas.openxmlformats.org/officeDocument/2006/relationships/tags" Target="../tags/tag253.xml" /><Relationship Id="rId4" Type="http://schemas.openxmlformats.org/officeDocument/2006/relationships/tags" Target="../tags/tag254.xml" /><Relationship Id="rId5" Type="http://schemas.openxmlformats.org/officeDocument/2006/relationships/tags" Target="../tags/tag255.xml" /><Relationship Id="rId6" Type="http://schemas.openxmlformats.org/officeDocument/2006/relationships/tags" Target="../tags/tag256.xml" /><Relationship Id="rId7" Type="http://schemas.openxmlformats.org/officeDocument/2006/relationships/tags" Target="../tags/tag257.xml" /><Relationship Id="rId8" Type="http://schemas.openxmlformats.org/officeDocument/2006/relationships/tags" Target="../tags/tag258.xml" /><Relationship Id="rId9" Type="http://schemas.openxmlformats.org/officeDocument/2006/relationships/tags" Target="../tags/tag259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2.xml" /><Relationship Id="rId11" Type="http://schemas.openxmlformats.org/officeDocument/2006/relationships/tags" Target="../tags/tag273.xml" /><Relationship Id="rId12" Type="http://schemas.openxmlformats.org/officeDocument/2006/relationships/tags" Target="../tags/tag274.xml" /><Relationship Id="rId13" Type="http://schemas.openxmlformats.org/officeDocument/2006/relationships/tags" Target="../tags/tag275.xml" /><Relationship Id="rId2" Type="http://schemas.openxmlformats.org/officeDocument/2006/relationships/tags" Target="../tags/tag264.xml" /><Relationship Id="rId3" Type="http://schemas.openxmlformats.org/officeDocument/2006/relationships/tags" Target="../tags/tag265.xml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tags" Target="../tags/tag269.xml" /><Relationship Id="rId8" Type="http://schemas.openxmlformats.org/officeDocument/2006/relationships/tags" Target="../tags/tag270.xml" /><Relationship Id="rId9" Type="http://schemas.openxmlformats.org/officeDocument/2006/relationships/tags" Target="../tags/tag27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8100117016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Ppt</a:t>
            </a:r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altLang="zh-CN"/>
              <a:t>20XX/01/01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PPT</a:t>
            </a:r>
            <a:endParaRPr lang="zh-CN" altLang="en-US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金融法规PPT课件大纲</a:t>
            </a:r>
            <a:endParaRPr lang="zh-CN" altLang="en-US"/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CONTENTS</a:t>
            </a:r>
            <a:endParaRPr lang="en-US" altLang="zh-CN"/>
          </a:p>
        </p:txBody>
      </p:sp>
      <p:sp>
        <p:nvSpPr>
          <p:cNvPr id="1048850" name="文本框 1"/>
          <p:cNvSpPr txBox="1"/>
          <p:nvPr>
            <p:custDataLst>
              <p:tags r:id="rId4"/>
            </p:custDataLst>
          </p:nvPr>
        </p:nvSpPr>
        <p:spPr>
          <a:xfrm>
            <a:off x="5483225" y="72390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5"/>
            </p:custDataLst>
          </p:nvPr>
        </p:nvSpPr>
        <p:spPr>
          <a:xfrm>
            <a:off x="7139940" y="897890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/>
          <p:nvPr>
            <p:custDataLst>
              <p:tags r:id="rId6"/>
            </p:custDataLst>
          </p:nvPr>
        </p:nvCxnSpPr>
        <p:spPr>
          <a:xfrm>
            <a:off x="5634355" y="147828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7"/>
            </p:custDataLst>
          </p:nvPr>
        </p:nvSpPr>
        <p:spPr>
          <a:xfrm>
            <a:off x="5483225" y="169545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8"/>
            </p:custDataLst>
          </p:nvPr>
        </p:nvSpPr>
        <p:spPr>
          <a:xfrm>
            <a:off x="7139940" y="1847215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金融法规概述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/>
          <p:nvPr>
            <p:custDataLst>
              <p:tags r:id="rId9"/>
            </p:custDataLst>
          </p:nvPr>
        </p:nvCxnSpPr>
        <p:spPr>
          <a:xfrm>
            <a:off x="5634355" y="242760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10"/>
            </p:custDataLst>
          </p:nvPr>
        </p:nvSpPr>
        <p:spPr>
          <a:xfrm>
            <a:off x="5483225" y="2644775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1"/>
            </p:custDataLst>
          </p:nvPr>
        </p:nvSpPr>
        <p:spPr>
          <a:xfrm>
            <a:off x="7139940" y="2774315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金融市场监管法规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/>
          <p:nvPr>
            <p:custDataLst>
              <p:tags r:id="rId12"/>
            </p:custDataLst>
          </p:nvPr>
        </p:nvCxnSpPr>
        <p:spPr>
          <a:xfrm>
            <a:off x="5634355" y="335470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3"/>
            </p:custDataLst>
          </p:nvPr>
        </p:nvSpPr>
        <p:spPr>
          <a:xfrm>
            <a:off x="5483225" y="3571875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4"/>
            </p:custDataLst>
          </p:nvPr>
        </p:nvSpPr>
        <p:spPr>
          <a:xfrm>
            <a:off x="7139940" y="3679825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金融机构管理法规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/>
          <p:nvPr>
            <p:custDataLst>
              <p:tags r:id="rId15"/>
            </p:custDataLst>
          </p:nvPr>
        </p:nvCxnSpPr>
        <p:spPr>
          <a:xfrm>
            <a:off x="5634355" y="425958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6"/>
            </p:custDataLst>
          </p:nvPr>
        </p:nvSpPr>
        <p:spPr>
          <a:xfrm>
            <a:off x="5483225" y="447675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7"/>
            </p:custDataLst>
          </p:nvPr>
        </p:nvSpPr>
        <p:spPr>
          <a:xfrm>
            <a:off x="7139940" y="4606290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金融业务合规法规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/>
          <p:nvPr>
            <p:custDataLst>
              <p:tags r:id="rId18"/>
            </p:custDataLst>
          </p:nvPr>
        </p:nvCxnSpPr>
        <p:spPr>
          <a:xfrm>
            <a:off x="5634355" y="518668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9"/>
            </p:custDataLst>
          </p:nvPr>
        </p:nvSpPr>
        <p:spPr>
          <a:xfrm>
            <a:off x="5483225" y="540385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20"/>
            </p:custDataLst>
          </p:nvPr>
        </p:nvSpPr>
        <p:spPr>
          <a:xfrm>
            <a:off x="7139940" y="5511800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金融风险防范法规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/>
          <p:nvPr>
            <p:custDataLst>
              <p:tags r:id="rId21"/>
            </p:custDataLst>
          </p:nvPr>
        </p:nvCxnSpPr>
        <p:spPr>
          <a:xfrm>
            <a:off x="5634355" y="609155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单击此处添加章节标题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金融法规概述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金融法规的定义和作用</a:t>
            </a:r>
            <a:endParaRPr lang="zh-CN" altLang="en-US"/>
          </a:p>
        </p:txBody>
      </p:sp>
      <p:sp>
        <p:nvSpPr>
          <p:cNvPr id="1049054" name="矩形 5"/>
          <p:cNvSpPr/>
          <p:nvPr>
            <p:custDataLst>
              <p:tags r:id="rId2"/>
            </p:custDataLst>
          </p:nvPr>
        </p:nvSpPr>
        <p:spPr>
          <a:xfrm>
            <a:off x="1020871" y="1373590"/>
            <a:ext cx="4750180" cy="480436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56" name="矩形 10"/>
          <p:cNvSpPr/>
          <p:nvPr>
            <p:custDataLst>
              <p:tags r:id="rId3"/>
            </p:custDataLst>
          </p:nvPr>
        </p:nvSpPr>
        <p:spPr>
          <a:xfrm>
            <a:off x="1670771" y="1364400"/>
            <a:ext cx="975323" cy="5057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58" name="TextBox 2"/>
          <p:cNvSpPr txBox="1"/>
          <p:nvPr>
            <p:custDataLst>
              <p:tags r:id="rId4"/>
            </p:custDataLst>
          </p:nvPr>
        </p:nvSpPr>
        <p:spPr>
          <a:xfrm>
            <a:off x="1305120" y="2694398"/>
            <a:ext cx="4181844" cy="253704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定义：金融法规是政府为规范金融市场、维护金融稳定、保护投资者权益而制定的法律、法规和规章的总称。</a:t>
            </a:r>
            <a:endParaRPr lang="zh-CN" altLang="en-US" sz="2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60" name="矩形 6"/>
          <p:cNvSpPr/>
          <p:nvPr>
            <p:custDataLst>
              <p:tags r:id="rId5"/>
            </p:custDataLst>
          </p:nvPr>
        </p:nvSpPr>
        <p:spPr>
          <a:xfrm>
            <a:off x="6420950" y="1373590"/>
            <a:ext cx="4750180" cy="480436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2" name="矩形 11"/>
          <p:cNvSpPr/>
          <p:nvPr>
            <p:custDataLst>
              <p:tags r:id="rId6"/>
            </p:custDataLst>
          </p:nvPr>
        </p:nvSpPr>
        <p:spPr>
          <a:xfrm>
            <a:off x="7107612" y="1364400"/>
            <a:ext cx="975323" cy="5057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4" name="TextBox 2"/>
          <p:cNvSpPr txBox="1"/>
          <p:nvPr>
            <p:custDataLst>
              <p:tags r:id="rId7"/>
            </p:custDataLst>
          </p:nvPr>
        </p:nvSpPr>
        <p:spPr>
          <a:xfrm>
            <a:off x="6705199" y="2694398"/>
            <a:ext cx="4181844" cy="253704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作用：金融法规具有规范金融市场、维护金融稳定、保护投资者权益、促进金融创新和发展等作用。</a:t>
            </a:r>
            <a:endParaRPr lang="zh-CN" altLang="en-US" sz="2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金融法规的体系和分类</a:t>
            </a:r>
            <a:endParaRPr lang="zh-CN" altLang="en-US"/>
          </a:p>
        </p:txBody>
      </p:sp>
      <p:sp>
        <p:nvSpPr>
          <p:cNvPr id="104910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金融法规体系：包括法律法规、规章、规范性文件等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金融法规内容：包括金融机构管理、金融市场管理、金融消费者保护等</a:t>
            </a:r>
            <a:endParaRPr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金融法规作用：规范金融市场秩序，保护金融消费者权益，维护金融稳定。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金融法规分类：按金融业务类型、监管机构、法律层级等分类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8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金融法规的制定和执行</a:t>
            </a:r>
            <a:endParaRPr lang="zh-CN" altLang="en-US"/>
          </a:p>
        </p:txBody>
      </p:sp>
      <p:sp>
        <p:nvSpPr>
          <p:cNvPr id="1049186" name="矩形 3"/>
          <p:cNvSpPr/>
          <p:nvPr>
            <p:custDataLst>
              <p:tags r:id="rId2"/>
            </p:custDataLst>
          </p:nvPr>
        </p:nvSpPr>
        <p:spPr>
          <a:xfrm>
            <a:off x="1187449" y="1762817"/>
            <a:ext cx="4714719" cy="1190244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8" name="矩形 13"/>
          <p:cNvSpPr/>
          <p:nvPr>
            <p:custDataLst>
              <p:tags r:id="rId3"/>
            </p:custDataLst>
          </p:nvPr>
        </p:nvSpPr>
        <p:spPr>
          <a:xfrm>
            <a:off x="838200" y="1762817"/>
            <a:ext cx="170321" cy="1190244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0" name="文本框 4"/>
          <p:cNvSpPr txBox="1"/>
          <p:nvPr>
            <p:custDataLst>
              <p:tags r:id="rId4"/>
            </p:custDataLst>
          </p:nvPr>
        </p:nvSpPr>
        <p:spPr>
          <a:xfrm>
            <a:off x="1367608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制定目的：维护金融市场秩序，保护投资者权益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39"/>
          <p:cNvSpPr/>
          <p:nvPr>
            <p:custDataLst>
              <p:tags r:id="rId5"/>
            </p:custDataLst>
          </p:nvPr>
        </p:nvSpPr>
        <p:spPr>
          <a:xfrm>
            <a:off x="1187449" y="3175801"/>
            <a:ext cx="4714719" cy="1190244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4" name="矩形 5"/>
          <p:cNvSpPr/>
          <p:nvPr>
            <p:custDataLst>
              <p:tags r:id="rId6"/>
            </p:custDataLst>
          </p:nvPr>
        </p:nvSpPr>
        <p:spPr>
          <a:xfrm>
            <a:off x="838200" y="3175801"/>
            <a:ext cx="170321" cy="1190244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6" name="文本框 41"/>
          <p:cNvSpPr txBox="1"/>
          <p:nvPr>
            <p:custDataLst>
              <p:tags r:id="rId7"/>
            </p:custDataLst>
          </p:nvPr>
        </p:nvSpPr>
        <p:spPr>
          <a:xfrm>
            <a:off x="1367608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制定机构：中国人民银行、银保监会、证监会等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12"/>
          <p:cNvSpPr/>
          <p:nvPr>
            <p:custDataLst>
              <p:tags r:id="rId8"/>
            </p:custDataLst>
          </p:nvPr>
        </p:nvSpPr>
        <p:spPr>
          <a:xfrm>
            <a:off x="1187449" y="4588784"/>
            <a:ext cx="4714719" cy="1190244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0" name="矩形 17"/>
          <p:cNvSpPr/>
          <p:nvPr>
            <p:custDataLst>
              <p:tags r:id="rId9"/>
            </p:custDataLst>
          </p:nvPr>
        </p:nvSpPr>
        <p:spPr>
          <a:xfrm>
            <a:off x="838200" y="4588784"/>
            <a:ext cx="170321" cy="1190244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2" name="文本框 19"/>
          <p:cNvSpPr txBox="1"/>
          <p:nvPr>
            <p:custDataLst>
              <p:tags r:id="rId10"/>
            </p:custDataLst>
          </p:nvPr>
        </p:nvSpPr>
        <p:spPr>
          <a:xfrm>
            <a:off x="1367608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制定过程：调研、起草、征求意见、审议、公布等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49"/>
          <p:cNvSpPr/>
          <p:nvPr>
            <p:custDataLst>
              <p:tags r:id="rId11"/>
            </p:custDataLst>
          </p:nvPr>
        </p:nvSpPr>
        <p:spPr>
          <a:xfrm>
            <a:off x="6638935" y="1762817"/>
            <a:ext cx="4714719" cy="1190244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6" name="矩形 26"/>
          <p:cNvSpPr/>
          <p:nvPr>
            <p:custDataLst>
              <p:tags r:id="rId12"/>
            </p:custDataLst>
          </p:nvPr>
        </p:nvSpPr>
        <p:spPr>
          <a:xfrm>
            <a:off x="6289686" y="1762817"/>
            <a:ext cx="170321" cy="1190244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8" name="文本框 27"/>
          <p:cNvSpPr txBox="1"/>
          <p:nvPr>
            <p:custDataLst>
              <p:tags r:id="rId13"/>
            </p:custDataLst>
          </p:nvPr>
        </p:nvSpPr>
        <p:spPr>
          <a:xfrm>
            <a:off x="6819094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执行机构：中国人民银行、银保监会、证监会等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64"/>
          <p:cNvSpPr/>
          <p:nvPr>
            <p:custDataLst>
              <p:tags r:id="rId14"/>
            </p:custDataLst>
          </p:nvPr>
        </p:nvSpPr>
        <p:spPr>
          <a:xfrm>
            <a:off x="6638935" y="3175801"/>
            <a:ext cx="4714719" cy="1190244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2" name="矩形 65"/>
          <p:cNvSpPr/>
          <p:nvPr>
            <p:custDataLst>
              <p:tags r:id="rId15"/>
            </p:custDataLst>
          </p:nvPr>
        </p:nvSpPr>
        <p:spPr>
          <a:xfrm>
            <a:off x="6289686" y="3175801"/>
            <a:ext cx="170321" cy="1190244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4" name="文本框 66"/>
          <p:cNvSpPr txBox="1"/>
          <p:nvPr>
            <p:custDataLst>
              <p:tags r:id="rId16"/>
            </p:custDataLst>
          </p:nvPr>
        </p:nvSpPr>
        <p:spPr>
          <a:xfrm>
            <a:off x="6819094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执行方式：监督检查、行政处罚、行政强制等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67"/>
          <p:cNvSpPr/>
          <p:nvPr>
            <p:custDataLst>
              <p:tags r:id="rId17"/>
            </p:custDataLst>
          </p:nvPr>
        </p:nvSpPr>
        <p:spPr>
          <a:xfrm>
            <a:off x="6638935" y="4588784"/>
            <a:ext cx="4714719" cy="1190244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8" name="矩形 68"/>
          <p:cNvSpPr/>
          <p:nvPr>
            <p:custDataLst>
              <p:tags r:id="rId18"/>
            </p:custDataLst>
          </p:nvPr>
        </p:nvSpPr>
        <p:spPr>
          <a:xfrm>
            <a:off x="6289686" y="4588784"/>
            <a:ext cx="170321" cy="1190244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0" name="文本框 69"/>
          <p:cNvSpPr txBox="1"/>
          <p:nvPr>
            <p:custDataLst>
              <p:tags r:id="rId19"/>
            </p:custDataLst>
          </p:nvPr>
        </p:nvSpPr>
        <p:spPr>
          <a:xfrm>
            <a:off x="6819094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执行效果：维护金融市场稳定，促进金融业健康发展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6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26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  <p:sp>
        <p:nvSpPr>
          <p:cNvPr id="1049264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金融市场监管法规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证券市场监管法规</a:t>
            </a:r>
            <a:endParaRPr lang="zh-CN" altLang="en-US"/>
          </a:p>
        </p:txBody>
      </p:sp>
      <p:sp>
        <p:nvSpPr>
          <p:cNvPr id="1049322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4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6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证券市场监管法规的定义和目的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28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0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2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证券市场监管法规的主要内容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34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6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8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证券市场监管法规的实施和执行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40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42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44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证券市场监管法规的修订和完善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期货市场监管法规</a:t>
            </a:r>
            <a:endParaRPr lang="zh-CN" altLang="en-US"/>
          </a:p>
        </p:txBody>
      </p:sp>
      <p:sp>
        <p:nvSpPr>
          <p:cNvPr id="1049386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监管机构：中国证监会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监管范围：期货市场交易、结算、交割等环节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监管内容：市场准入、交易行为、信息披露、风险管理等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监管措施：现场检查、非现场检查、行政处罚等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外汇市场监管法规</a:t>
            </a:r>
            <a:endParaRPr lang="zh-CN" altLang="en-US"/>
          </a:p>
        </p:txBody>
      </p:sp>
      <p:sp>
        <p:nvSpPr>
          <p:cNvPr id="1049434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8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2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6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监管措施：外汇市场准入、外汇交易监管、外汇结算监管等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52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监管目的：维护外汇市场秩序，防范外汇风险，促进外汇市场健康发展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54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监管机构：中国人民银行、国家外汇管理局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56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监管范围：外汇市场、外汇交易、外汇结算等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保险市场监管法规</a:t>
            </a:r>
            <a:endParaRPr lang="zh-CN" altLang="en-US"/>
          </a:p>
        </p:txBody>
      </p:sp>
      <p:sp>
        <p:nvSpPr>
          <p:cNvPr id="104949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监管机构：中国银保监会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监管内容：市场准入、业务经营、风险管理等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监管方式：现场检查、非现场监管、行政处罚等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监管范围：保险机构、保险产品、保险业务等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7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95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04</a:t>
            </a:r>
            <a:endParaRPr lang="en-US" altLang="zh-CN"/>
          </a:p>
        </p:txBody>
      </p:sp>
      <p:sp>
        <p:nvSpPr>
          <p:cNvPr id="1049580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金融机构管理法规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商业银行管理法规</a:t>
            </a:r>
            <a:endParaRPr lang="zh-CN" altLang="en-US"/>
          </a:p>
        </p:txBody>
      </p:sp>
      <p:sp>
        <p:nvSpPr>
          <p:cNvPr id="1049638" name="任意多边形: 形状 2"/>
          <p:cNvSpPr/>
          <p:nvPr>
            <p:custDataLst>
              <p:tags r:id="rId2"/>
            </p:custDataLst>
          </p:nvPr>
        </p:nvSpPr>
        <p:spPr>
          <a:xfrm rot="10800000">
            <a:off x="937301" y="3901107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0" name="矩形 4"/>
          <p:cNvSpPr/>
          <p:nvPr>
            <p:custDataLst>
              <p:tags r:id="rId3"/>
            </p:custDataLst>
          </p:nvPr>
        </p:nvSpPr>
        <p:spPr>
          <a:xfrm>
            <a:off x="851576" y="4245831"/>
            <a:ext cx="171251" cy="172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2" name="文本框 5"/>
          <p:cNvSpPr txBox="1"/>
          <p:nvPr>
            <p:custDataLst>
              <p:tags r:id="rId4"/>
            </p:custDataLst>
          </p:nvPr>
        </p:nvSpPr>
        <p:spPr>
          <a:xfrm>
            <a:off x="1137326" y="420388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商业银行的贷款业务和存款业务管理规定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44" name="任意多边形: 形状 56"/>
          <p:cNvSpPr/>
          <p:nvPr>
            <p:custDataLst>
              <p:tags r:id="rId5"/>
            </p:custDataLst>
          </p:nvPr>
        </p:nvSpPr>
        <p:spPr>
          <a:xfrm rot="10800000">
            <a:off x="4490328" y="3901107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646" name="矩形 57"/>
          <p:cNvSpPr/>
          <p:nvPr>
            <p:custDataLst>
              <p:tags r:id="rId6"/>
            </p:custDataLst>
          </p:nvPr>
        </p:nvSpPr>
        <p:spPr>
          <a:xfrm>
            <a:off x="4404603" y="4245831"/>
            <a:ext cx="171251" cy="1725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8" name="文本框 58"/>
          <p:cNvSpPr txBox="1"/>
          <p:nvPr>
            <p:custDataLst>
              <p:tags r:id="rId7"/>
            </p:custDataLst>
          </p:nvPr>
        </p:nvSpPr>
        <p:spPr>
          <a:xfrm>
            <a:off x="4690353" y="420388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商业银行的财务报告和信息披露要求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50" name="任意多边形: 形状 60"/>
          <p:cNvSpPr/>
          <p:nvPr>
            <p:custDataLst>
              <p:tags r:id="rId8"/>
            </p:custDataLst>
          </p:nvPr>
        </p:nvSpPr>
        <p:spPr>
          <a:xfrm rot="10800000">
            <a:off x="8042748" y="3901107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52" name="矩形 61"/>
          <p:cNvSpPr/>
          <p:nvPr>
            <p:custDataLst>
              <p:tags r:id="rId9"/>
            </p:custDataLst>
          </p:nvPr>
        </p:nvSpPr>
        <p:spPr>
          <a:xfrm>
            <a:off x="7957631" y="4245831"/>
            <a:ext cx="171251" cy="172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54" name="文本框 62"/>
          <p:cNvSpPr txBox="1"/>
          <p:nvPr>
            <p:custDataLst>
              <p:tags r:id="rId10"/>
            </p:custDataLst>
          </p:nvPr>
        </p:nvSpPr>
        <p:spPr>
          <a:xfrm>
            <a:off x="8243381" y="420388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商业银行的监管机构和监管措施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56" name="任意多边形: 形状 64"/>
          <p:cNvSpPr/>
          <p:nvPr>
            <p:custDataLst>
              <p:tags r:id="rId11"/>
            </p:custDataLst>
          </p:nvPr>
        </p:nvSpPr>
        <p:spPr>
          <a:xfrm rot="10800000">
            <a:off x="923317" y="1504455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658" name="矩形 65"/>
          <p:cNvSpPr/>
          <p:nvPr>
            <p:custDataLst>
              <p:tags r:id="rId12"/>
            </p:custDataLst>
          </p:nvPr>
        </p:nvSpPr>
        <p:spPr>
          <a:xfrm>
            <a:off x="838200" y="1848571"/>
            <a:ext cx="171251" cy="1725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0" name="文本框 66"/>
          <p:cNvSpPr txBox="1"/>
          <p:nvPr>
            <p:custDataLst>
              <p:tags r:id="rId13"/>
            </p:custDataLst>
          </p:nvPr>
        </p:nvSpPr>
        <p:spPr>
          <a:xfrm>
            <a:off x="1123950" y="180662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商业银行的定义和分类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62" name="任意多边形: 形状 68"/>
          <p:cNvSpPr/>
          <p:nvPr>
            <p:custDataLst>
              <p:tags r:id="rId14"/>
            </p:custDataLst>
          </p:nvPr>
        </p:nvSpPr>
        <p:spPr>
          <a:xfrm rot="10800000">
            <a:off x="4476345" y="1504455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4" name="矩形 69"/>
          <p:cNvSpPr/>
          <p:nvPr>
            <p:custDataLst>
              <p:tags r:id="rId15"/>
            </p:custDataLst>
          </p:nvPr>
        </p:nvSpPr>
        <p:spPr>
          <a:xfrm>
            <a:off x="4390620" y="1848571"/>
            <a:ext cx="171251" cy="172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6" name="文本框 70"/>
          <p:cNvSpPr txBox="1"/>
          <p:nvPr>
            <p:custDataLst>
              <p:tags r:id="rId16"/>
            </p:custDataLst>
          </p:nvPr>
        </p:nvSpPr>
        <p:spPr>
          <a:xfrm>
            <a:off x="4676370" y="180662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商业银行的设立条件和程序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68" name="任意多边形: 形状 72"/>
          <p:cNvSpPr/>
          <p:nvPr>
            <p:custDataLst>
              <p:tags r:id="rId17"/>
            </p:custDataLst>
          </p:nvPr>
        </p:nvSpPr>
        <p:spPr>
          <a:xfrm rot="10800000">
            <a:off x="8029372" y="1504455"/>
            <a:ext cx="3311112" cy="2136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670" name="矩形 73"/>
          <p:cNvSpPr/>
          <p:nvPr>
            <p:custDataLst>
              <p:tags r:id="rId18"/>
            </p:custDataLst>
          </p:nvPr>
        </p:nvSpPr>
        <p:spPr>
          <a:xfrm>
            <a:off x="7943647" y="1848571"/>
            <a:ext cx="171251" cy="1725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2" name="文本框 74"/>
          <p:cNvSpPr txBox="1"/>
          <p:nvPr>
            <p:custDataLst>
              <p:tags r:id="rId19"/>
            </p:custDataLst>
          </p:nvPr>
        </p:nvSpPr>
        <p:spPr>
          <a:xfrm>
            <a:off x="8229397" y="1806621"/>
            <a:ext cx="2910719" cy="120828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商业银行的资本充足率和风险管理要求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保险公司管理法规</a:t>
            </a:r>
            <a:endParaRPr lang="zh-CN" altLang="en-US"/>
          </a:p>
        </p:txBody>
      </p:sp>
      <p:sp>
        <p:nvSpPr>
          <p:cNvPr id="1049714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8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2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6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0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保险公司监管机构：中国银保监会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732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保险公司监管措施：市场准入、业务监管、风险管理等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734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保险公司设立条件：资本金、管理人员、业务范围等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736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保险公司经营范围：保险业务、投资业务等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证券公司管理法规</a:t>
            </a:r>
            <a:endParaRPr lang="zh-CN" altLang="en-US"/>
          </a:p>
        </p:txBody>
      </p:sp>
      <p:sp>
        <p:nvSpPr>
          <p:cNvPr id="1049778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80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82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证券公司设立条件：注册资本、股东资格、高管资格等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8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88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证券公司业务范围：证券经纪、证券投资咨询、证券自营等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92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94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证券公司监管机构：中国证监会及其派出机构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98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00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证券公司合规管理：内部控制、风险管理、信息披露等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https://d.book118.com/008100117016006023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12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"/>
  <p:tag name="KSO_WM_UNIT_SUBTYPE" val="a"/>
  <p:tag name="KSO_WM_UNIT_TYPE" val="f"/>
  <p:tag name="KSO_WM_UNIT_VALUE" val="29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编辑母版文本样式"/>
  <p:tag name="KSO_WM_UNIT_TYPE" val="l_h_a"/>
  <p:tag name="KSO_WM_UNIT_VALUE" val="19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f*1_1_1"/>
  <p:tag name="KSO_WM_UNIT_INDEX" val="1_1_1"/>
  <p:tag name="KSO_WM_UNIT_LAYERLEVEL" val="1_1_1"/>
  <p:tag name="KSO_WM_UNIT_NOCLEAR" val="0"/>
  <p:tag name="KSO_WM_UNIT_PRESET_TEXT" val="单击此处编辑母版文本样式 二级 三级 四级 五级"/>
  <p:tag name="KSO_WM_UNIT_SUBTYPE" val="a"/>
  <p:tag name="KSO_WM_UNIT_TYPE" val="l_h_f"/>
  <p:tag name="KSO_WM_UNIT_VALUE" val="128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编辑母版文本样式"/>
  <p:tag name="KSO_WM_UNIT_TYPE" val="l_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f*1_2_1"/>
  <p:tag name="KSO_WM_UNIT_INDEX" val="1_2_1"/>
  <p:tag name="KSO_WM_UNIT_LAYERLEVEL" val="1_1_1"/>
  <p:tag name="KSO_WM_UNIT_NOCLEAR" val="0"/>
  <p:tag name="KSO_WM_UNIT_PRESET_TEXT" val="单击此处编辑母版文本样式 二级 三级 四级 五级"/>
  <p:tag name="KSO_WM_UNIT_SUBTYPE" val="a"/>
  <p:tag name="KSO_WM_UNIT_TYPE" val="l_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  <p:tag name="KSO_WM_TEMPLATE_THUMBS_INDEX" val="1、9"/>
</p:tagLst>
</file>

<file path=ppt/tags/tag9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10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3"/>
  <p:tag name="KSO_WM_UNIT_INDEX" val="3"/>
  <p:tag name="KSO_WM_UNIT_LAYERLEVEL" val="1"/>
  <p:tag name="KSO_WM_UNIT_NOCLEAR" val="0"/>
  <p:tag name="KSO_WM_UNIT_PRESET_TEXT" val="稻壳学院"/>
  <p:tag name="KSO_WM_UNIT_SUBTYPE" val="g"/>
  <p:tag name="KSO_WM_UNIT_TYPE" val="f"/>
  <p:tag name="KSO_WM_UNIT_VALUE" val="8"/>
</p:tagLst>
</file>

<file path=ppt/tags/tag10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1"/>
  <p:tag name="KSO_WM_UNIT_INDEX" val="1"/>
  <p:tag name="KSO_WM_UNIT_LAYERLEVEL" val="1"/>
  <p:tag name="KSO_WM_UNIT_NOCLEAR" val="0"/>
  <p:tag name="KSO_WM_UNIT_PRESET_TEXT" val="20XX/01/01"/>
  <p:tag name="KSO_WM_UNIT_SUBTYPE" val="c"/>
  <p:tag name="KSO_WM_UNIT_TYPE" val="f"/>
  <p:tag name="KSO_WM_UNIT_VALUE" val="8"/>
</p:tagLst>
</file>

<file path=ppt/tags/tag10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SLIDE_ID" val="custom20231224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1_1"/>
  <p:tag name="KSO_WM_UNIT_INDEX" val="1_1_1"/>
  <p:tag name="KSO_WM_UNIT_LAYERLEVEL" val="1_1_1"/>
  <p:tag name="KSO_WM_UNIT_PRESET_TEXT" val="01. 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1_2"/>
  <p:tag name="KSO_WM_UNIT_INDEX" val="1_1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2_1"/>
  <p:tag name="KSO_WM_UNIT_INDEX" val="1_2_1"/>
  <p:tag name="KSO_WM_UNIT_LAYERLEVEL" val="1_1_1"/>
  <p:tag name="KSO_WM_UNIT_PRESET_TEXT" val="02. 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2_2"/>
  <p:tag name="KSO_WM_UNIT_INDEX" val="1_2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3_1"/>
  <p:tag name="KSO_WM_UNIT_INDEX" val="1_3_1"/>
  <p:tag name="KSO_WM_UNIT_LAYERLEVEL" val="1_1_1"/>
  <p:tag name="KSO_WM_UNIT_PRESET_TEXT" val="03. 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3_2"/>
  <p:tag name="KSO_WM_UNIT_INDEX" val="1_3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4_1"/>
  <p:tag name="KSO_WM_UNIT_INDEX" val="1_4_1"/>
  <p:tag name="KSO_WM_UNIT_LAYERLEVEL" val="1_1_1"/>
  <p:tag name="KSO_WM_UNIT_PRESET_TEXT" val="04. 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4_2"/>
  <p:tag name="KSO_WM_UNIT_INDEX" val="1_4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5_1"/>
  <p:tag name="KSO_WM_UNIT_INDEX" val="1_5_1"/>
  <p:tag name="KSO_WM_UNIT_LAYERLEVEL" val="1_1_1"/>
  <p:tag name="KSO_WM_UNIT_PRESET_TEXT" val="05. "/>
  <p:tag name="KSO_WM_UNIT_SUBTYPE" val="d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5_2"/>
  <p:tag name="KSO_WM_UNIT_INDEX" val="1_5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6_1"/>
  <p:tag name="KSO_WM_UNIT_INDEX" val="1_6_1"/>
  <p:tag name="KSO_WM_UNIT_LAYERLEVEL" val="1_1_1"/>
  <p:tag name="KSO_WM_UNIT_PRESET_TEXT" val="06. 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6_2"/>
  <p:tag name="KSO_WM_UNIT_INDEX" val="1_6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2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2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2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2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129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3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3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3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133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i*1_1_2"/>
  <p:tag name="KSO_WM_UNIT_INDEX" val="1_1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1*l_h_i*1_1_1"/>
  <p:tag name="KSO_WM_UNIT_INDEX" val="1_1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YPE" val="l_h_f"/>
  <p:tag name="KSO_WM_UNIT_VALUE" val="36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i*1_2_2"/>
  <p:tag name="KSO_WM_UNIT_INDEX" val="1_2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1*l_h_i*1_2_1"/>
  <p:tag name="KSO_WM_UNIT_INDEX" val="1_2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YPE" val="l_h_f"/>
  <p:tag name="KSO_WM_UNIT_VALUE" val="36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1"/>
  <p:tag name="KSO_WM_UNIT_INDEX" val="1_1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2"/>
  <p:tag name="KSO_WM_UNIT_INDEX" val="1_1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1"/>
  <p:tag name="KSO_WM_UNIT_INDEX" val="1_2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2"/>
  <p:tag name="KSO_WM_UNIT_INDEX" val="1_2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1"/>
  <p:tag name="KSO_WM_UNIT_INDEX" val="1_3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2"/>
  <p:tag name="KSO_WM_UNIT_INDEX" val="1_3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1"/>
  <p:tag name="KSO_WM_UNIT_INDEX" val="1_4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2"/>
  <p:tag name="KSO_WM_UNIT_INDEX" val="1_4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1"/>
  <p:tag name="KSO_WM_UNIT_INDEX" val="1_5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2"/>
  <p:tag name="KSO_WM_UNIT_INDEX" val="1_5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1"/>
  <p:tag name="KSO_WM_UNIT_INDEX" val="1_6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2"/>
  <p:tag name="KSO_WM_UNIT_INDEX" val="1_6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8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181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23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23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233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1"/>
  <p:tag name="KSO_WM_UNIT_INDEX" val="1_4_1"/>
  <p:tag name="KSO_WM_UNIT_LAYERLEVEL" val="1_1_1"/>
  <p:tag name="KSO_WM_UNIT_LINE_FORE_SCHEMECOLOR_INDEX" val="7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4_2"/>
  <p:tag name="KSO_WM_UNIT_INDEX" val="1_4_2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1"/>
  <p:tag name="KSO_WM_UNIT_INDEX" val="1_5_1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5_2"/>
  <p:tag name="KSO_WM_UNIT_INDEX" val="1_5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1"/>
  <p:tag name="KSO_WM_UNIT_INDEX" val="1_6_1"/>
  <p:tag name="KSO_WM_UNIT_LAYERLEVEL" val="1_1_1"/>
  <p:tag name="KSO_WM_UNIT_LINE_FORE_SCHEMECOLOR_INDEX" val="7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6_2"/>
  <p:tag name="KSO_WM_UNIT_INDEX" val="1_6_2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6_1"/>
  <p:tag name="KSO_WM_UNIT_INDEX" val="1_6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1"/>
  <p:tag name="KSO_WM_UNIT_INDEX" val="1_1_1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1_2"/>
  <p:tag name="KSO_WM_UNIT_INDEX" val="1_1_2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1"/>
  <p:tag name="KSO_WM_UNIT_INDEX" val="1_2_1"/>
  <p:tag name="KSO_WM_UNIT_LAYERLEVEL" val="1_1_1"/>
  <p:tag name="KSO_WM_UNIT_LINE_FORE_SCHEMECOLOR_INDEX" val="7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5*l_h_i*1_2_2"/>
  <p:tag name="KSO_WM_UNIT_INDEX" val="1_2_2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1"/>
  <p:tag name="KSO_WM_UNIT_INDEX" val="1_3_1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5*l_h_i*1_3_2"/>
  <p:tag name="KSO_WM_UNIT_INDEX" val="1_3_2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5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7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17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微软雅黑</vt:lpstr>
      <vt:lpstr>+中文标题</vt:lpstr>
      <vt:lpstr>Calibri Light</vt:lpstr>
      <vt:lpstr>宋体</vt:lpstr>
      <vt:lpstr>Wingdings</vt:lpstr>
      <vt:lpstr>Office Theme</vt:lpstr>
      <vt:lpstr>金融法规PPT课件大纲</vt:lpstr>
      <vt:lpstr>目录</vt:lpstr>
      <vt:lpstr>单击此处添加章节标题</vt:lpstr>
      <vt:lpstr>金融法规概述</vt:lpstr>
      <vt:lpstr>金融法规的定义和作用</vt:lpstr>
      <vt:lpstr>金融法规的体系和分类</vt:lpstr>
      <vt:lpstr>金融法规的制定和执行</vt:lpstr>
      <vt:lpstr>金融市场监管法规</vt:lpstr>
      <vt:lpstr>证券市场监管法规</vt:lpstr>
      <vt:lpstr>期货市场监管法规</vt:lpstr>
      <vt:lpstr>外汇市场监管法规</vt:lpstr>
      <vt:lpstr>保险市场监管法规</vt:lpstr>
      <vt:lpstr>金融机构管理法规</vt:lpstr>
      <vt:lpstr>商业银行管理法规</vt:lpstr>
      <vt:lpstr>保险公司管理法规</vt:lpstr>
      <vt:lpstr>证券公司管理法规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2024-08-29T12:21:17.200</cp:lastPrinted>
  <dcterms:created xsi:type="dcterms:W3CDTF">2024-08-29T04:21:17Z</dcterms:created>
  <dcterms:modified xsi:type="dcterms:W3CDTF">2024-08-29T04:21:19Z</dcterms:modified>
</cp:coreProperties>
</file>