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8"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03D7ABB-D332-45E8-AA19-5552384404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3D9B2C-ED45-4B34-B106-F06A031B4F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ED5A6EB-2EDD-482C-9718-FBAA2415E4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ADE9D1-700B-4DAC-A6BA-5D7962A1AD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5A01FA-4BAD-46F2-B4C4-88E728908C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B3E4A7E-E17F-451B-A573-51A49411B1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D881DD2-0991-453C-8A02-C3149D7054A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BF4637-A7A6-4D95-8611-E813F540BB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72C131-CBBA-49C5-AB3C-42D51684C4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9B503D-8264-49E4-9EDE-2B83D7391A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ADB803-1F84-4341-8B41-8CF9AA681F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810203000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MySQL数据库基础与实例教程</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汇报人：AA</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2024-01-19</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AA</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MySQL数据库概述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MySQL安装与配置</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SQL语言基础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存储过程与函数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触发器与事件调度器</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索引优化与性能提升</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安全性管理与权限控制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MySQL数据库概述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数据库基本概念</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是结构化查询语言的缩写，是一种专门用来与数据库通信的语言，用于执行查询、更新、管理等数据库操作。</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SQL（Structured Query Langu…</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是按照数据结构来组织、存储和管理数据的仓库，是一个长期存储在计算机内的、有组织的、可共享的、统一管理的大量数据的集合。</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数据库（Database）</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是一种操纵和管理数据库的大型软件，用于建立、使用和维护数据库，对数据库进行统一的管理和控制，以保证数据库的安全性和完整性。</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数据库管理系统（DBMS）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086385" y="2191116"/>
            <a:ext cx="2019230" cy="465913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86385" y="1272218"/>
            <a:ext cx="2019230" cy="20192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574070"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74070"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97155"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308884"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08884"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431969"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871147"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871147"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99423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33796"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5688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发展历程</a:t>
            </a: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MySQL最初是由瑞典MySQL AB公司开发的，后来被Sun Microsystems公司收购，并最终成为Oracle公司的一部分。经过不断的发展和完善，MySQL已经成为最流行的开源关系型数据库管理系统之一。</a:t>
            </a: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MySQL是一款开源软件，可以免费使用和修改。</a:t>
            </a: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MySQL可以在多种操作系统上运行，包括Windows、Linux、Mac等。</a:t>
            </a: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MySQL具有高性能、高可靠性和易用性等特点，支持大量并发用户访问。</a:t>
            </a: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MySQL支持多种存储引擎，可以根据不同的需求选择不同的存储引擎来提高性能或满足特定的需求。</a:t>
            </a: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开源</a:t>
            </a: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性能优越</a:t>
            </a: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支持多种存储引擎</a:t>
            </a: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跨平台</a:t>
            </a:r>
          </a:p>
        </p:txBody>
      </p:sp>
      <p:sp>
        <p:nvSpPr>
          <p:cNvPr id="27" name="Freeform 27"/>
          <p:cNvSpPr/>
          <p:nvPr/>
        </p:nvSpPr>
        <p:spPr>
          <a:xfrm>
            <a:off x="1298185" y="2005652"/>
            <a:ext cx="690452" cy="552362"/>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521727" y="1922798"/>
            <a:ext cx="718070" cy="718070"/>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688634" y="1783749"/>
            <a:ext cx="814733" cy="8147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7967443" y="1832081"/>
            <a:ext cx="702113" cy="71807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0232034" y="1839465"/>
            <a:ext cx="703303" cy="70330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MySQL发展历程及特点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MySQL被广泛应用于各种领域，如Web应用、企业级应用、嵌入式应用等。它可以作为网站后台数据库、数据仓库、日志分析等应用场景的支撑。</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应用领域</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大数据时代的到来，数据库技术也在不断发展和创新。MySQL作为开源关系型数据库的代表之一，将继续保持其在数据库领域的领先地位，并不断完善和发展。未来，MySQL将更加注重高性能、高可用性、云计算等方面的技术创新和应用拓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前景展望</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应用领域与前景展望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MySQL安装与配置</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确保系统满足MySQL安装要求，如操作系统版本、硬件资源等。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安装前准备</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从MySQL官方网站下载适用于您的操作系统的安装包。</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下载MySQL安装包</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按照安装包提供的步骤，完成MySQL服务器的安装。</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安装MySQL服务器</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安装MySQL服务器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MySQL Workbench</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介绍MySQL Workbench的功能和使用方法，包括数据库设计、SQL开发、数据导入导出等。</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其他客户端工具</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简要介绍其他常用的MySQL客户端工具，如phpMyAdmin、Navicat等。</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MySQL命令行客户端</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介绍如何使用MySQL命令行客户端连接到MySQL服务器，并执行SQL语句。</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客户端工具介绍及使用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配置文件概述</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简要介绍MySQL的配置文件及其作用。</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重要配置项详解</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详细解释一些重要的配置项，如innodb_buffer_pool_size、max_connections、query_cache_size等，以及它们对数据库性能的影响。</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优化建议</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提供一些针对MySQL配置文件的优化建议，如根据服务器硬件资源调整innodb_buffer_pool_size、启用慢查询日志等，以提高数据库性能。</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配置文件详解及优化建议</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SQL语言基础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运算符</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包括算术运算符、比较运算符、逻辑运算符等，用于在SQL语句中进行计算和比较。</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布尔类型</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用于存储逻辑值，如TRUE、FALSE。</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日期和时间类型</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用于存储日期和时间数据，如DATE、TIME、DATETIME等。</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数值类型</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包括整数类型和浮点数类型，如INT、FLOAT等。</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字符类型</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用于存储字符数据，如CHAR、VARCHAR等。</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数据类型与运算符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使用CREATE DATABASE语句创建新的数据库。</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创建数据库</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使用CREATE INDEX语句为表中的列创建索引，以提高查询性能。</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创建索引</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使用CREATE TABLE语句创建新的表，并定义表中的列和数据类型。</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创建表</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使用ALTER TABLE语句修改现有表的结构，如添加列、删除列、修改列类型等。</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修改表</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使用DROP TABLE语句删除现有的表。</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删除表</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创建和管理数据库对象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数据查询语言（DQL）</a:t>
              </a:r>
            </a:p>
          </p:txBody>
        </p:sp>
      </p:grpSp>
      <p:sp>
        <p:nvSpPr>
          <p:cNvPr id="41" name="TextBox 41"/>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GROUP BY子句</a:t>
            </a:r>
          </a:p>
        </p:txBody>
      </p:sp>
      <p:sp>
        <p:nvSpPr>
          <p:cNvPr id="42" name="TextBox 42"/>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用于将检索结果按照指定的列进行分组，以便进行聚合计算。</a:t>
            </a:r>
          </a:p>
        </p:txBody>
      </p:sp>
      <p:sp>
        <p:nvSpPr>
          <p:cNvPr id="43" name="TextBox 43"/>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WHERE子句</a:t>
            </a:r>
          </a:p>
        </p:txBody>
      </p:sp>
      <p:sp>
        <p:nvSpPr>
          <p:cNvPr id="44" name="TextBox 44"/>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用于在SELECT语句中指定过滤条件，以限制检索的数据范围。</a:t>
            </a:r>
          </a:p>
        </p:txBody>
      </p:sp>
      <p:sp>
        <p:nvSpPr>
          <p:cNvPr id="45" name="TextBox 45"/>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SELECT语句</a:t>
            </a:r>
          </a:p>
        </p:txBody>
      </p:sp>
      <p:sp>
        <p:nvSpPr>
          <p:cNvPr id="46" name="TextBox 46"/>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用于从数据库表中检索数据，可以指定要检索的列、条件、排序方式等。</a:t>
            </a:r>
          </a:p>
        </p:txBody>
      </p:sp>
      <p:sp>
        <p:nvSpPr>
          <p:cNvPr id="47" name="TextBox 47"/>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HAVING子句</a:t>
            </a:r>
          </a:p>
        </p:txBody>
      </p:sp>
      <p:sp>
        <p:nvSpPr>
          <p:cNvPr id="48" name="TextBox 48"/>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用于在GROUP BY子句后添加过滤条件，以进一步限制分组后的数据范围。</a:t>
            </a:r>
          </a:p>
        </p:txBody>
      </p:sp>
      <p:sp>
        <p:nvSpPr>
          <p:cNvPr id="49" name="TextBox 49"/>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ORDER BY子句</a:t>
            </a:r>
          </a:p>
        </p:txBody>
      </p:sp>
      <p:sp>
        <p:nvSpPr>
          <p:cNvPr id="50" name="TextBox 5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用于指定检索结果的排序方式，可以按照一个或多个列进行排序。</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3608" r="2360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INSERT语句</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UPDATE语句</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DELETE语句</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MERGE语句</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数据操纵语言（DML）</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用于向数据库表中插入新的数据行。</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用于从数据库表中删除数据行。</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用于修改数据库表中现有数据行的值。</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用于将两个表中的数据进行合并，根据指定的条件进行插入、更新或删除操作。</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存储过程与函数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存储过程定义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存储过程是一组为了完成特定功能的SQL语句集合，经编译后存储在数据库中，用户通过指定存储过程的名字并给出参数（如果该存储过程带有参数）来调用执行它。</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提高性能</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存储过程在创建时就进行了编译，以后每次执行存储过程都不需再重新编译，而一般SQL语句每执行一次就编译一次,所以使用存储过程可提高数据库执行速度。</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增强安全性</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通过存储过程可以使没有权限的用户在控制之下间接地存取数据库，从而保证数据的安全。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存储过程概念及作用</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降低网络负载</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存储过程位于服务器上，调用的时候只需要传递存储过程的名称以及参数就可以了，因此降低了网络传输的数据量。</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封装复用</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将一些常用的或很复杂的工作，用存储过程封装起来，以后需要数据库提供与已定义好的存储过程的功能相同的服务时，只需调用“CALL存储过程名字”即可，不仅省去了编写重复SQL语句的麻烦，而且提高了工作效率。</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存储过程概念及作用</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50654" cy="914400"/>
            <a:chOff x="454963" y="93878"/>
            <a:chExt cx="10650654"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10775"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创建和执行存储过程</a:t>
              </a:r>
            </a:p>
          </p:txBody>
        </p:sp>
      </p:grpSp>
      <p:sp>
        <p:nvSpPr>
          <p:cNvPr id="24" name="TextBox 24"/>
          <p:cNvSpPr txBox="1"/>
          <p:nvPr/>
        </p:nvSpPr>
        <p:spPr>
          <a:xfrm>
            <a:off x="970539" y="2375347"/>
            <a:ext cx="3888341" cy="3162649"/>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chemeClr val="dk1">
                    <a:alpha val="100000"/>
                  </a:schemeClr>
                </a:solidFill>
                <a:latin typeface="Microsoft Yahei"/>
                <a:ea typeface="Microsoft Yahei"/>
                <a:cs typeface="Microsoft Yahei"/>
              </a:rPr>
              <a:t>创建存储过程：使用CREATE PROCEDURE语句创建存储过程，其基本语法格式如下</a:t>
            </a:r>
          </a:p>
        </p:txBody>
      </p:sp>
      <p:sp>
        <p:nvSpPr>
          <p:cNvPr id="25" name="AutoShape 25"/>
          <p:cNvSpPr/>
          <p:nvPr/>
        </p:nvSpPr>
        <p:spPr>
          <a:xfrm>
            <a:off x="8869284" y="1724456"/>
            <a:ext cx="1112806" cy="111128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9246951" y="2006396"/>
            <a:ext cx="355759" cy="488728"/>
            <a:chOff x="9246951" y="2006396"/>
            <a:chExt cx="355759" cy="488728"/>
          </a:xfrm>
        </p:grpSpPr>
        <p:sp>
          <p:nvSpPr>
            <p:cNvPr id="27" name="AutoShape 27"/>
            <p:cNvSpPr/>
            <p:nvPr/>
          </p:nvSpPr>
          <p:spPr>
            <a:xfrm>
              <a:off x="9249427" y="2006396"/>
              <a:ext cx="350996" cy="48872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9246951" y="2006396"/>
              <a:ext cx="355759" cy="488728"/>
            </a:xfrm>
            <a:custGeom>
              <a:rect l="l" t="t"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7154784" y="2168988"/>
            <a:ext cx="754094" cy="754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8974059" y="4475657"/>
            <a:ext cx="942975" cy="93983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9253761" y="4762883"/>
            <a:ext cx="381952" cy="365379"/>
          </a:xfrm>
          <a:custGeom>
            <a:rect l="l" t="t"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705615" y="2719818"/>
            <a:ext cx="1655731" cy="16557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8050039" y="3166160"/>
            <a:ext cx="965549" cy="862584"/>
          </a:xfrm>
          <a:custGeom>
            <a:rect l="l" t="t"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888459" y="3223119"/>
            <a:ext cx="996982" cy="996982"/>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438790" y="3427907"/>
            <a:ext cx="941356" cy="93983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6" name="Group 36"/>
          <p:cNvGrpSpPr/>
          <p:nvPr/>
        </p:nvGrpSpPr>
        <p:grpSpPr>
          <a:xfrm>
            <a:off x="6726064" y="3627837"/>
            <a:ext cx="376047" cy="403289"/>
            <a:chOff x="6726064" y="3627837"/>
            <a:chExt cx="376047" cy="403289"/>
          </a:xfrm>
        </p:grpSpPr>
        <p:sp>
          <p:nvSpPr>
            <p:cNvPr id="37" name="AutoShape 37"/>
            <p:cNvSpPr/>
            <p:nvPr/>
          </p:nvSpPr>
          <p:spPr>
            <a:xfrm>
              <a:off x="6728064" y="3627837"/>
              <a:ext cx="374047" cy="403289"/>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6855318" y="3629837"/>
              <a:ext cx="246793" cy="278987"/>
            </a:xfrm>
            <a:custGeom>
              <a:rect l="l" t="t"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6726064" y="3753090"/>
              <a:ext cx="246793" cy="278035"/>
            </a:xfrm>
            <a:custGeom>
              <a:rect l="l" t="t"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0" name="AutoShape 40"/>
          <p:cNvSpPr/>
          <p:nvPr/>
        </p:nvSpPr>
        <p:spPr>
          <a:xfrm>
            <a:off x="7334997" y="4608940"/>
            <a:ext cx="1147763" cy="1147763"/>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1" name="Group 41"/>
          <p:cNvGrpSpPr/>
          <p:nvPr/>
        </p:nvGrpSpPr>
        <p:grpSpPr>
          <a:xfrm>
            <a:off x="7679450" y="4875395"/>
            <a:ext cx="458857" cy="474497"/>
            <a:chOff x="7679450" y="4875395"/>
            <a:chExt cx="458857" cy="474497"/>
          </a:xfrm>
        </p:grpSpPr>
        <p:sp>
          <p:nvSpPr>
            <p:cNvPr id="42" name="AutoShape 42"/>
            <p:cNvSpPr/>
            <p:nvPr/>
          </p:nvSpPr>
          <p:spPr>
            <a:xfrm>
              <a:off x="7805622" y="4875395"/>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7679450" y="5135348"/>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4" name="Freeform 44"/>
          <p:cNvSpPr/>
          <p:nvPr/>
        </p:nvSpPr>
        <p:spPr>
          <a:xfrm>
            <a:off x="10218660" y="3455593"/>
            <a:ext cx="412781" cy="412781"/>
          </a:xfrm>
          <a:custGeom>
            <a:rect l="l" t="t" r="r" b="b"/>
            <a:pathLst>
              <a:path w="20512" h="2160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5" name="Group 45"/>
          <p:cNvGrpSpPr/>
          <p:nvPr/>
        </p:nvGrpSpPr>
        <p:grpSpPr>
          <a:xfrm>
            <a:off x="7380145" y="2375347"/>
            <a:ext cx="272942" cy="241109"/>
            <a:chOff x="7380145" y="2375347"/>
            <a:chExt cx="272942" cy="241109"/>
          </a:xfrm>
        </p:grpSpPr>
        <p:sp>
          <p:nvSpPr>
            <p:cNvPr id="46" name="Freeform 46"/>
            <p:cNvSpPr/>
            <p:nvPr/>
          </p:nvSpPr>
          <p:spPr>
            <a:xfrm>
              <a:off x="7399265" y="2485735"/>
              <a:ext cx="233260" cy="130721"/>
            </a:xfrm>
            <a:custGeom>
              <a:rect l="l" t="t" r="r" b="b"/>
              <a:pathLst>
                <a:path w="21600" h="21600">
                  <a:moveTo>
                    <a:pt x="0" y="21600"/>
                  </a:moveTo>
                  <a:lnTo>
                    <a:pt x="21600" y="21600"/>
                  </a:lnTo>
                  <a:lnTo>
                    <a:pt x="108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7380145" y="2375347"/>
              <a:ext cx="272942" cy="161597"/>
            </a:xfrm>
            <a:custGeom>
              <a:rect l="l" t="t" r="r" b="b"/>
              <a:pathLst>
                <a:path w="21600" h="2160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8" name="AutoShape 48"/>
          <p:cNvSpPr/>
          <p:nvPr/>
        </p:nvSpPr>
        <p:spPr>
          <a:xfrm>
            <a:off x="1066267" y="2006396"/>
            <a:ext cx="1203412" cy="1616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8906" r="28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```sql</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CREATE PROCEDURE sp_name ([proc_parameter[,...]])</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创建和执行存储过程</a:t>
              </a:r>
            </a:p>
          </p:txBody>
        </p:sp>
      </p:gr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https://d.book118.com/008102030006006032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145</Paragraphs>
  <Slides>21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21</vt:i4>
      </vt:variant>
    </vt:vector>
  </HeadingPairs>
  <TitlesOfParts>
    <vt:vector baseType="lpstr" size="2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2024-09-09T06:11:54.298</cp:lastPrinted>
  <dcterms:created xsi:type="dcterms:W3CDTF">2024-09-08T22:11:54Z</dcterms:created>
  <dcterms:modified xsi:type="dcterms:W3CDTF">2024-09-08T22:11:56Z</dcterms:modified>
</cp:coreProperties>
</file>