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8" r:id="rId23"/>
  </p:sldIdLst>
  <p:sldSz cx="9144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2D48AC-AD05-4D30-85AD-BFF80A8C39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609B61-2E39-4FC3-B99A-0121B98D6A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BD4C5B-3968-4220-92B5-02F7912FD3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EFADE9-EF49-4F39-A97E-EEB6C70E82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1E66C8-A7E7-45B0-A355-7691D95CF9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664DB0-DD96-4884-BFEF-ADAE374AAF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A6BFEC-0D20-44D5-A6B1-C84C8AF2C9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E72B75-36C1-4C2B-8F7B-6167EEC4B7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C36385-467F-4D4F-AACB-65E319DA13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222500-0EBE-44EF-8038-530CBA7DBB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9BCC9B-3D80-4907-A17D-2A860F2558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764539" y="323843"/>
            <a:ext cx="4419600" cy="130238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1" i="0">
                <a:solidFill>
                  <a:srgbClr val="3333CC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1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800" b="1" i="0">
                <a:solidFill>
                  <a:srgbClr val="3333CC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800" b="1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800" b="1" i="0">
                <a:solidFill>
                  <a:srgbClr val="3333CC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78739" y="1544790"/>
            <a:ext cx="2988945" cy="344741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1" i="0">
                <a:solidFill>
                  <a:srgbClr val="3333CC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800" b="1" i="0">
                <a:solidFill>
                  <a:srgbClr val="3333CC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78740" y="-192570"/>
            <a:ext cx="8763000" cy="142064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1" i="0">
                <a:solidFill>
                  <a:srgbClr val="3333CC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269239" y="1468590"/>
            <a:ext cx="5308600" cy="400304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1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2.png" /><Relationship Id="rId3" Type="http://schemas.openxmlformats.org/officeDocument/2006/relationships/image" Target="../media/image1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5.png" /><Relationship Id="rId3" Type="http://schemas.openxmlformats.org/officeDocument/2006/relationships/image" Target="../media/image16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7.png" /><Relationship Id="rId3" Type="http://schemas.openxmlformats.org/officeDocument/2006/relationships/image" Target="../media/image18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9.png" /><Relationship Id="rId3" Type="http://schemas.openxmlformats.org/officeDocument/2006/relationships/image" Target="../media/image20.png" /><Relationship Id="rId4" Type="http://schemas.openxmlformats.org/officeDocument/2006/relationships/image" Target="../media/image2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2.png" /><Relationship Id="rId3" Type="http://schemas.openxmlformats.org/officeDocument/2006/relationships/image" Target="../media/image2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25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6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27.png" /><Relationship Id="rId3" Type="http://schemas.openxmlformats.org/officeDocument/2006/relationships/image" Target="../media/image28.png" /><Relationship Id="rId4" Type="http://schemas.openxmlformats.org/officeDocument/2006/relationships/image" Target="../media/image29.png" /><Relationship Id="rId5" Type="http://schemas.openxmlformats.org/officeDocument/2006/relationships/image" Target="../media/image30.png" /><Relationship Id="rId6" Type="http://schemas.openxmlformats.org/officeDocument/2006/relationships/image" Target="../media/image3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104073026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374900" y="48895"/>
            <a:ext cx="37084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spc="-35"/>
              <a:t>第九章 蜗杆传动</a:t>
            </a:r>
            <a:endParaRPr sz="4000"/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685800" y="1581149"/>
            <a:ext cx="3124200" cy="2157411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535939" y="626896"/>
            <a:ext cx="16256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>
                <a:solidFill>
                  <a:srgbClr val="3333CC"/>
                </a:solidFill>
                <a:latin typeface="Times New Roman"/>
                <a:cs typeface="Times New Roman"/>
              </a:rPr>
              <a:t>9.1 </a:t>
            </a:r>
            <a:r>
              <a:rPr sz="3600" b="1" spc="-25">
                <a:solidFill>
                  <a:srgbClr val="3333CC"/>
                </a:solidFill>
                <a:latin typeface="微软雅黑"/>
                <a:cs typeface="微软雅黑"/>
              </a:rPr>
              <a:t>概述</a:t>
            </a:r>
            <a:endParaRPr sz="3600">
              <a:latin typeface="微软雅黑"/>
              <a:cs typeface="微软雅黑"/>
            </a:endParaRPr>
          </a:p>
        </p:txBody>
      </p:sp>
      <p:pic>
        <p:nvPicPr>
          <p:cNvPr id="5" name="object 5"/>
          <p:cNvPicPr/>
          <p:nvPr/>
        </p:nvPicPr>
        <p:blipFill>
          <a:blip r:embed="rId3"/>
          <a:stretch>
            <a:fillRect/>
          </a:stretch>
        </p:blipFill>
        <p:spPr>
          <a:xfrm>
            <a:off x="1143000" y="3949700"/>
            <a:ext cx="1941873" cy="2324841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4"/>
          <a:stretch>
            <a:fillRect/>
          </a:stretch>
        </p:blipFill>
        <p:spPr>
          <a:xfrm>
            <a:off x="5257800" y="1676400"/>
            <a:ext cx="2863927" cy="2980207"/>
          </a:xfrm>
          <a:prstGeom prst="rect">
            <a:avLst/>
          </a:prstGeom>
        </p:spPr>
      </p:pic>
      <p:sp>
        <p:nvSpPr>
          <p:cNvPr id="7" name="object 7"/>
          <p:cNvSpPr txBox="1"/>
          <p:nvPr/>
        </p:nvSpPr>
        <p:spPr>
          <a:xfrm>
            <a:off x="6098540" y="5681345"/>
            <a:ext cx="15494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10">
                <a:latin typeface="微软雅黑"/>
                <a:cs typeface="微软雅黑"/>
              </a:rPr>
              <a:t>蜗杆传动图</a:t>
            </a:r>
            <a:endParaRPr sz="24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07339" y="274320"/>
            <a:ext cx="49022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spc="-5"/>
              <a:t>一、蜗杆传动旳特点和应用</a:t>
            </a:r>
            <a:endParaRPr sz="3200"/>
          </a:p>
        </p:txBody>
      </p:sp>
      <p:sp>
        <p:nvSpPr>
          <p:cNvPr id="3" name="object 3"/>
          <p:cNvSpPr txBox="1">
            <a:spLocks noGrp="1"/>
          </p:cNvSpPr>
          <p:nvPr>
            <p:ph sz="half" idx="2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>
                <a:latin typeface="Times New Roman"/>
                <a:cs typeface="Times New Roman"/>
              </a:rPr>
              <a:t>1</a:t>
            </a:r>
            <a:r>
              <a:rPr spc="-15"/>
              <a:t>、特点：</a:t>
            </a: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1750"/>
          </a:p>
          <a:p>
            <a:pPr marL="12700" marR="716280">
              <a:lnSpc>
                <a:spcPct val="100000"/>
              </a:lnSpc>
              <a:spcBef>
                <a:spcPts val="5"/>
              </a:spcBef>
            </a:pPr>
            <a:r>
              <a:rPr>
                <a:solidFill>
                  <a:srgbClr val="000000"/>
                </a:solidFill>
              </a:rPr>
              <a:t>单级传动比大</a:t>
            </a:r>
            <a:r>
              <a:rPr spc="-50">
                <a:solidFill>
                  <a:srgbClr val="000000"/>
                </a:solidFill>
                <a:latin typeface="Times New Roman"/>
                <a:cs typeface="Times New Roman"/>
              </a:rPr>
              <a:t>;</a:t>
            </a:r>
            <a:r>
              <a:rPr>
                <a:solidFill>
                  <a:srgbClr val="000000"/>
                </a:solidFill>
              </a:rPr>
              <a:t>构造紧凑</a:t>
            </a:r>
            <a:r>
              <a:rPr spc="-50">
                <a:solidFill>
                  <a:srgbClr val="000000"/>
                </a:solidFill>
                <a:latin typeface="Times New Roman"/>
                <a:cs typeface="Times New Roman"/>
              </a:rPr>
              <a:t>;</a:t>
            </a:r>
          </a:p>
          <a:p>
            <a:pPr marL="12700" marR="5080">
              <a:lnSpc>
                <a:spcPct val="100000"/>
              </a:lnSpc>
            </a:pPr>
            <a:r>
              <a:rPr>
                <a:solidFill>
                  <a:srgbClr val="000000"/>
                </a:solidFill>
              </a:rPr>
              <a:t>传动平稳，无噪音</a:t>
            </a:r>
            <a:r>
              <a:rPr spc="-50">
                <a:solidFill>
                  <a:srgbClr val="000000"/>
                </a:solidFill>
                <a:latin typeface="Times New Roman"/>
                <a:cs typeface="Times New Roman"/>
              </a:rPr>
              <a:t>;</a:t>
            </a:r>
            <a:r>
              <a:rPr>
                <a:solidFill>
                  <a:srgbClr val="000000"/>
                </a:solidFill>
              </a:rPr>
              <a:t>可自锁</a:t>
            </a:r>
            <a:r>
              <a:rPr spc="-50">
                <a:solidFill>
                  <a:srgbClr val="000000"/>
                </a:solidFill>
                <a:latin typeface="Times New Roman"/>
                <a:cs typeface="Times New Roman"/>
              </a:rPr>
              <a:t>;</a:t>
            </a:r>
          </a:p>
          <a:p>
            <a:pPr marL="12700">
              <a:lnSpc>
                <a:spcPct val="100000"/>
              </a:lnSpc>
            </a:pPr>
            <a:r>
              <a:rPr>
                <a:solidFill>
                  <a:srgbClr val="000000"/>
                </a:solidFill>
              </a:rPr>
              <a:t>传动效率低</a:t>
            </a:r>
            <a:r>
              <a:rPr spc="-50">
                <a:solidFill>
                  <a:srgbClr val="000000"/>
                </a:solidFill>
                <a:latin typeface="Times New Roman"/>
                <a:cs typeface="Times New Roman"/>
              </a:rPr>
              <a:t>;</a:t>
            </a:r>
          </a:p>
          <a:p>
            <a:pPr marL="12700">
              <a:lnSpc>
                <a:spcPct val="100000"/>
              </a:lnSpc>
              <a:spcBef>
                <a:spcPts val="180"/>
              </a:spcBef>
            </a:pPr>
            <a:r>
              <a:rPr spc="-15">
                <a:solidFill>
                  <a:srgbClr val="000000"/>
                </a:solidFill>
              </a:rPr>
              <a:t>成本高。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345940" y="1620990"/>
            <a:ext cx="16256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>
                <a:solidFill>
                  <a:srgbClr val="3333CC"/>
                </a:solidFill>
                <a:latin typeface="Times New Roman"/>
                <a:cs typeface="Times New Roman"/>
              </a:rPr>
              <a:t>2</a:t>
            </a:r>
            <a:r>
              <a:rPr sz="2800" b="1" spc="-15">
                <a:solidFill>
                  <a:srgbClr val="3333CC"/>
                </a:solidFill>
                <a:latin typeface="微软雅黑"/>
                <a:cs typeface="微软雅黑"/>
              </a:rPr>
              <a:t>、应用：</a:t>
            </a:r>
            <a:endParaRPr sz="2800">
              <a:latin typeface="微软雅黑"/>
              <a:cs typeface="微软雅黑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4345940" y="2406332"/>
            <a:ext cx="4648200" cy="25857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716915">
              <a:lnSpc>
                <a:spcPct val="100000"/>
              </a:lnSpc>
              <a:spcBef>
                <a:spcPts val="100"/>
              </a:spcBef>
            </a:pPr>
            <a:r>
              <a:rPr sz="2800" b="1">
                <a:solidFill>
                  <a:srgbClr val="3333CC"/>
                </a:solidFill>
                <a:latin typeface="微软雅黑"/>
                <a:cs typeface="微软雅黑"/>
              </a:rPr>
              <a:t>机床：</a:t>
            </a:r>
            <a:r>
              <a:rPr sz="2800" b="1" spc="-10">
                <a:latin typeface="微软雅黑"/>
                <a:cs typeface="微软雅黑"/>
              </a:rPr>
              <a:t>数控工作台、分度</a:t>
            </a:r>
            <a:r>
              <a:rPr sz="2800" b="1">
                <a:solidFill>
                  <a:srgbClr val="3333CC"/>
                </a:solidFill>
                <a:latin typeface="微软雅黑"/>
                <a:cs typeface="微软雅黑"/>
              </a:rPr>
              <a:t>汽车：</a:t>
            </a:r>
            <a:r>
              <a:rPr sz="2800" b="1" spc="-20">
                <a:latin typeface="微软雅黑"/>
                <a:cs typeface="微软雅黑"/>
              </a:rPr>
              <a:t>转向器</a:t>
            </a:r>
            <a:endParaRPr sz="2800">
              <a:latin typeface="微软雅黑"/>
              <a:cs typeface="微软雅黑"/>
            </a:endParaRPr>
          </a:p>
          <a:p>
            <a:pPr marL="12700" marR="2139315">
              <a:lnSpc>
                <a:spcPct val="100000"/>
              </a:lnSpc>
            </a:pPr>
            <a:r>
              <a:rPr sz="2800" b="1">
                <a:solidFill>
                  <a:srgbClr val="3333CC"/>
                </a:solidFill>
                <a:latin typeface="微软雅黑"/>
                <a:cs typeface="微软雅黑"/>
              </a:rPr>
              <a:t>冶金：</a:t>
            </a:r>
            <a:r>
              <a:rPr sz="2800" b="1" spc="-15">
                <a:latin typeface="微软雅黑"/>
                <a:cs typeface="微软雅黑"/>
              </a:rPr>
              <a:t>材料运送</a:t>
            </a:r>
            <a:r>
              <a:rPr sz="2800" b="1">
                <a:solidFill>
                  <a:srgbClr val="3333CC"/>
                </a:solidFill>
                <a:latin typeface="微软雅黑"/>
                <a:cs typeface="微软雅黑"/>
              </a:rPr>
              <a:t>矿山：</a:t>
            </a:r>
            <a:r>
              <a:rPr sz="2800" b="1" spc="-15">
                <a:latin typeface="微软雅黑"/>
                <a:cs typeface="微软雅黑"/>
              </a:rPr>
              <a:t>开采设备</a:t>
            </a:r>
            <a:endParaRPr sz="2800">
              <a:latin typeface="微软雅黑"/>
              <a:cs typeface="微软雅黑"/>
            </a:endParaRPr>
          </a:p>
          <a:p>
            <a:pPr marL="12700" marR="5080">
              <a:lnSpc>
                <a:spcPct val="100000"/>
              </a:lnSpc>
            </a:pPr>
            <a:r>
              <a:rPr sz="2800" b="1">
                <a:solidFill>
                  <a:srgbClr val="3333CC"/>
                </a:solidFill>
                <a:latin typeface="微软雅黑"/>
                <a:cs typeface="微软雅黑"/>
              </a:rPr>
              <a:t>起重运送：</a:t>
            </a:r>
            <a:r>
              <a:rPr sz="2800" b="1" spc="-10">
                <a:latin typeface="微软雅黑"/>
                <a:cs typeface="微软雅黑"/>
              </a:rPr>
              <a:t>提升设备、电梯、</a:t>
            </a:r>
            <a:r>
              <a:rPr sz="2800" b="1" spc="-15">
                <a:latin typeface="微软雅黑"/>
                <a:cs typeface="微软雅黑"/>
              </a:rPr>
              <a:t>自动扶梯</a:t>
            </a:r>
            <a:endParaRPr sz="28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31139" y="274320"/>
            <a:ext cx="36830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spc="-10"/>
              <a:t>二、蜗杆传动旳类型</a:t>
            </a:r>
            <a:endParaRPr sz="3200"/>
          </a:p>
        </p:txBody>
      </p:sp>
      <p:sp>
        <p:nvSpPr>
          <p:cNvPr id="3" name="object 3"/>
          <p:cNvSpPr txBox="1"/>
          <p:nvPr/>
        </p:nvSpPr>
        <p:spPr>
          <a:xfrm>
            <a:off x="231139" y="950430"/>
            <a:ext cx="26924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>
                <a:solidFill>
                  <a:srgbClr val="0000FF"/>
                </a:solidFill>
                <a:latin typeface="Times New Roman"/>
                <a:cs typeface="Times New Roman"/>
              </a:rPr>
              <a:t>1</a:t>
            </a:r>
            <a:r>
              <a:rPr sz="2800" b="1" spc="-10">
                <a:solidFill>
                  <a:srgbClr val="0000FF"/>
                </a:solidFill>
                <a:latin typeface="微软雅黑"/>
                <a:cs typeface="微软雅黑"/>
              </a:rPr>
              <a:t>、按蜗杆形状分</a:t>
            </a:r>
            <a:endParaRPr sz="2800">
              <a:latin typeface="微软雅黑"/>
              <a:cs typeface="微软雅黑"/>
            </a:endParaRPr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461288" y="2718102"/>
            <a:ext cx="3539987" cy="2547857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/>
          <a:stretch>
            <a:fillRect/>
          </a:stretch>
        </p:blipFill>
        <p:spPr>
          <a:xfrm>
            <a:off x="6019799" y="685800"/>
            <a:ext cx="2820987" cy="3048000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4"/>
          <a:stretch>
            <a:fillRect/>
          </a:stretch>
        </p:blipFill>
        <p:spPr>
          <a:xfrm>
            <a:off x="5943600" y="4038600"/>
            <a:ext cx="2895600" cy="2419350"/>
          </a:xfrm>
          <a:prstGeom prst="rect">
            <a:avLst/>
          </a:prstGeom>
        </p:spPr>
      </p:pic>
      <p:sp>
        <p:nvSpPr>
          <p:cNvPr id="7" name="object 7"/>
          <p:cNvSpPr txBox="1"/>
          <p:nvPr/>
        </p:nvSpPr>
        <p:spPr>
          <a:xfrm>
            <a:off x="6403340" y="3319145"/>
            <a:ext cx="18542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10">
                <a:latin typeface="微软雅黑"/>
                <a:cs typeface="微软雅黑"/>
              </a:rPr>
              <a:t>环面蜗杆传动</a:t>
            </a:r>
            <a:endParaRPr sz="2400">
              <a:latin typeface="微软雅黑"/>
              <a:cs typeface="微软雅黑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6708140" y="6443345"/>
            <a:ext cx="15494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10">
                <a:latin typeface="微软雅黑"/>
                <a:cs typeface="微软雅黑"/>
              </a:rPr>
              <a:t>锥蜗杆传动</a:t>
            </a:r>
            <a:endParaRPr sz="2400">
              <a:latin typeface="微软雅黑"/>
              <a:cs typeface="微软雅黑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221739" y="5681345"/>
            <a:ext cx="18542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10">
                <a:latin typeface="微软雅黑"/>
                <a:cs typeface="微软雅黑"/>
              </a:rPr>
              <a:t>圆柱蜗杆传动</a:t>
            </a:r>
            <a:endParaRPr sz="24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530860" rIns="0" bIns="0" rtlCol="0">
            <a:spAutoFit/>
          </a:bodyPr>
          <a:lstStyle/>
          <a:p>
            <a:pPr marL="469900">
              <a:lnSpc>
                <a:spcPct val="100000"/>
              </a:lnSpc>
              <a:spcBef>
                <a:spcPts val="100"/>
              </a:spcBef>
            </a:pPr>
            <a:r>
              <a:rPr>
                <a:latin typeface="Times New Roman"/>
                <a:cs typeface="Times New Roman"/>
              </a:rPr>
              <a:t>2</a:t>
            </a:r>
            <a:r>
              <a:rPr spc="-5"/>
              <a:t>、根据齿面形状不同分为：</a:t>
            </a: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1600200" y="1752600"/>
            <a:ext cx="6019800" cy="2667000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1374140" y="4690745"/>
            <a:ext cx="18542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10">
                <a:latin typeface="微软雅黑"/>
                <a:cs typeface="微软雅黑"/>
              </a:rPr>
              <a:t>一般蜗杆传动</a:t>
            </a:r>
            <a:endParaRPr sz="2400">
              <a:latin typeface="微软雅黑"/>
              <a:cs typeface="微软雅黑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5412739" y="4690745"/>
            <a:ext cx="24638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10">
                <a:latin typeface="微软雅黑"/>
                <a:cs typeface="微软雅黑"/>
              </a:rPr>
              <a:t>圆弧圆柱蜗杆传动</a:t>
            </a:r>
            <a:endParaRPr sz="24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31139" y="20790"/>
            <a:ext cx="26924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>
                <a:solidFill>
                  <a:srgbClr val="0000FF"/>
                </a:solidFill>
                <a:latin typeface="Times New Roman"/>
                <a:cs typeface="Times New Roman"/>
              </a:rPr>
              <a:t>3</a:t>
            </a:r>
            <a:r>
              <a:rPr spc="-10">
                <a:solidFill>
                  <a:srgbClr val="0000FF"/>
                </a:solidFill>
              </a:rPr>
              <a:t>、阿基米德蜗杆</a:t>
            </a: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1524000" y="762000"/>
            <a:ext cx="6781800" cy="3808412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269240" y="4645660"/>
            <a:ext cx="6070600" cy="19456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  <a:tabLst>
                <a:tab pos="3568065"/>
              </a:tabLst>
            </a:pPr>
            <a:r>
              <a:rPr sz="2800" b="1">
                <a:solidFill>
                  <a:srgbClr val="3333CC"/>
                </a:solidFill>
                <a:latin typeface="微软雅黑"/>
                <a:cs typeface="微软雅黑"/>
              </a:rPr>
              <a:t>在轴剖面：</a:t>
            </a:r>
            <a:r>
              <a:rPr sz="2800" b="1">
                <a:latin typeface="微软雅黑"/>
                <a:cs typeface="微软雅黑"/>
              </a:rPr>
              <a:t>直线齿</a:t>
            </a:r>
            <a:r>
              <a:rPr sz="2800" b="1" spc="-50">
                <a:latin typeface="微软雅黑"/>
                <a:cs typeface="微软雅黑"/>
              </a:rPr>
              <a:t>廓</a:t>
            </a:r>
            <a:r>
              <a:rPr sz="2800" b="1">
                <a:latin typeface="微软雅黑"/>
                <a:cs typeface="微软雅黑"/>
              </a:rPr>
              <a:t>	</a:t>
            </a:r>
            <a:r>
              <a:rPr sz="2800" b="1">
                <a:solidFill>
                  <a:srgbClr val="3333CC"/>
                </a:solidFill>
                <a:latin typeface="微软雅黑"/>
                <a:cs typeface="微软雅黑"/>
              </a:rPr>
              <a:t>法剖面：</a:t>
            </a:r>
            <a:r>
              <a:rPr sz="2800" b="1">
                <a:latin typeface="微软雅黑"/>
                <a:cs typeface="微软雅黑"/>
              </a:rPr>
              <a:t>凸曲</a:t>
            </a:r>
            <a:r>
              <a:rPr sz="2800" b="1" spc="-50">
                <a:latin typeface="微软雅黑"/>
                <a:cs typeface="微软雅黑"/>
              </a:rPr>
              <a:t>线</a:t>
            </a:r>
            <a:r>
              <a:rPr sz="2800" b="1">
                <a:solidFill>
                  <a:srgbClr val="3333CC"/>
                </a:solidFill>
                <a:latin typeface="微软雅黑"/>
                <a:cs typeface="微软雅黑"/>
              </a:rPr>
              <a:t>垂直轴剖面：</a:t>
            </a:r>
            <a:r>
              <a:rPr sz="2800" b="1">
                <a:latin typeface="微软雅黑"/>
                <a:cs typeface="微软雅黑"/>
              </a:rPr>
              <a:t>阿基米德螺</a:t>
            </a:r>
            <a:r>
              <a:rPr sz="2800" b="1" spc="-50">
                <a:latin typeface="微软雅黑"/>
                <a:cs typeface="微软雅黑"/>
              </a:rPr>
              <a:t>线</a:t>
            </a:r>
            <a:endParaRPr sz="28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680"/>
              </a:spcBef>
            </a:pPr>
            <a:r>
              <a:rPr sz="2800" b="1" spc="-5">
                <a:latin typeface="微软雅黑"/>
                <a:cs typeface="微软雅黑"/>
              </a:rPr>
              <a:t>车削加工，不能磨削，精度低。</a:t>
            </a:r>
            <a:endParaRPr sz="28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1123950" y="1752599"/>
            <a:ext cx="7258050" cy="5094287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383540" y="272732"/>
            <a:ext cx="42926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>
                <a:solidFill>
                  <a:srgbClr val="000000"/>
                </a:solidFill>
              </a:rPr>
              <a:t>蜗轮滚刀：与蜗杆尺寸相同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83540" y="912812"/>
            <a:ext cx="74930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5">
                <a:latin typeface="微软雅黑"/>
                <a:cs typeface="微软雅黑"/>
              </a:rPr>
              <a:t>在中间平面上可看成直齿齿条与渐开线齿轮啮合</a:t>
            </a:r>
            <a:endParaRPr sz="28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681513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>
                <a:latin typeface="Times New Roman"/>
                <a:cs typeface="Times New Roman"/>
              </a:rPr>
              <a:t>9.2 </a:t>
            </a:r>
            <a:r>
              <a:rPr sz="3200" spc="-5"/>
              <a:t>一般圆柱蜗杆传动旳主要参数和几何尺寸计算</a:t>
            </a:r>
            <a:endParaRPr sz="3200">
              <a:latin typeface="Times New Roman"/>
              <a:cs typeface="Times New Roman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78740" y="1263332"/>
            <a:ext cx="7778115" cy="20332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69900">
              <a:lnSpc>
                <a:spcPct val="100000"/>
              </a:lnSpc>
              <a:spcBef>
                <a:spcPts val="100"/>
              </a:spcBef>
            </a:pPr>
            <a:r>
              <a:rPr sz="2800" b="1" spc="-5">
                <a:latin typeface="微软雅黑"/>
                <a:cs typeface="微软雅黑"/>
              </a:rPr>
              <a:t>中间平面上旳参数作为设计基准</a:t>
            </a:r>
            <a:endParaRPr sz="28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70"/>
              </a:spcBef>
            </a:pPr>
            <a:endParaRPr sz="1400">
              <a:latin typeface="微软雅黑"/>
              <a:cs typeface="微软雅黑"/>
            </a:endParaRPr>
          </a:p>
          <a:p>
            <a:pPr marR="35560" algn="r">
              <a:lnSpc>
                <a:spcPct val="100000"/>
              </a:lnSpc>
            </a:pPr>
            <a:r>
              <a:rPr sz="3200" b="1" spc="-5">
                <a:solidFill>
                  <a:srgbClr val="0000FF"/>
                </a:solidFill>
                <a:latin typeface="微软雅黑"/>
                <a:cs typeface="微软雅黑"/>
              </a:rPr>
              <a:t>一、一般圆柱蜗杆传动旳主要参数及其选择</a:t>
            </a:r>
            <a:endParaRPr sz="3200">
              <a:latin typeface="微软雅黑"/>
              <a:cs typeface="微软雅黑"/>
            </a:endParaRPr>
          </a:p>
          <a:p>
            <a:pPr marR="5080" algn="r">
              <a:lnSpc>
                <a:spcPct val="100000"/>
              </a:lnSpc>
              <a:spcBef>
                <a:spcPts val="2415"/>
              </a:spcBef>
            </a:pPr>
            <a:r>
              <a:rPr sz="2800" b="1">
                <a:solidFill>
                  <a:srgbClr val="3333CC"/>
                </a:solidFill>
                <a:latin typeface="Times New Roman"/>
                <a:cs typeface="Times New Roman"/>
              </a:rPr>
              <a:t>1 </a:t>
            </a:r>
            <a:r>
              <a:rPr sz="2800" b="1">
                <a:solidFill>
                  <a:srgbClr val="3333CC"/>
                </a:solidFill>
                <a:latin typeface="微软雅黑"/>
                <a:cs typeface="微软雅黑"/>
              </a:rPr>
              <a:t>、蜗杆传动旳正确啮合条件及模数</a:t>
            </a:r>
            <a:r>
              <a:rPr sz="2800" b="1" i="1">
                <a:solidFill>
                  <a:srgbClr val="3333CC"/>
                </a:solidFill>
                <a:latin typeface="Times New Roman"/>
                <a:cs typeface="Times New Roman"/>
              </a:rPr>
              <a:t>m</a:t>
            </a:r>
            <a:r>
              <a:rPr sz="2800" b="1">
                <a:solidFill>
                  <a:srgbClr val="3333CC"/>
                </a:solidFill>
                <a:latin typeface="微软雅黑"/>
                <a:cs typeface="微软雅黑"/>
              </a:rPr>
              <a:t>和压力角</a:t>
            </a:r>
            <a:r>
              <a:rPr sz="2950" b="1" i="1" spc="-50">
                <a:solidFill>
                  <a:srgbClr val="3333CC"/>
                </a:solidFill>
                <a:latin typeface="Century Gothic"/>
                <a:cs typeface="Century Gothic"/>
              </a:rPr>
              <a:t>α</a:t>
            </a:r>
            <a:endParaRPr sz="2950">
              <a:latin typeface="Century Gothic"/>
              <a:cs typeface="Century Gothic"/>
            </a:endParaRPr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971550" y="4114800"/>
            <a:ext cx="2305050" cy="1803400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/>
          <a:stretch>
            <a:fillRect/>
          </a:stretch>
        </p:blipFill>
        <p:spPr>
          <a:xfrm>
            <a:off x="4572000" y="3429000"/>
            <a:ext cx="4191000" cy="3330575"/>
          </a:xfrm>
          <a:prstGeom prst="rect">
            <a:avLst/>
          </a:prstGeom>
        </p:spPr>
      </p:pic>
      <p:sp>
        <p:nvSpPr>
          <p:cNvPr id="6" name="object 6"/>
          <p:cNvSpPr txBox="1"/>
          <p:nvPr/>
        </p:nvSpPr>
        <p:spPr>
          <a:xfrm>
            <a:off x="916939" y="6063932"/>
            <a:ext cx="14478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15">
                <a:latin typeface="微软雅黑"/>
                <a:cs typeface="微软雅黑"/>
              </a:rPr>
              <a:t>旋向相同</a:t>
            </a:r>
            <a:endParaRPr sz="28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587923" rIns="0" bIns="0" rtlCol="0">
            <a:spAutoFit/>
          </a:bodyPr>
          <a:lstStyle/>
          <a:p>
            <a:pPr marL="165100">
              <a:lnSpc>
                <a:spcPct val="100000"/>
              </a:lnSpc>
              <a:spcBef>
                <a:spcPts val="114"/>
              </a:spcBef>
            </a:pPr>
            <a:r>
              <a:rPr>
                <a:latin typeface="Times New Roman"/>
                <a:cs typeface="Times New Roman"/>
              </a:rPr>
              <a:t>2</a:t>
            </a:r>
            <a:r>
              <a:rPr spc="10">
                <a:latin typeface="Times New Roman"/>
                <a:cs typeface="Times New Roman"/>
              </a:rPr>
              <a:t> </a:t>
            </a:r>
            <a:r>
              <a:rPr/>
              <a:t>、蜗杆分度圆直径</a:t>
            </a:r>
            <a:r>
              <a:rPr i="1" spc="-10">
                <a:latin typeface="Times New Roman"/>
                <a:cs typeface="Times New Roman"/>
              </a:rPr>
              <a:t>d</a:t>
            </a:r>
            <a:r>
              <a:rPr sz="2775" spc="-15" baseline="-21021">
                <a:latin typeface="Times New Roman"/>
                <a:cs typeface="Times New Roman"/>
              </a:rPr>
              <a:t>1</a:t>
            </a:r>
            <a:r>
              <a:rPr sz="2800"/>
              <a:t>和导程角</a:t>
            </a:r>
            <a:r>
              <a:rPr sz="2950" i="1" spc="-565">
                <a:latin typeface="Century Gothic"/>
                <a:cs typeface="Century Gothic"/>
              </a:rPr>
              <a:t>γ</a:t>
            </a:r>
            <a:endParaRPr sz="2950">
              <a:latin typeface="Century Gothic"/>
              <a:cs typeface="Century Gothic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345439" y="1949132"/>
            <a:ext cx="3302000" cy="3423920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50800" marR="43180" algn="just">
              <a:lnSpc>
                <a:spcPct val="98900"/>
              </a:lnSpc>
              <a:spcBef>
                <a:spcPts val="135"/>
              </a:spcBef>
            </a:pPr>
            <a:r>
              <a:rPr sz="2800" b="1" spc="-10">
                <a:latin typeface="微软雅黑"/>
                <a:cs typeface="微软雅黑"/>
              </a:rPr>
              <a:t>为了限制蜗轮滚刀旳数目并便于滚刀旳原则化，所以对每一原则模数要求了一定数量旳蜗杆分度圆直径</a:t>
            </a:r>
            <a:r>
              <a:rPr sz="2800" b="1" spc="-50">
                <a:latin typeface="微软雅黑"/>
                <a:cs typeface="微软雅黑"/>
              </a:rPr>
              <a:t> </a:t>
            </a:r>
            <a:r>
              <a:rPr sz="2800" b="1" i="1" spc="-10">
                <a:latin typeface="Times New Roman"/>
                <a:cs typeface="Times New Roman"/>
              </a:rPr>
              <a:t>d</a:t>
            </a:r>
            <a:r>
              <a:rPr sz="2775" b="1" spc="-15" baseline="-21021">
                <a:latin typeface="Times New Roman"/>
                <a:cs typeface="Times New Roman"/>
              </a:rPr>
              <a:t>1</a:t>
            </a:r>
            <a:r>
              <a:rPr sz="2800" b="1" spc="-10">
                <a:latin typeface="微软雅黑"/>
                <a:cs typeface="微软雅黑"/>
              </a:rPr>
              <a:t>（</a:t>
            </a:r>
            <a:r>
              <a:rPr sz="2800" b="1">
                <a:latin typeface="微软雅黑"/>
                <a:cs typeface="微软雅黑"/>
              </a:rPr>
              <a:t>表</a:t>
            </a:r>
            <a:r>
              <a:rPr sz="2800" b="1">
                <a:latin typeface="Times New Roman"/>
                <a:cs typeface="Times New Roman"/>
              </a:rPr>
              <a:t>9-</a:t>
            </a:r>
            <a:r>
              <a:rPr sz="2800" b="1" spc="-25">
                <a:latin typeface="Times New Roman"/>
                <a:cs typeface="Times New Roman"/>
              </a:rPr>
              <a:t>1</a:t>
            </a:r>
            <a:r>
              <a:rPr sz="2800" b="1" spc="-25">
                <a:latin typeface="微软雅黑"/>
                <a:cs typeface="微软雅黑"/>
              </a:rPr>
              <a:t>）</a:t>
            </a:r>
            <a:endParaRPr sz="28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1850">
              <a:latin typeface="微软雅黑"/>
              <a:cs typeface="微软雅黑"/>
            </a:endParaRPr>
          </a:p>
          <a:p>
            <a:pPr marL="50800">
              <a:lnSpc>
                <a:spcPct val="100000"/>
              </a:lnSpc>
            </a:pPr>
            <a:r>
              <a:rPr sz="2800" b="1" spc="-15">
                <a:latin typeface="微软雅黑"/>
                <a:cs typeface="微软雅黑"/>
              </a:rPr>
              <a:t>导程角：</a:t>
            </a:r>
            <a:endParaRPr sz="2800">
              <a:latin typeface="微软雅黑"/>
              <a:cs typeface="微软雅黑"/>
            </a:endParaRPr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4343400" y="1676400"/>
            <a:ext cx="4800600" cy="3119438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/>
          <a:stretch>
            <a:fillRect/>
          </a:stretch>
        </p:blipFill>
        <p:spPr>
          <a:xfrm>
            <a:off x="457200" y="5715000"/>
            <a:ext cx="4419600" cy="573087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662940" y="373215"/>
            <a:ext cx="4559935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r>
              <a:rPr sz="2800" b="1">
                <a:solidFill>
                  <a:srgbClr val="0000FF"/>
                </a:solidFill>
                <a:latin typeface="微软雅黑"/>
                <a:cs typeface="微软雅黑"/>
              </a:rPr>
              <a:t>一般蜗杆传动旳</a:t>
            </a:r>
            <a:r>
              <a:rPr sz="2800" b="1" i="1">
                <a:solidFill>
                  <a:srgbClr val="0000FF"/>
                </a:solidFill>
                <a:latin typeface="Times New Roman"/>
                <a:cs typeface="Times New Roman"/>
              </a:rPr>
              <a:t>m</a:t>
            </a:r>
            <a:r>
              <a:rPr sz="2800" b="1">
                <a:solidFill>
                  <a:srgbClr val="0000FF"/>
                </a:solidFill>
                <a:latin typeface="微软雅黑"/>
                <a:cs typeface="微软雅黑"/>
              </a:rPr>
              <a:t>与</a:t>
            </a:r>
            <a:r>
              <a:rPr sz="2800" b="1" i="1" spc="-10">
                <a:solidFill>
                  <a:srgbClr val="0000FF"/>
                </a:solidFill>
                <a:latin typeface="Times New Roman"/>
                <a:cs typeface="Times New Roman"/>
              </a:rPr>
              <a:t>d</a:t>
            </a:r>
            <a:r>
              <a:rPr sz="2775" b="1" spc="-15" baseline="-21021">
                <a:solidFill>
                  <a:srgbClr val="0000FF"/>
                </a:solidFill>
                <a:latin typeface="Times New Roman"/>
                <a:cs typeface="Times New Roman"/>
              </a:rPr>
              <a:t>1</a:t>
            </a:r>
            <a:r>
              <a:rPr sz="2800" b="1" spc="-20">
                <a:solidFill>
                  <a:srgbClr val="3333CC"/>
                </a:solidFill>
                <a:latin typeface="微软雅黑"/>
                <a:cs typeface="微软雅黑"/>
              </a:rPr>
              <a:t>搭配值</a:t>
            </a:r>
            <a:endParaRPr sz="28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5438384" y="373215"/>
            <a:ext cx="1566545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/>
              <a:t>（表</a:t>
            </a:r>
            <a:r>
              <a:rPr>
                <a:latin typeface="Times New Roman"/>
                <a:cs typeface="Times New Roman"/>
              </a:rPr>
              <a:t>9-</a:t>
            </a:r>
            <a:r>
              <a:rPr spc="-25">
                <a:latin typeface="Times New Roman"/>
                <a:cs typeface="Times New Roman"/>
              </a:rPr>
              <a:t>1</a:t>
            </a:r>
            <a:r>
              <a:rPr spc="-25"/>
              <a:t>）</a:t>
            </a:r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389677" y="1455548"/>
            <a:ext cx="8198205" cy="48444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607060" rIns="0" bIns="0" rtlCol="0">
            <a:spAutoFit/>
          </a:bodyPr>
          <a:lstStyle/>
          <a:p>
            <a:pPr marL="317500">
              <a:lnSpc>
                <a:spcPct val="100000"/>
              </a:lnSpc>
              <a:spcBef>
                <a:spcPts val="100"/>
              </a:spcBef>
            </a:pPr>
            <a:r>
              <a:rPr>
                <a:latin typeface="Times New Roman"/>
                <a:cs typeface="Times New Roman"/>
              </a:rPr>
              <a:t>3</a:t>
            </a:r>
            <a:r>
              <a:rPr spc="10">
                <a:latin typeface="Times New Roman"/>
                <a:cs typeface="Times New Roman"/>
              </a:rPr>
              <a:t> </a:t>
            </a:r>
            <a:r>
              <a:rPr/>
              <a:t>、传动比</a:t>
            </a:r>
            <a:r>
              <a:rPr i="1">
                <a:latin typeface="Times New Roman"/>
                <a:cs typeface="Times New Roman"/>
              </a:rPr>
              <a:t>i</a:t>
            </a:r>
            <a:r>
              <a:rPr/>
              <a:t>、蜗杆头数</a:t>
            </a:r>
            <a:r>
              <a:rPr i="1" spc="-10">
                <a:latin typeface="Times New Roman"/>
                <a:cs typeface="Times New Roman"/>
              </a:rPr>
              <a:t>Z</a:t>
            </a:r>
            <a:r>
              <a:rPr sz="2775" spc="-15" baseline="-21021">
                <a:latin typeface="Times New Roman"/>
                <a:cs typeface="Times New Roman"/>
              </a:rPr>
              <a:t>1</a:t>
            </a:r>
            <a:r>
              <a:rPr sz="2800"/>
              <a:t>和蜗轮齿数</a:t>
            </a:r>
            <a:r>
              <a:rPr sz="2800" i="1" spc="-25">
                <a:latin typeface="Times New Roman"/>
                <a:cs typeface="Times New Roman"/>
              </a:rPr>
              <a:t>Z</a:t>
            </a:r>
            <a:r>
              <a:rPr sz="2775" spc="-37" baseline="-21021">
                <a:latin typeface="Times New Roman"/>
                <a:cs typeface="Times New Roman"/>
              </a:rPr>
              <a:t>2</a:t>
            </a:r>
            <a:endParaRPr sz="2775" baseline="-21021">
              <a:latin typeface="Times New Roman"/>
              <a:cs typeface="Times New Roman"/>
            </a:endParaRP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1828800" y="935037"/>
            <a:ext cx="2133600" cy="1222374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/>
          <a:stretch>
            <a:fillRect/>
          </a:stretch>
        </p:blipFill>
        <p:spPr>
          <a:xfrm>
            <a:off x="3124200" y="4724400"/>
            <a:ext cx="2590800" cy="1065212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243840" y="2382990"/>
            <a:ext cx="6671945" cy="39808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0365">
              <a:lnSpc>
                <a:spcPct val="100000"/>
              </a:lnSpc>
              <a:spcBef>
                <a:spcPts val="100"/>
              </a:spcBef>
            </a:pPr>
            <a:r>
              <a:rPr sz="2800" b="1">
                <a:latin typeface="微软雅黑"/>
                <a:cs typeface="微软雅黑"/>
              </a:rPr>
              <a:t>蜗杆头数</a:t>
            </a:r>
            <a:r>
              <a:rPr sz="2800" b="1" i="1" spc="-10">
                <a:latin typeface="Times New Roman"/>
                <a:cs typeface="Times New Roman"/>
              </a:rPr>
              <a:t>Z</a:t>
            </a:r>
            <a:r>
              <a:rPr sz="2775" b="1" spc="-15" baseline="-21021">
                <a:latin typeface="Times New Roman"/>
                <a:cs typeface="Times New Roman"/>
              </a:rPr>
              <a:t>1</a:t>
            </a:r>
            <a:r>
              <a:rPr sz="2800" b="1">
                <a:latin typeface="微软雅黑"/>
                <a:cs typeface="微软雅黑"/>
              </a:rPr>
              <a:t>一般取为：</a:t>
            </a:r>
            <a:r>
              <a:rPr sz="2800" b="1">
                <a:latin typeface="Times New Roman"/>
                <a:cs typeface="Times New Roman"/>
              </a:rPr>
              <a:t>1</a:t>
            </a:r>
            <a:r>
              <a:rPr sz="2800" b="1">
                <a:latin typeface="微软雅黑"/>
                <a:cs typeface="微软雅黑"/>
              </a:rPr>
              <a:t>，</a:t>
            </a:r>
            <a:r>
              <a:rPr sz="2800" b="1">
                <a:latin typeface="Times New Roman"/>
                <a:cs typeface="Times New Roman"/>
              </a:rPr>
              <a:t>2</a:t>
            </a:r>
            <a:r>
              <a:rPr sz="2800" b="1">
                <a:latin typeface="微软雅黑"/>
                <a:cs typeface="微软雅黑"/>
              </a:rPr>
              <a:t>，</a:t>
            </a:r>
            <a:r>
              <a:rPr sz="2800" b="1">
                <a:latin typeface="Times New Roman"/>
                <a:cs typeface="Times New Roman"/>
              </a:rPr>
              <a:t>3</a:t>
            </a:r>
            <a:r>
              <a:rPr sz="2800" b="1">
                <a:latin typeface="微软雅黑"/>
                <a:cs typeface="微软雅黑"/>
              </a:rPr>
              <a:t>，</a:t>
            </a:r>
            <a:r>
              <a:rPr sz="2800" b="1">
                <a:latin typeface="Times New Roman"/>
                <a:cs typeface="Times New Roman"/>
              </a:rPr>
              <a:t>4</a:t>
            </a:r>
            <a:r>
              <a:rPr sz="2800" b="1">
                <a:latin typeface="微软雅黑"/>
                <a:cs typeface="微软雅黑"/>
              </a:rPr>
              <a:t>，或</a:t>
            </a:r>
            <a:r>
              <a:rPr sz="2800" b="1" spc="-50">
                <a:latin typeface="Times New Roman"/>
                <a:cs typeface="Times New Roman"/>
              </a:rPr>
              <a:t>6</a:t>
            </a:r>
            <a:endParaRPr sz="2800">
              <a:latin typeface="Times New Roman"/>
              <a:cs typeface="Times New Roman"/>
            </a:endParaRPr>
          </a:p>
          <a:p>
            <a:pPr marL="380365">
              <a:lnSpc>
                <a:spcPct val="100000"/>
              </a:lnSpc>
              <a:spcBef>
                <a:spcPts val="3240"/>
              </a:spcBef>
            </a:pPr>
            <a:r>
              <a:rPr sz="2800" b="1" i="1" spc="-10">
                <a:latin typeface="Times New Roman"/>
                <a:cs typeface="Times New Roman"/>
              </a:rPr>
              <a:t>Z</a:t>
            </a:r>
            <a:r>
              <a:rPr sz="2775" b="1" spc="-15" baseline="-21021">
                <a:latin typeface="Times New Roman"/>
                <a:cs typeface="Times New Roman"/>
              </a:rPr>
              <a:t>2</a:t>
            </a:r>
            <a:r>
              <a:rPr sz="2800" b="1" spc="-10">
                <a:latin typeface="Times New Roman"/>
                <a:cs typeface="Times New Roman"/>
              </a:rPr>
              <a:t>=</a:t>
            </a:r>
            <a:r>
              <a:rPr sz="2800" b="1" i="1" spc="-10">
                <a:latin typeface="Times New Roman"/>
                <a:cs typeface="Times New Roman"/>
              </a:rPr>
              <a:t>iZ</a:t>
            </a:r>
            <a:r>
              <a:rPr sz="2775" b="1" spc="-15" baseline="-21021">
                <a:latin typeface="Times New Roman"/>
                <a:cs typeface="Times New Roman"/>
              </a:rPr>
              <a:t>1</a:t>
            </a:r>
            <a:r>
              <a:rPr sz="2800" b="1" spc="-5">
                <a:latin typeface="微软雅黑"/>
                <a:cs typeface="微软雅黑"/>
              </a:rPr>
              <a:t>，一般取</a:t>
            </a:r>
            <a:r>
              <a:rPr sz="2800" b="1" i="1" spc="-10">
                <a:latin typeface="Times New Roman"/>
                <a:cs typeface="Times New Roman"/>
              </a:rPr>
              <a:t>Z</a:t>
            </a:r>
            <a:r>
              <a:rPr sz="2775" b="1" spc="-15" baseline="-21021">
                <a:latin typeface="Times New Roman"/>
                <a:cs typeface="Times New Roman"/>
              </a:rPr>
              <a:t>2</a:t>
            </a:r>
            <a:r>
              <a:rPr sz="2800" b="1" spc="-10">
                <a:latin typeface="Times New Roman"/>
                <a:cs typeface="Times New Roman"/>
              </a:rPr>
              <a:t>=28~80</a:t>
            </a:r>
            <a:endParaRPr sz="28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3850">
              <a:latin typeface="Times New Roman"/>
              <a:cs typeface="Times New Roman"/>
            </a:endParaRPr>
          </a:p>
          <a:p>
            <a:pPr marL="76200">
              <a:lnSpc>
                <a:spcPct val="100000"/>
              </a:lnSpc>
            </a:pPr>
            <a:r>
              <a:rPr sz="2800" b="1">
                <a:solidFill>
                  <a:srgbClr val="3333CC"/>
                </a:solidFill>
                <a:latin typeface="Times New Roman"/>
                <a:cs typeface="Times New Roman"/>
              </a:rPr>
              <a:t>4 </a:t>
            </a:r>
            <a:r>
              <a:rPr sz="2800" b="1">
                <a:solidFill>
                  <a:srgbClr val="3333CC"/>
                </a:solidFill>
                <a:latin typeface="微软雅黑"/>
                <a:cs typeface="微软雅黑"/>
              </a:rPr>
              <a:t>、传动中心距</a:t>
            </a:r>
            <a:r>
              <a:rPr sz="2800" b="1" i="1">
                <a:solidFill>
                  <a:srgbClr val="3333CC"/>
                </a:solidFill>
                <a:latin typeface="Times New Roman"/>
                <a:cs typeface="Times New Roman"/>
              </a:rPr>
              <a:t>a</a:t>
            </a:r>
            <a:r>
              <a:rPr sz="2800" b="1">
                <a:solidFill>
                  <a:srgbClr val="3333CC"/>
                </a:solidFill>
                <a:latin typeface="微软雅黑"/>
                <a:cs typeface="微软雅黑"/>
              </a:rPr>
              <a:t>和变位系数</a:t>
            </a:r>
            <a:r>
              <a:rPr sz="2800" b="1" i="1" spc="-25">
                <a:solidFill>
                  <a:srgbClr val="3333CC"/>
                </a:solidFill>
                <a:latin typeface="Times New Roman"/>
                <a:cs typeface="Times New Roman"/>
              </a:rPr>
              <a:t>x</a:t>
            </a:r>
            <a:r>
              <a:rPr sz="2775" b="1" spc="-37" baseline="-21021">
                <a:solidFill>
                  <a:srgbClr val="3333CC"/>
                </a:solidFill>
                <a:latin typeface="Times New Roman"/>
                <a:cs typeface="Times New Roman"/>
              </a:rPr>
              <a:t>2</a:t>
            </a:r>
            <a:endParaRPr sz="2775" baseline="-21021">
              <a:latin typeface="Times New Roman"/>
              <a:cs typeface="Times New Roman"/>
            </a:endParaRPr>
          </a:p>
          <a:p>
            <a:pPr marL="685165">
              <a:lnSpc>
                <a:spcPct val="100000"/>
              </a:lnSpc>
              <a:spcBef>
                <a:spcPts val="2540"/>
              </a:spcBef>
            </a:pPr>
            <a:r>
              <a:rPr sz="2800" b="1" spc="-10">
                <a:latin typeface="微软雅黑"/>
                <a:cs typeface="微软雅黑"/>
              </a:rPr>
              <a:t>原则中心距</a:t>
            </a:r>
            <a:endParaRPr sz="28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70"/>
              </a:spcBef>
            </a:pPr>
            <a:endParaRPr sz="2200">
              <a:latin typeface="微软雅黑"/>
              <a:cs typeface="微软雅黑"/>
            </a:endParaRPr>
          </a:p>
          <a:p>
            <a:pPr marL="608965">
              <a:lnSpc>
                <a:spcPct val="100000"/>
              </a:lnSpc>
            </a:pPr>
            <a:r>
              <a:rPr sz="2800" b="1">
                <a:solidFill>
                  <a:srgbClr val="0000FF"/>
                </a:solidFill>
                <a:latin typeface="微软雅黑"/>
                <a:cs typeface="微软雅黑"/>
              </a:rPr>
              <a:t>变位蜗杆传动（只对蜗轮变位</a:t>
            </a:r>
            <a:r>
              <a:rPr sz="2800" b="1" spc="-50">
                <a:solidFill>
                  <a:srgbClr val="0000FF"/>
                </a:solidFill>
                <a:latin typeface="微软雅黑"/>
                <a:cs typeface="微软雅黑"/>
              </a:rPr>
              <a:t>）</a:t>
            </a:r>
            <a:endParaRPr sz="28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67387" y="1334052"/>
            <a:ext cx="8346380" cy="2367496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205740" y="-192570"/>
            <a:ext cx="6607809" cy="1305560"/>
          </a:xfrm>
          <a:prstGeom prst="rect">
            <a:avLst/>
          </a:prstGeom>
        </p:spPr>
        <p:txBody>
          <a:bodyPr vert="horz" wrap="square" lIns="0" tIns="22606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780"/>
              </a:spcBef>
            </a:pPr>
            <a:r>
              <a:rPr sz="2800" b="1">
                <a:solidFill>
                  <a:srgbClr val="3333CC"/>
                </a:solidFill>
                <a:latin typeface="微软雅黑"/>
                <a:cs typeface="微软雅黑"/>
              </a:rPr>
              <a:t>（</a:t>
            </a:r>
            <a:r>
              <a:rPr sz="2800" b="1">
                <a:solidFill>
                  <a:srgbClr val="3333CC"/>
                </a:solidFill>
                <a:latin typeface="Times New Roman"/>
                <a:cs typeface="Times New Roman"/>
              </a:rPr>
              <a:t>1</a:t>
            </a:r>
            <a:r>
              <a:rPr sz="2800" b="1">
                <a:solidFill>
                  <a:srgbClr val="3333CC"/>
                </a:solidFill>
                <a:latin typeface="微软雅黑"/>
                <a:cs typeface="微软雅黑"/>
              </a:rPr>
              <a:t>）</a:t>
            </a:r>
            <a:r>
              <a:rPr sz="2800" b="1" spc="-30">
                <a:solidFill>
                  <a:srgbClr val="3333CC"/>
                </a:solidFill>
                <a:latin typeface="微软雅黑"/>
                <a:cs typeface="微软雅黑"/>
              </a:rPr>
              <a:t> 变位前后，蜗轮旳齿数不变</a:t>
            </a:r>
            <a:r>
              <a:rPr sz="2800" b="1" spc="-5">
                <a:solidFill>
                  <a:srgbClr val="3333CC"/>
                </a:solidFill>
                <a:latin typeface="Times New Roman"/>
                <a:cs typeface="Times New Roman"/>
              </a:rPr>
              <a:t>: </a:t>
            </a:r>
            <a:r>
              <a:rPr sz="2800" b="1" i="1">
                <a:latin typeface="Times New Roman"/>
                <a:cs typeface="Times New Roman"/>
              </a:rPr>
              <a:t>Z</a:t>
            </a:r>
            <a:r>
              <a:rPr sz="2775" b="1" baseline="-21021">
                <a:latin typeface="Times New Roman"/>
                <a:cs typeface="Times New Roman"/>
              </a:rPr>
              <a:t>2</a:t>
            </a:r>
            <a:r>
              <a:rPr sz="2800" b="1">
                <a:latin typeface="Times New Roman"/>
                <a:cs typeface="Times New Roman"/>
              </a:rPr>
              <a:t>´= </a:t>
            </a:r>
            <a:r>
              <a:rPr sz="2800" b="1" i="1" spc="-25">
                <a:latin typeface="Times New Roman"/>
                <a:cs typeface="Times New Roman"/>
              </a:rPr>
              <a:t>Z</a:t>
            </a:r>
            <a:r>
              <a:rPr sz="2775" b="1" spc="-37" baseline="-21021">
                <a:latin typeface="Times New Roman"/>
                <a:cs typeface="Times New Roman"/>
              </a:rPr>
              <a:t>2</a:t>
            </a:r>
            <a:endParaRPr sz="2775" baseline="-21021">
              <a:latin typeface="Times New Roman"/>
              <a:cs typeface="Times New Roman"/>
            </a:endParaRPr>
          </a:p>
          <a:p>
            <a:pPr marL="38100">
              <a:lnSpc>
                <a:spcPct val="100000"/>
              </a:lnSpc>
              <a:spcBef>
                <a:spcPts val="1680"/>
              </a:spcBef>
            </a:pPr>
            <a:r>
              <a:rPr sz="2800" b="1">
                <a:latin typeface="微软雅黑"/>
                <a:cs typeface="微软雅黑"/>
              </a:rPr>
              <a:t>而传动中心距变化</a:t>
            </a:r>
            <a:r>
              <a:rPr sz="2800" b="1" spc="-5">
                <a:latin typeface="Times New Roman"/>
                <a:cs typeface="Times New Roman"/>
              </a:rPr>
              <a:t>: </a:t>
            </a:r>
            <a:r>
              <a:rPr sz="2800" b="1" i="1" spc="145">
                <a:latin typeface="Times New Roman"/>
                <a:cs typeface="Times New Roman"/>
              </a:rPr>
              <a:t>a</a:t>
            </a:r>
            <a:r>
              <a:rPr sz="2800" b="1" spc="145">
                <a:latin typeface="Times New Roman"/>
                <a:cs typeface="Times New Roman"/>
              </a:rPr>
              <a:t>´</a:t>
            </a:r>
            <a:r>
              <a:rPr sz="2800" b="1" spc="145">
                <a:latin typeface="微软雅黑"/>
                <a:cs typeface="微软雅黑"/>
              </a:rPr>
              <a:t>≠</a:t>
            </a:r>
            <a:r>
              <a:rPr sz="2800" b="1" i="1" spc="145">
                <a:latin typeface="Times New Roman"/>
                <a:cs typeface="Times New Roman"/>
              </a:rPr>
              <a:t>a</a:t>
            </a:r>
            <a:endParaRPr sz="2800">
              <a:latin typeface="Times New Roman"/>
              <a:cs typeface="Times New Roman"/>
            </a:endParaRPr>
          </a:p>
        </p:txBody>
      </p:sp>
      <p:pic>
        <p:nvPicPr>
          <p:cNvPr id="4" name="object 4"/>
          <p:cNvPicPr/>
          <p:nvPr/>
        </p:nvPicPr>
        <p:blipFill>
          <a:blip r:embed="rId3"/>
          <a:stretch>
            <a:fillRect/>
          </a:stretch>
        </p:blipFill>
        <p:spPr>
          <a:xfrm>
            <a:off x="1371600" y="3962400"/>
            <a:ext cx="5105400" cy="2093911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383540" y="5278590"/>
            <a:ext cx="7226300" cy="13138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279900">
              <a:lnSpc>
                <a:spcPct val="100000"/>
              </a:lnSpc>
              <a:spcBef>
                <a:spcPts val="100"/>
              </a:spcBef>
              <a:tabLst>
                <a:tab pos="5612765"/>
                <a:tab pos="7035165"/>
              </a:tabLst>
            </a:pPr>
            <a:r>
              <a:rPr sz="2800" b="1">
                <a:latin typeface="微软雅黑"/>
                <a:cs typeface="微软雅黑"/>
              </a:rPr>
              <a:t>一般</a:t>
            </a:r>
            <a:r>
              <a:rPr sz="2800" b="1" spc="-50">
                <a:latin typeface="微软雅黑"/>
                <a:cs typeface="微软雅黑"/>
              </a:rPr>
              <a:t>取</a:t>
            </a:r>
            <a:r>
              <a:rPr sz="2800" b="1">
                <a:latin typeface="微软雅黑"/>
                <a:cs typeface="微软雅黑"/>
              </a:rPr>
              <a:t>	</a:t>
            </a:r>
            <a:r>
              <a:rPr sz="2800" b="1" spc="770">
                <a:latin typeface="微软雅黑"/>
                <a:cs typeface="微软雅黑"/>
              </a:rPr>
              <a:t>∣</a:t>
            </a:r>
            <a:r>
              <a:rPr sz="2800" b="1" i="1" spc="770">
                <a:latin typeface="Times New Roman"/>
                <a:cs typeface="Times New Roman"/>
              </a:rPr>
              <a:t>x</a:t>
            </a:r>
            <a:r>
              <a:rPr sz="2800" b="1" spc="770">
                <a:latin typeface="微软雅黑"/>
                <a:cs typeface="微软雅黑"/>
              </a:rPr>
              <a:t>∣≤</a:t>
            </a:r>
            <a:r>
              <a:rPr sz="2800" b="1">
                <a:latin typeface="微软雅黑"/>
                <a:cs typeface="微软雅黑"/>
              </a:rPr>
              <a:t>	</a:t>
            </a:r>
            <a:r>
              <a:rPr sz="2800" b="1" spc="-380">
                <a:latin typeface="微软雅黑"/>
                <a:cs typeface="微软雅黑"/>
              </a:rPr>
              <a:t>1</a:t>
            </a:r>
            <a:endParaRPr sz="28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18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2800" b="1" spc="-5">
                <a:latin typeface="微软雅黑"/>
                <a:cs typeface="微软雅黑"/>
              </a:rPr>
              <a:t>按变位后旳尺寸加工、安装</a:t>
            </a:r>
            <a:endParaRPr sz="28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815340" y="-192570"/>
            <a:ext cx="5998210" cy="1305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 marR="30480">
              <a:lnSpc>
                <a:spcPct val="150000"/>
              </a:lnSpc>
              <a:spcBef>
                <a:spcPts val="100"/>
              </a:spcBef>
            </a:pPr>
            <a:r>
              <a:rPr/>
              <a:t>（</a:t>
            </a:r>
            <a:r>
              <a:rPr>
                <a:latin typeface="Times New Roman"/>
                <a:cs typeface="Times New Roman"/>
              </a:rPr>
              <a:t>2</a:t>
            </a:r>
            <a:r>
              <a:rPr/>
              <a:t>）</a:t>
            </a:r>
            <a:r>
              <a:rPr spc="-20"/>
              <a:t>变位前后，传动中心距不变 </a:t>
            </a:r>
            <a:r>
              <a:rPr i="1" spc="-20">
                <a:latin typeface="Times New Roman"/>
                <a:cs typeface="Times New Roman"/>
              </a:rPr>
              <a:t>a</a:t>
            </a:r>
            <a:r>
              <a:rPr spc="-20">
                <a:latin typeface="Times New Roman"/>
                <a:cs typeface="Times New Roman"/>
              </a:rPr>
              <a:t>´=</a:t>
            </a:r>
            <a:r>
              <a:rPr i="1" spc="-20">
                <a:latin typeface="Times New Roman"/>
                <a:cs typeface="Times New Roman"/>
              </a:rPr>
              <a:t>a</a:t>
            </a:r>
            <a:r>
              <a:rPr>
                <a:solidFill>
                  <a:srgbClr val="000000"/>
                </a:solidFill>
              </a:rPr>
              <a:t>蜗轮旳齿数变化</a:t>
            </a:r>
            <a:r>
              <a:rPr>
                <a:solidFill>
                  <a:srgbClr val="000000"/>
                </a:solidFill>
                <a:latin typeface="Times New Roman"/>
                <a:cs typeface="Times New Roman"/>
              </a:rPr>
              <a:t>: </a:t>
            </a:r>
            <a:r>
              <a:rPr i="1" spc="160">
                <a:solidFill>
                  <a:srgbClr val="000000"/>
                </a:solidFill>
                <a:latin typeface="Times New Roman"/>
                <a:cs typeface="Times New Roman"/>
              </a:rPr>
              <a:t>Z</a:t>
            </a:r>
            <a:r>
              <a:rPr sz="2775" spc="240" baseline="-21021">
                <a:solidFill>
                  <a:srgbClr val="000000"/>
                </a:solidFill>
                <a:latin typeface="Times New Roman"/>
                <a:cs typeface="Times New Roman"/>
              </a:rPr>
              <a:t>2</a:t>
            </a:r>
            <a:r>
              <a:rPr sz="2800" spc="160">
                <a:solidFill>
                  <a:srgbClr val="000000"/>
                </a:solidFill>
                <a:latin typeface="Times New Roman"/>
                <a:cs typeface="Times New Roman"/>
              </a:rPr>
              <a:t>´</a:t>
            </a:r>
            <a:r>
              <a:rPr sz="2800" spc="15">
                <a:solidFill>
                  <a:srgbClr val="000000"/>
                </a:solidFill>
              </a:rPr>
              <a:t>≠ </a:t>
            </a:r>
            <a:r>
              <a:rPr sz="2800" i="1" spc="-25">
                <a:solidFill>
                  <a:srgbClr val="000000"/>
                </a:solidFill>
                <a:latin typeface="Times New Roman"/>
                <a:cs typeface="Times New Roman"/>
              </a:rPr>
              <a:t>Z</a:t>
            </a:r>
            <a:r>
              <a:rPr sz="2775" spc="-37" baseline="-21021">
                <a:solidFill>
                  <a:srgbClr val="000000"/>
                </a:solidFill>
                <a:latin typeface="Times New Roman"/>
                <a:cs typeface="Times New Roman"/>
              </a:rPr>
              <a:t>2</a:t>
            </a:r>
            <a:endParaRPr sz="2775" baseline="-21021">
              <a:latin typeface="Times New Roman"/>
              <a:cs typeface="Times New Roman"/>
            </a:endParaRP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1380975" y="1371600"/>
            <a:ext cx="5841097" cy="2152748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/>
          <a:stretch>
            <a:fillRect/>
          </a:stretch>
        </p:blipFill>
        <p:spPr>
          <a:xfrm>
            <a:off x="685800" y="3962400"/>
            <a:ext cx="3886200" cy="2198688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4"/>
          <a:stretch>
            <a:fillRect/>
          </a:stretch>
        </p:blipFill>
        <p:spPr>
          <a:xfrm>
            <a:off x="6019800" y="4114800"/>
            <a:ext cx="2286000" cy="1916111"/>
          </a:xfrm>
          <a:prstGeom prst="rect">
            <a:avLst/>
          </a:prstGeom>
        </p:spPr>
      </p:pic>
      <p:sp>
        <p:nvSpPr>
          <p:cNvPr id="6" name="object 6"/>
          <p:cNvSpPr txBox="1"/>
          <p:nvPr/>
        </p:nvSpPr>
        <p:spPr>
          <a:xfrm>
            <a:off x="612139" y="6299352"/>
            <a:ext cx="29591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345565"/>
                <a:tab pos="2767965"/>
              </a:tabLst>
            </a:pPr>
            <a:r>
              <a:rPr sz="2800" b="1">
                <a:latin typeface="微软雅黑"/>
                <a:cs typeface="微软雅黑"/>
              </a:rPr>
              <a:t>一般</a:t>
            </a:r>
            <a:r>
              <a:rPr sz="2800" b="1" spc="-50">
                <a:latin typeface="微软雅黑"/>
                <a:cs typeface="微软雅黑"/>
              </a:rPr>
              <a:t>取</a:t>
            </a:r>
            <a:r>
              <a:rPr sz="2800" b="1">
                <a:latin typeface="微软雅黑"/>
                <a:cs typeface="微软雅黑"/>
              </a:rPr>
              <a:t>	</a:t>
            </a:r>
            <a:r>
              <a:rPr sz="2800" b="1" spc="770">
                <a:latin typeface="微软雅黑"/>
                <a:cs typeface="微软雅黑"/>
              </a:rPr>
              <a:t>∣</a:t>
            </a:r>
            <a:r>
              <a:rPr sz="2800" b="1" i="1" spc="770">
                <a:latin typeface="Times New Roman"/>
                <a:cs typeface="Times New Roman"/>
              </a:rPr>
              <a:t>x</a:t>
            </a:r>
            <a:r>
              <a:rPr sz="2800" b="1" spc="770">
                <a:latin typeface="微软雅黑"/>
                <a:cs typeface="微软雅黑"/>
              </a:rPr>
              <a:t>∣≤</a:t>
            </a:r>
            <a:r>
              <a:rPr sz="2800" b="1">
                <a:latin typeface="微软雅黑"/>
                <a:cs typeface="微软雅黑"/>
              </a:rPr>
              <a:t>	</a:t>
            </a:r>
            <a:r>
              <a:rPr sz="2800" b="1" spc="-380">
                <a:latin typeface="微软雅黑"/>
                <a:cs typeface="微软雅黑"/>
              </a:rPr>
              <a:t>1</a:t>
            </a:r>
            <a:endParaRPr sz="28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511723" rIns="0" bIns="0" rtlCol="0">
            <a:spAutoFit/>
          </a:bodyPr>
          <a:lstStyle/>
          <a:p>
            <a:pPr marL="240665">
              <a:lnSpc>
                <a:spcPct val="100000"/>
              </a:lnSpc>
              <a:spcBef>
                <a:spcPts val="114"/>
              </a:spcBef>
            </a:pPr>
            <a:r>
              <a:rPr>
                <a:latin typeface="Times New Roman"/>
                <a:cs typeface="Times New Roman"/>
              </a:rPr>
              <a:t>5 </a:t>
            </a:r>
            <a:r>
              <a:rPr/>
              <a:t>相对滑动速度</a:t>
            </a:r>
            <a:r>
              <a:rPr sz="2950" i="1" spc="-25">
                <a:latin typeface="Century Gothic"/>
                <a:cs typeface="Century Gothic"/>
              </a:rPr>
              <a:t>υ</a:t>
            </a:r>
            <a:r>
              <a:rPr sz="2775" i="1" spc="-37" baseline="-21021">
                <a:latin typeface="Times New Roman"/>
                <a:cs typeface="Times New Roman"/>
              </a:rPr>
              <a:t>S</a:t>
            </a:r>
            <a:endParaRPr sz="2775" baseline="-21021">
              <a:latin typeface="Times New Roman"/>
              <a:cs typeface="Times New Roman"/>
            </a:endParaRP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5049837" y="228600"/>
            <a:ext cx="4094162" cy="6172200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/>
          <a:stretch>
            <a:fillRect/>
          </a:stretch>
        </p:blipFill>
        <p:spPr>
          <a:xfrm>
            <a:off x="304800" y="1066799"/>
            <a:ext cx="2632075" cy="2874961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40639" y="3206902"/>
            <a:ext cx="4574540" cy="32740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R="857885" algn="r">
              <a:lnSpc>
                <a:spcPct val="100000"/>
              </a:lnSpc>
              <a:spcBef>
                <a:spcPts val="100"/>
              </a:spcBef>
            </a:pPr>
            <a:r>
              <a:rPr sz="2800" b="1" spc="-25">
                <a:latin typeface="Times New Roman"/>
                <a:cs typeface="Times New Roman"/>
              </a:rPr>
              <a:t>m/s</a:t>
            </a:r>
            <a:endParaRPr sz="28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3350">
              <a:latin typeface="Times New Roman"/>
              <a:cs typeface="Times New Roman"/>
            </a:endParaRPr>
          </a:p>
          <a:p>
            <a:pPr marL="50800">
              <a:lnSpc>
                <a:spcPct val="100000"/>
              </a:lnSpc>
              <a:spcBef>
                <a:spcPts val="5"/>
              </a:spcBef>
            </a:pPr>
            <a:r>
              <a:rPr sz="2800" b="1" spc="-20">
                <a:latin typeface="微软雅黑"/>
                <a:cs typeface="微软雅黑"/>
              </a:rPr>
              <a:t>式中：</a:t>
            </a:r>
            <a:endParaRPr sz="2800">
              <a:latin typeface="微软雅黑"/>
              <a:cs typeface="微软雅黑"/>
            </a:endParaRPr>
          </a:p>
          <a:p>
            <a:pPr marL="50800" marR="546100">
              <a:lnSpc>
                <a:spcPts val="5040"/>
              </a:lnSpc>
              <a:spcBef>
                <a:spcPts val="260"/>
              </a:spcBef>
            </a:pPr>
            <a:r>
              <a:rPr sz="2800" b="1" i="1" spc="-10">
                <a:latin typeface="Times New Roman"/>
                <a:cs typeface="Times New Roman"/>
              </a:rPr>
              <a:t>d</a:t>
            </a:r>
            <a:r>
              <a:rPr sz="2775" b="1" spc="-15" baseline="-21021">
                <a:latin typeface="Times New Roman"/>
                <a:cs typeface="Times New Roman"/>
              </a:rPr>
              <a:t>1</a:t>
            </a:r>
            <a:r>
              <a:rPr sz="2800" b="1" spc="-5">
                <a:latin typeface="Times New Roman"/>
                <a:cs typeface="Times New Roman"/>
              </a:rPr>
              <a:t>--</a:t>
            </a:r>
            <a:r>
              <a:rPr sz="2800" b="1" spc="-5">
                <a:latin typeface="微软雅黑"/>
                <a:cs typeface="微软雅黑"/>
              </a:rPr>
              <a:t>蜗杆分度圆直径，</a:t>
            </a:r>
            <a:r>
              <a:rPr sz="2800" b="1" spc="-25">
                <a:latin typeface="Times New Roman"/>
                <a:cs typeface="Times New Roman"/>
              </a:rPr>
              <a:t>mm </a:t>
            </a:r>
            <a:r>
              <a:rPr sz="2800" b="1" i="1" spc="-10">
                <a:latin typeface="Times New Roman"/>
                <a:cs typeface="Times New Roman"/>
              </a:rPr>
              <a:t>n</a:t>
            </a:r>
            <a:r>
              <a:rPr sz="2775" b="1" spc="-15" baseline="-21021">
                <a:latin typeface="Times New Roman"/>
                <a:cs typeface="Times New Roman"/>
              </a:rPr>
              <a:t>1</a:t>
            </a:r>
            <a:r>
              <a:rPr sz="2800" b="1" spc="-5">
                <a:latin typeface="Times New Roman"/>
                <a:cs typeface="Times New Roman"/>
              </a:rPr>
              <a:t>--</a:t>
            </a:r>
            <a:r>
              <a:rPr sz="2800" b="1" spc="-5">
                <a:latin typeface="微软雅黑"/>
                <a:cs typeface="微软雅黑"/>
              </a:rPr>
              <a:t>蜗杆旳转速，</a:t>
            </a:r>
            <a:r>
              <a:rPr sz="2800" b="1" spc="-10">
                <a:latin typeface="Times New Roman"/>
                <a:cs typeface="Times New Roman"/>
              </a:rPr>
              <a:t>r/min</a:t>
            </a:r>
            <a:endParaRPr sz="2800">
              <a:latin typeface="Times New Roman"/>
              <a:cs typeface="Times New Roman"/>
            </a:endParaRPr>
          </a:p>
          <a:p>
            <a:pPr marL="50800">
              <a:lnSpc>
                <a:spcPct val="100000"/>
              </a:lnSpc>
              <a:spcBef>
                <a:spcPts val="1085"/>
              </a:spcBef>
            </a:pPr>
            <a:r>
              <a:rPr sz="2950" b="1" i="1" spc="-260">
                <a:latin typeface="Century Gothic"/>
                <a:cs typeface="Century Gothic"/>
              </a:rPr>
              <a:t>γ</a:t>
            </a:r>
            <a:r>
              <a:rPr sz="2800" b="1" spc="-130">
                <a:latin typeface="Times New Roman"/>
                <a:cs typeface="Times New Roman"/>
              </a:rPr>
              <a:t>--</a:t>
            </a:r>
            <a:r>
              <a:rPr sz="2800" b="1">
                <a:latin typeface="微软雅黑"/>
                <a:cs typeface="微软雅黑"/>
              </a:rPr>
              <a:t>蜗杆分度圆上旳导程角</a:t>
            </a:r>
            <a:r>
              <a:rPr sz="2800" b="1">
                <a:latin typeface="Times New Roman"/>
                <a:cs typeface="Times New Roman"/>
              </a:rPr>
              <a:t>, </a:t>
            </a:r>
            <a:r>
              <a:rPr sz="2800" b="1" spc="-50">
                <a:latin typeface="微软雅黑"/>
                <a:cs typeface="微软雅黑"/>
              </a:rPr>
              <a:t>度</a:t>
            </a:r>
            <a:endParaRPr sz="28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88339" y="45720"/>
            <a:ext cx="53086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spc="-5"/>
              <a:t>二、蜗杆传动旳几何尺寸计算</a:t>
            </a:r>
            <a:endParaRPr sz="3200"/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797138" y="682831"/>
            <a:ext cx="6833401" cy="5549329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1122301" y="0"/>
            <a:ext cx="6255802" cy="6384889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259840" y="-7633"/>
            <a:ext cx="6324600" cy="105473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05500"/>
              </a:lnSpc>
              <a:spcBef>
                <a:spcPts val="95"/>
              </a:spcBef>
            </a:pPr>
            <a:r>
              <a:rPr sz="3200">
                <a:latin typeface="Times New Roman"/>
                <a:cs typeface="Times New Roman"/>
              </a:rPr>
              <a:t>9.3</a:t>
            </a:r>
            <a:r>
              <a:rPr sz="3200" spc="-145">
                <a:latin typeface="Times New Roman"/>
                <a:cs typeface="Times New Roman"/>
              </a:rPr>
              <a:t> </a:t>
            </a:r>
            <a:r>
              <a:rPr sz="3200" spc="-5"/>
              <a:t>蜗杆传动旳失效形式、设计准则</a:t>
            </a:r>
            <a:r>
              <a:rPr sz="3200" spc="-10"/>
              <a:t>和材料选择</a:t>
            </a:r>
            <a:endParaRPr sz="3200">
              <a:latin typeface="Times New Roman"/>
              <a:cs typeface="Times New Roman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88340" y="1188720"/>
            <a:ext cx="7493000" cy="49923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65100">
              <a:lnSpc>
                <a:spcPct val="100000"/>
              </a:lnSpc>
              <a:spcBef>
                <a:spcPts val="100"/>
              </a:spcBef>
            </a:pPr>
            <a:r>
              <a:rPr sz="3200" b="1" spc="-5">
                <a:solidFill>
                  <a:srgbClr val="3333CC"/>
                </a:solidFill>
                <a:latin typeface="微软雅黑"/>
                <a:cs typeface="微软雅黑"/>
              </a:rPr>
              <a:t>一、蜗杆传动旳失效形式和设计准则</a:t>
            </a:r>
            <a:endParaRPr sz="3200">
              <a:latin typeface="微软雅黑"/>
              <a:cs typeface="微软雅黑"/>
            </a:endParaRPr>
          </a:p>
          <a:p>
            <a:pPr marL="12700" marR="5080">
              <a:lnSpc>
                <a:spcPct val="100000"/>
              </a:lnSpc>
              <a:spcBef>
                <a:spcPts val="2145"/>
              </a:spcBef>
            </a:pPr>
            <a:r>
              <a:rPr sz="2800" b="1">
                <a:solidFill>
                  <a:srgbClr val="3333CC"/>
                </a:solidFill>
                <a:latin typeface="微软雅黑"/>
                <a:cs typeface="微软雅黑"/>
              </a:rPr>
              <a:t>失效形式：</a:t>
            </a:r>
            <a:r>
              <a:rPr sz="2800" b="1" spc="-5">
                <a:latin typeface="微软雅黑"/>
                <a:cs typeface="微软雅黑"/>
              </a:rPr>
              <a:t>主要是齿面胶合、点蚀和磨损，而且失效一般发生在蜗轮轮齿上。</a:t>
            </a:r>
            <a:endParaRPr sz="28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1550">
              <a:latin typeface="微软雅黑"/>
              <a:cs typeface="微软雅黑"/>
            </a:endParaRPr>
          </a:p>
          <a:p>
            <a:pPr marL="12700" marR="5080">
              <a:lnSpc>
                <a:spcPct val="100000"/>
              </a:lnSpc>
            </a:pPr>
            <a:r>
              <a:rPr sz="2800" b="1">
                <a:solidFill>
                  <a:srgbClr val="3333CC"/>
                </a:solidFill>
                <a:latin typeface="微软雅黑"/>
                <a:cs typeface="微软雅黑"/>
              </a:rPr>
              <a:t>设计准则：</a:t>
            </a:r>
            <a:r>
              <a:rPr sz="2800" b="1">
                <a:latin typeface="微软雅黑"/>
                <a:cs typeface="微软雅黑"/>
              </a:rPr>
              <a:t>一般按齿面（蜗轮）</a:t>
            </a:r>
            <a:r>
              <a:rPr sz="2800" b="1" spc="-10">
                <a:latin typeface="微软雅黑"/>
                <a:cs typeface="微软雅黑"/>
              </a:rPr>
              <a:t>接触疲劳强度条</a:t>
            </a:r>
            <a:r>
              <a:rPr sz="2800" b="1" spc="-5">
                <a:latin typeface="微软雅黑"/>
                <a:cs typeface="微软雅黑"/>
              </a:rPr>
              <a:t>件计算蜗杆传动旳承载能力。</a:t>
            </a:r>
            <a:endParaRPr sz="2800">
              <a:latin typeface="微软雅黑"/>
              <a:cs typeface="微软雅黑"/>
            </a:endParaRPr>
          </a:p>
          <a:p>
            <a:pPr marL="12700" marR="5080">
              <a:lnSpc>
                <a:spcPct val="100000"/>
              </a:lnSpc>
              <a:spcBef>
                <a:spcPts val="1680"/>
              </a:spcBef>
            </a:pPr>
            <a:r>
              <a:rPr sz="2800" b="1" spc="-5">
                <a:latin typeface="微软雅黑"/>
                <a:cs typeface="微软雅黑"/>
              </a:rPr>
              <a:t>在选择许用应力时，要合适考虑胶合和磨损失效</a:t>
            </a:r>
            <a:r>
              <a:rPr sz="2800" b="1" spc="-10">
                <a:latin typeface="微软雅黑"/>
                <a:cs typeface="微软雅黑"/>
              </a:rPr>
              <a:t>原因旳影响。</a:t>
            </a:r>
            <a:endParaRPr sz="2800">
              <a:latin typeface="微软雅黑"/>
              <a:cs typeface="微软雅黑"/>
            </a:endParaRPr>
          </a:p>
          <a:p>
            <a:pPr marL="12700" marR="5080">
              <a:lnSpc>
                <a:spcPct val="100000"/>
              </a:lnSpc>
              <a:spcBef>
                <a:spcPts val="1680"/>
              </a:spcBef>
            </a:pPr>
            <a:r>
              <a:rPr sz="2800" b="1" spc="-5">
                <a:latin typeface="微软雅黑"/>
                <a:cs typeface="微软雅黑"/>
              </a:rPr>
              <a:t>对闭式传动要进行热平衡计算，必要时对蜗杆强</a:t>
            </a:r>
            <a:r>
              <a:rPr sz="2800" b="1" spc="-10">
                <a:latin typeface="微软雅黑"/>
                <a:cs typeface="微软雅黑"/>
              </a:rPr>
              <a:t>度和刚度进行计算。</a:t>
            </a:r>
            <a:endParaRPr sz="28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069339" y="502920"/>
            <a:ext cx="49022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spc="-5"/>
              <a:t>二、蜗杆和蜗轮旳常用材料</a:t>
            </a:r>
            <a:endParaRPr sz="3200"/>
          </a:p>
        </p:txBody>
      </p:sp>
      <p:sp>
        <p:nvSpPr>
          <p:cNvPr id="3" name="object 3"/>
          <p:cNvSpPr txBox="1"/>
          <p:nvPr/>
        </p:nvSpPr>
        <p:spPr>
          <a:xfrm>
            <a:off x="612140" y="1720532"/>
            <a:ext cx="7569200" cy="39268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81915" algn="just">
              <a:lnSpc>
                <a:spcPct val="100000"/>
              </a:lnSpc>
              <a:spcBef>
                <a:spcPts val="100"/>
              </a:spcBef>
            </a:pPr>
            <a:r>
              <a:rPr sz="2800" b="1">
                <a:solidFill>
                  <a:srgbClr val="3333CC"/>
                </a:solidFill>
                <a:latin typeface="微软雅黑"/>
                <a:cs typeface="微软雅黑"/>
              </a:rPr>
              <a:t>对蜗杆和蜗轮材料旳要求：</a:t>
            </a:r>
            <a:r>
              <a:rPr sz="2800" b="1" spc="-10">
                <a:latin typeface="微软雅黑"/>
                <a:cs typeface="微软雅黑"/>
              </a:rPr>
              <a:t>不但要求具有足够旳</a:t>
            </a:r>
            <a:r>
              <a:rPr sz="2800" b="1" spc="-5">
                <a:latin typeface="微软雅黑"/>
                <a:cs typeface="微软雅黑"/>
              </a:rPr>
              <a:t>强度，更主要旳是要求具有良好旳减摩性、耐磨</a:t>
            </a:r>
            <a:r>
              <a:rPr sz="2800" b="1" spc="-10">
                <a:latin typeface="微软雅黑"/>
                <a:cs typeface="微软雅黑"/>
              </a:rPr>
              <a:t>性和跑和性能。</a:t>
            </a:r>
            <a:endParaRPr sz="28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80"/>
              </a:spcBef>
            </a:pPr>
            <a:endParaRPr sz="3600">
              <a:latin typeface="微软雅黑"/>
              <a:cs typeface="微软雅黑"/>
            </a:endParaRPr>
          </a:p>
          <a:p>
            <a:pPr marL="88900">
              <a:lnSpc>
                <a:spcPct val="100000"/>
              </a:lnSpc>
              <a:spcBef>
                <a:spcPts val="5"/>
              </a:spcBef>
            </a:pPr>
            <a:r>
              <a:rPr sz="2800" b="1">
                <a:solidFill>
                  <a:srgbClr val="3333CC"/>
                </a:solidFill>
                <a:latin typeface="微软雅黑"/>
                <a:cs typeface="微软雅黑"/>
              </a:rPr>
              <a:t>蜗杆材料：</a:t>
            </a:r>
            <a:r>
              <a:rPr sz="2800" b="1" spc="-5">
                <a:latin typeface="微软雅黑"/>
                <a:cs typeface="微软雅黑"/>
              </a:rPr>
              <a:t>一般用碳素钢或合金钢制成</a:t>
            </a:r>
            <a:endParaRPr sz="28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60"/>
              </a:spcBef>
            </a:pPr>
            <a:endParaRPr sz="2050">
              <a:latin typeface="微软雅黑"/>
              <a:cs typeface="微软雅黑"/>
            </a:endParaRPr>
          </a:p>
          <a:p>
            <a:pPr marL="88900" marR="5080">
              <a:lnSpc>
                <a:spcPct val="100000"/>
              </a:lnSpc>
            </a:pPr>
            <a:r>
              <a:rPr sz="2800" b="1">
                <a:solidFill>
                  <a:srgbClr val="3333CC"/>
                </a:solidFill>
                <a:latin typeface="微软雅黑"/>
                <a:cs typeface="微软雅黑"/>
              </a:rPr>
              <a:t>蜗轮材料：</a:t>
            </a:r>
            <a:r>
              <a:rPr sz="2800" b="1" spc="-5">
                <a:latin typeface="微软雅黑"/>
                <a:cs typeface="微软雅黑"/>
              </a:rPr>
              <a:t>一般为铸造锡青铜、铸造铝铁青铜、</a:t>
            </a:r>
            <a:r>
              <a:rPr sz="2800" b="1" spc="-20">
                <a:latin typeface="微软雅黑"/>
                <a:cs typeface="微软雅黑"/>
              </a:rPr>
              <a:t>灰铸铁</a:t>
            </a:r>
            <a:endParaRPr sz="28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764540" y="400043"/>
            <a:ext cx="6807200" cy="130238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88900">
              <a:lnSpc>
                <a:spcPct val="100000"/>
              </a:lnSpc>
              <a:spcBef>
                <a:spcPts val="100"/>
              </a:spcBef>
            </a:pPr>
            <a:r>
              <a:rPr sz="3200" b="1">
                <a:solidFill>
                  <a:srgbClr val="3333CC"/>
                </a:solidFill>
                <a:latin typeface="Times New Roman"/>
                <a:cs typeface="Times New Roman"/>
              </a:rPr>
              <a:t>9.4 </a:t>
            </a:r>
            <a:r>
              <a:rPr sz="3200" b="1" spc="-5">
                <a:solidFill>
                  <a:srgbClr val="3333CC"/>
                </a:solidFill>
                <a:latin typeface="微软雅黑"/>
                <a:cs typeface="微软雅黑"/>
              </a:rPr>
              <a:t>一般圆柱蜗杆传动旳承载能力计算</a:t>
            </a:r>
            <a:endParaRPr sz="32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2370"/>
              </a:spcBef>
            </a:pPr>
            <a:r>
              <a:rPr sz="3200" b="1" spc="-5">
                <a:solidFill>
                  <a:srgbClr val="3333CC"/>
                </a:solidFill>
                <a:latin typeface="微软雅黑"/>
                <a:cs typeface="微软雅黑"/>
              </a:rPr>
              <a:t>一、蜗杆传动旳受力分析和计算载荷</a:t>
            </a:r>
            <a:endParaRPr sz="32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535939" y="2152643"/>
            <a:ext cx="19558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>
                <a:solidFill>
                  <a:srgbClr val="0000FF"/>
                </a:solidFill>
                <a:latin typeface="Times New Roman"/>
                <a:cs typeface="Times New Roman"/>
              </a:rPr>
              <a:t>1 </a:t>
            </a:r>
            <a:r>
              <a:rPr sz="3200" b="1" spc="-15">
                <a:solidFill>
                  <a:srgbClr val="0000FF"/>
                </a:solidFill>
                <a:latin typeface="微软雅黑"/>
                <a:cs typeface="微软雅黑"/>
              </a:rPr>
              <a:t>受力分析</a:t>
            </a:r>
            <a:endParaRPr sz="3200">
              <a:latin typeface="微软雅黑"/>
              <a:cs typeface="微软雅黑"/>
            </a:endParaRPr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80029" y="2996654"/>
            <a:ext cx="8390931" cy="352849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914400" y="152400"/>
            <a:ext cx="3581400" cy="288925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574039" y="3709670"/>
            <a:ext cx="14478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15">
                <a:latin typeface="微软雅黑"/>
                <a:cs typeface="微软雅黑"/>
              </a:rPr>
              <a:t>而法向力</a:t>
            </a:r>
            <a:endParaRPr sz="2800">
              <a:latin typeface="微软雅黑"/>
              <a:cs typeface="微软雅黑"/>
            </a:endParaRPr>
          </a:p>
        </p:txBody>
      </p:sp>
      <p:pic>
        <p:nvPicPr>
          <p:cNvPr id="4" name="object 4"/>
          <p:cNvPicPr/>
          <p:nvPr/>
        </p:nvPicPr>
        <p:blipFill>
          <a:blip r:embed="rId3"/>
          <a:stretch>
            <a:fillRect/>
          </a:stretch>
        </p:blipFill>
        <p:spPr>
          <a:xfrm>
            <a:off x="2628900" y="3429000"/>
            <a:ext cx="3886200" cy="815975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726440" y="4547870"/>
            <a:ext cx="3810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>
                <a:latin typeface="微软雅黑"/>
                <a:cs typeface="微软雅黑"/>
              </a:rPr>
              <a:t>取</a:t>
            </a:r>
            <a:endParaRPr sz="2800">
              <a:latin typeface="微软雅黑"/>
              <a:cs typeface="微软雅黑"/>
            </a:endParaRPr>
          </a:p>
        </p:txBody>
      </p:sp>
      <p:pic>
        <p:nvPicPr>
          <p:cNvPr id="6" name="object 6"/>
          <p:cNvPicPr/>
          <p:nvPr/>
        </p:nvPicPr>
        <p:blipFill>
          <a:blip r:embed="rId4"/>
          <a:stretch>
            <a:fillRect/>
          </a:stretch>
        </p:blipFill>
        <p:spPr>
          <a:xfrm>
            <a:off x="1409700" y="4351337"/>
            <a:ext cx="1600200" cy="747712"/>
          </a:xfrm>
          <a:prstGeom prst="rect">
            <a:avLst/>
          </a:prstGeom>
        </p:spPr>
      </p:pic>
      <p:sp>
        <p:nvSpPr>
          <p:cNvPr id="7" name="object 7"/>
          <p:cNvSpPr txBox="1"/>
          <p:nvPr/>
        </p:nvSpPr>
        <p:spPr>
          <a:xfrm>
            <a:off x="3164839" y="4700270"/>
            <a:ext cx="3810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>
                <a:latin typeface="微软雅黑"/>
                <a:cs typeface="微软雅黑"/>
              </a:rPr>
              <a:t>，</a:t>
            </a:r>
            <a:endParaRPr sz="2800">
              <a:latin typeface="微软雅黑"/>
              <a:cs typeface="微软雅黑"/>
            </a:endParaRPr>
          </a:p>
        </p:txBody>
      </p:sp>
      <p:pic>
        <p:nvPicPr>
          <p:cNvPr id="8" name="object 8"/>
          <p:cNvPicPr/>
          <p:nvPr/>
        </p:nvPicPr>
        <p:blipFill>
          <a:blip r:embed="rId5"/>
          <a:stretch>
            <a:fillRect/>
          </a:stretch>
        </p:blipFill>
        <p:spPr>
          <a:xfrm>
            <a:off x="3314700" y="4579937"/>
            <a:ext cx="1981200" cy="495300"/>
          </a:xfrm>
          <a:prstGeom prst="rect">
            <a:avLst/>
          </a:prstGeom>
        </p:spPr>
      </p:pic>
      <p:sp>
        <p:nvSpPr>
          <p:cNvPr id="9" name="object 9"/>
          <p:cNvSpPr txBox="1"/>
          <p:nvPr/>
        </p:nvSpPr>
        <p:spPr>
          <a:xfrm>
            <a:off x="5755640" y="4624070"/>
            <a:ext cx="7366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25">
                <a:latin typeface="微软雅黑"/>
                <a:cs typeface="微软雅黑"/>
              </a:rPr>
              <a:t>则有</a:t>
            </a:r>
            <a:endParaRPr sz="2800">
              <a:latin typeface="微软雅黑"/>
              <a:cs typeface="微软雅黑"/>
            </a:endParaRPr>
          </a:p>
        </p:txBody>
      </p:sp>
      <p:pic>
        <p:nvPicPr>
          <p:cNvPr id="10" name="object 10"/>
          <p:cNvPicPr/>
          <p:nvPr/>
        </p:nvPicPr>
        <p:blipFill>
          <a:blip r:embed="rId6"/>
          <a:stretch>
            <a:fillRect/>
          </a:stretch>
        </p:blipFill>
        <p:spPr>
          <a:xfrm>
            <a:off x="1485900" y="5267325"/>
            <a:ext cx="5029200" cy="1109662"/>
          </a:xfrm>
          <a:prstGeom prst="rect">
            <a:avLst/>
          </a:prstGeom>
        </p:spPr>
      </p:pic>
      <p:sp>
        <p:nvSpPr>
          <p:cNvPr id="11" name="object 11"/>
          <p:cNvSpPr txBox="1"/>
          <p:nvPr/>
        </p:nvSpPr>
        <p:spPr>
          <a:xfrm>
            <a:off x="6974840" y="5819928"/>
            <a:ext cx="282575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>
                <a:latin typeface="Times New Roman"/>
                <a:cs typeface="Times New Roman"/>
              </a:rPr>
              <a:t>N</a:t>
            </a:r>
            <a:endParaRPr sz="2800">
              <a:latin typeface="Times New Roman"/>
              <a:cs typeface="Times New Roman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459740" y="806132"/>
            <a:ext cx="10922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20">
                <a:latin typeface="微软雅黑"/>
                <a:cs typeface="微软雅黑"/>
              </a:rPr>
              <a:t>式中：</a:t>
            </a:r>
            <a:endParaRPr sz="28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447040" y="1241295"/>
            <a:ext cx="7436484" cy="12782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5400" marR="17780">
              <a:lnSpc>
                <a:spcPct val="145500"/>
              </a:lnSpc>
            </a:pPr>
            <a:r>
              <a:rPr i="1" spc="-10">
                <a:solidFill>
                  <a:srgbClr val="000000"/>
                </a:solidFill>
                <a:latin typeface="Times New Roman"/>
                <a:cs typeface="Times New Roman"/>
              </a:rPr>
              <a:t>T</a:t>
            </a:r>
            <a:r>
              <a:rPr sz="2775" spc="-15" baseline="-21021">
                <a:solidFill>
                  <a:srgbClr val="000000"/>
                </a:solidFill>
                <a:latin typeface="Times New Roman"/>
                <a:cs typeface="Times New Roman"/>
              </a:rPr>
              <a:t>1</a:t>
            </a:r>
            <a:r>
              <a:rPr sz="2800">
                <a:solidFill>
                  <a:srgbClr val="000000"/>
                </a:solidFill>
              </a:rPr>
              <a:t>、</a:t>
            </a:r>
            <a:r>
              <a:rPr sz="2800" i="1" spc="-10">
                <a:solidFill>
                  <a:srgbClr val="000000"/>
                </a:solidFill>
                <a:latin typeface="Times New Roman"/>
                <a:cs typeface="Times New Roman"/>
              </a:rPr>
              <a:t>T</a:t>
            </a:r>
            <a:r>
              <a:rPr sz="2775" spc="-15" baseline="-21021">
                <a:solidFill>
                  <a:srgbClr val="000000"/>
                </a:solidFill>
                <a:latin typeface="Times New Roman"/>
                <a:cs typeface="Times New Roman"/>
              </a:rPr>
              <a:t>2</a:t>
            </a:r>
            <a:r>
              <a:rPr sz="2800" spc="-10">
                <a:solidFill>
                  <a:srgbClr val="000000"/>
                </a:solidFill>
                <a:latin typeface="Times New Roman"/>
                <a:cs typeface="Times New Roman"/>
              </a:rPr>
              <a:t>—</a:t>
            </a:r>
            <a:r>
              <a:rPr sz="2800" spc="-5">
                <a:solidFill>
                  <a:srgbClr val="000000"/>
                </a:solidFill>
              </a:rPr>
              <a:t>分别为蜗杆和蜗轮轴上旳转矩，</a:t>
            </a:r>
            <a:r>
              <a:rPr sz="2800" spc="-10">
                <a:solidFill>
                  <a:srgbClr val="000000"/>
                </a:solidFill>
                <a:latin typeface="Times New Roman"/>
                <a:cs typeface="Times New Roman"/>
              </a:rPr>
              <a:t>N.mm, </a:t>
            </a:r>
            <a:r>
              <a:rPr sz="2800" i="1" spc="-10">
                <a:solidFill>
                  <a:srgbClr val="000000"/>
                </a:solidFill>
                <a:latin typeface="Times New Roman"/>
                <a:cs typeface="Times New Roman"/>
              </a:rPr>
              <a:t>T</a:t>
            </a:r>
            <a:r>
              <a:rPr sz="2775" spc="-15" baseline="-21021">
                <a:solidFill>
                  <a:srgbClr val="000000"/>
                </a:solidFill>
                <a:latin typeface="Times New Roman"/>
                <a:cs typeface="Times New Roman"/>
              </a:rPr>
              <a:t>2</a:t>
            </a:r>
            <a:r>
              <a:rPr sz="2800" spc="-10">
                <a:solidFill>
                  <a:srgbClr val="000000"/>
                </a:solidFill>
                <a:latin typeface="Times New Roman"/>
                <a:cs typeface="Times New Roman"/>
              </a:rPr>
              <a:t>=</a:t>
            </a:r>
            <a:r>
              <a:rPr sz="2800" i="1" spc="-10">
                <a:solidFill>
                  <a:srgbClr val="000000"/>
                </a:solidFill>
                <a:latin typeface="Times New Roman"/>
                <a:cs typeface="Times New Roman"/>
              </a:rPr>
              <a:t>i</a:t>
            </a:r>
            <a:r>
              <a:rPr sz="2950" i="1" spc="-10">
                <a:solidFill>
                  <a:srgbClr val="000000"/>
                </a:solidFill>
                <a:latin typeface="Century Gothic"/>
                <a:cs typeface="Century Gothic"/>
              </a:rPr>
              <a:t>η</a:t>
            </a:r>
            <a:r>
              <a:rPr sz="2800" i="1" spc="-10">
                <a:solidFill>
                  <a:srgbClr val="000000"/>
                </a:solidFill>
                <a:latin typeface="Times New Roman"/>
                <a:cs typeface="Times New Roman"/>
              </a:rPr>
              <a:t>T</a:t>
            </a:r>
            <a:r>
              <a:rPr sz="2775" spc="-15" baseline="-21021">
                <a:solidFill>
                  <a:srgbClr val="000000"/>
                </a:solidFill>
                <a:latin typeface="Times New Roman"/>
                <a:cs typeface="Times New Roman"/>
              </a:rPr>
              <a:t>1</a:t>
            </a:r>
            <a:r>
              <a:rPr sz="2800" spc="-10">
                <a:solidFill>
                  <a:srgbClr val="000000"/>
                </a:solidFill>
              </a:rPr>
              <a:t>，</a:t>
            </a:r>
            <a:r>
              <a:rPr sz="2800" spc="-10">
                <a:solidFill>
                  <a:srgbClr val="000000"/>
                </a:solidFill>
                <a:latin typeface="Times New Roman"/>
                <a:cs typeface="Times New Roman"/>
              </a:rPr>
              <a:t>N.mm,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447040" y="2460460"/>
            <a:ext cx="7279005" cy="2767330"/>
          </a:xfrm>
          <a:prstGeom prst="rect">
            <a:avLst/>
          </a:prstGeom>
        </p:spPr>
        <p:txBody>
          <a:bodyPr vert="horz" wrap="square" lIns="0" tIns="236220" rIns="0" bIns="0" rtlCol="0">
            <a:spAutoFit/>
          </a:bodyPr>
          <a:lstStyle/>
          <a:p>
            <a:pPr marL="25400">
              <a:lnSpc>
                <a:spcPct val="100000"/>
              </a:lnSpc>
              <a:spcBef>
                <a:spcPts val="1860"/>
              </a:spcBef>
            </a:pPr>
            <a:r>
              <a:rPr sz="2950" b="1" i="1" spc="-90">
                <a:latin typeface="Century Gothic"/>
                <a:cs typeface="Century Gothic"/>
              </a:rPr>
              <a:t>η</a:t>
            </a:r>
            <a:r>
              <a:rPr sz="2950" b="1" i="1" spc="-130">
                <a:latin typeface="Century Gothic"/>
                <a:cs typeface="Century Gothic"/>
              </a:rPr>
              <a:t> </a:t>
            </a:r>
            <a:r>
              <a:rPr sz="2800" b="1">
                <a:latin typeface="Times New Roman"/>
                <a:cs typeface="Times New Roman"/>
              </a:rPr>
              <a:t>—</a:t>
            </a:r>
            <a:r>
              <a:rPr sz="2800" b="1">
                <a:latin typeface="微软雅黑"/>
                <a:cs typeface="微软雅黑"/>
              </a:rPr>
              <a:t>传动效率，</a:t>
            </a:r>
            <a:r>
              <a:rPr sz="2800" b="1" i="1">
                <a:latin typeface="Times New Roman"/>
                <a:cs typeface="Times New Roman"/>
              </a:rPr>
              <a:t>i </a:t>
            </a:r>
            <a:r>
              <a:rPr sz="2800" b="1">
                <a:latin typeface="Times New Roman"/>
                <a:cs typeface="Times New Roman"/>
              </a:rPr>
              <a:t>—</a:t>
            </a:r>
            <a:r>
              <a:rPr sz="2800" b="1" spc="-20">
                <a:latin typeface="微软雅黑"/>
                <a:cs typeface="微软雅黑"/>
              </a:rPr>
              <a:t>传动比</a:t>
            </a:r>
            <a:endParaRPr sz="2800">
              <a:latin typeface="微软雅黑"/>
              <a:cs typeface="微软雅黑"/>
            </a:endParaRPr>
          </a:p>
          <a:p>
            <a:pPr marL="25400">
              <a:lnSpc>
                <a:spcPct val="100000"/>
              </a:lnSpc>
              <a:spcBef>
                <a:spcPts val="1650"/>
              </a:spcBef>
            </a:pPr>
            <a:r>
              <a:rPr sz="2800" b="1" i="1">
                <a:latin typeface="Times New Roman"/>
                <a:cs typeface="Times New Roman"/>
              </a:rPr>
              <a:t>d</a:t>
            </a:r>
            <a:r>
              <a:rPr sz="2775" b="1" baseline="-21021">
                <a:latin typeface="Times New Roman"/>
                <a:cs typeface="Times New Roman"/>
              </a:rPr>
              <a:t>1</a:t>
            </a:r>
            <a:r>
              <a:rPr sz="2775" b="1" spc="352" baseline="-21021">
                <a:latin typeface="Times New Roman"/>
                <a:cs typeface="Times New Roman"/>
              </a:rPr>
              <a:t> </a:t>
            </a:r>
            <a:r>
              <a:rPr sz="2800" b="1" spc="-65">
                <a:latin typeface="微软雅黑"/>
                <a:cs typeface="微软雅黑"/>
              </a:rPr>
              <a:t>、 </a:t>
            </a:r>
            <a:r>
              <a:rPr sz="2800" b="1" i="1" spc="-10">
                <a:latin typeface="Times New Roman"/>
                <a:cs typeface="Times New Roman"/>
              </a:rPr>
              <a:t>d</a:t>
            </a:r>
            <a:r>
              <a:rPr sz="2775" b="1" spc="-15" baseline="-21021">
                <a:latin typeface="Times New Roman"/>
                <a:cs typeface="Times New Roman"/>
              </a:rPr>
              <a:t>2</a:t>
            </a:r>
            <a:r>
              <a:rPr sz="2800" b="1" spc="-10">
                <a:latin typeface="Times New Roman"/>
                <a:cs typeface="Times New Roman"/>
              </a:rPr>
              <a:t>—</a:t>
            </a:r>
            <a:r>
              <a:rPr sz="2800" b="1">
                <a:latin typeface="微软雅黑"/>
                <a:cs typeface="微软雅黑"/>
              </a:rPr>
              <a:t>分别为蜗杆和蜗轮旳分度圆直径</a:t>
            </a:r>
            <a:r>
              <a:rPr sz="2800" b="1">
                <a:latin typeface="Times New Roman"/>
                <a:cs typeface="Times New Roman"/>
              </a:rPr>
              <a:t>, </a:t>
            </a:r>
            <a:r>
              <a:rPr sz="2800" b="1" spc="-25">
                <a:latin typeface="Times New Roman"/>
                <a:cs typeface="Times New Roman"/>
              </a:rPr>
              <a:t>mm</a:t>
            </a:r>
            <a:endParaRPr sz="2800">
              <a:latin typeface="Times New Roman"/>
              <a:cs typeface="Times New Roman"/>
            </a:endParaRPr>
          </a:p>
          <a:p>
            <a:pPr marL="25400">
              <a:lnSpc>
                <a:spcPct val="100000"/>
              </a:lnSpc>
              <a:spcBef>
                <a:spcPts val="2880"/>
              </a:spcBef>
            </a:pPr>
            <a:r>
              <a:rPr sz="2800" b="1" spc="-55">
                <a:latin typeface="Century Gothic"/>
                <a:cs typeface="Century Gothic"/>
              </a:rPr>
              <a:t>α</a:t>
            </a:r>
            <a:r>
              <a:rPr sz="2800" b="1" spc="-30">
                <a:latin typeface="Times New Roman"/>
                <a:cs typeface="Times New Roman"/>
              </a:rPr>
              <a:t>——</a:t>
            </a:r>
            <a:r>
              <a:rPr sz="2800" b="1" spc="-25">
                <a:latin typeface="微软雅黑"/>
                <a:cs typeface="微软雅黑"/>
              </a:rPr>
              <a:t>压力角， </a:t>
            </a:r>
            <a:r>
              <a:rPr sz="2800" b="1" spc="-10">
                <a:latin typeface="Century Gothic"/>
                <a:cs typeface="Century Gothic"/>
              </a:rPr>
              <a:t>α</a:t>
            </a:r>
            <a:r>
              <a:rPr sz="2800" b="1" spc="-10">
                <a:latin typeface="Times New Roman"/>
                <a:cs typeface="Times New Roman"/>
              </a:rPr>
              <a:t>=20</a:t>
            </a:r>
            <a:r>
              <a:rPr sz="2800" b="1" spc="-10">
                <a:latin typeface="Century Gothic"/>
                <a:cs typeface="Century Gothic"/>
              </a:rPr>
              <a:t>°</a:t>
            </a:r>
            <a:endParaRPr sz="2800">
              <a:latin typeface="Century Gothic"/>
              <a:cs typeface="Century Gothic"/>
            </a:endParaRPr>
          </a:p>
          <a:p>
            <a:pPr marL="25400">
              <a:lnSpc>
                <a:spcPct val="100000"/>
              </a:lnSpc>
              <a:spcBef>
                <a:spcPts val="1680"/>
              </a:spcBef>
            </a:pPr>
            <a:r>
              <a:rPr sz="2800" b="1" spc="-220">
                <a:latin typeface="Century Gothic"/>
                <a:cs typeface="Century Gothic"/>
              </a:rPr>
              <a:t>γ</a:t>
            </a:r>
            <a:r>
              <a:rPr sz="2800" b="1" spc="-110">
                <a:latin typeface="Times New Roman"/>
                <a:cs typeface="Times New Roman"/>
              </a:rPr>
              <a:t>——</a:t>
            </a:r>
            <a:r>
              <a:rPr sz="2800" b="1" spc="-5">
                <a:latin typeface="微软雅黑"/>
                <a:cs typeface="微软雅黑"/>
              </a:rPr>
              <a:t>蜗杆分度圆柱上旳导程角，度</a:t>
            </a:r>
            <a:endParaRPr sz="28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https://d.book118.com/008104073026006037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21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7">
      <vt:lpstr>Arial</vt:lpstr>
      <vt:lpstr>Calibri</vt:lpstr>
      <vt:lpstr>微软雅黑</vt:lpstr>
      <vt:lpstr>Times New Roman</vt:lpstr>
      <vt:lpstr>Century Gothic</vt:lpstr>
      <vt:lpstr>Office Theme</vt:lpstr>
      <vt:lpstr>第九章 蜗杆传动</vt:lpstr>
      <vt:lpstr>一、蜗杆传动旳特点和应用</vt:lpstr>
      <vt:lpstr>二、蜗杆传动旳类型</vt:lpstr>
      <vt:lpstr>2、根据齿面形状不同分为：</vt:lpstr>
      <vt:lpstr>3、阿基米德蜗杆</vt:lpstr>
      <vt:lpstr>蜗轮滚刀：与蜗杆尺寸相同</vt:lpstr>
      <vt:lpstr>9.2 一般圆柱蜗杆传动旳主要参数和几何尺寸计算</vt:lpstr>
      <vt:lpstr>2 、蜗杆分度圆直径d1和导程角γ</vt:lpstr>
      <vt:lpstr>（表9-1）</vt:lpstr>
      <vt:lpstr>3 、传动比i、蜗杆头数Z1和蜗轮齿数Z2</vt:lpstr>
      <vt:lpstr>PowerPoint Presentation</vt:lpstr>
      <vt:lpstr>（2）变位前后，传动中心距不变 a´=a蜗轮旳齿数变化: Z2´≠ Z2</vt:lpstr>
      <vt:lpstr>5 相对滑动速度υS</vt:lpstr>
      <vt:lpstr>二、蜗杆传动旳几何尺寸计算</vt:lpstr>
      <vt:lpstr>PowerPoint Presentation</vt:lpstr>
      <vt:lpstr>9.3 蜗杆传动旳失效形式、设计准则和材料选择</vt:lpstr>
      <vt:lpstr>二、蜗杆和蜗轮旳常用材料</vt:lpstr>
      <vt:lpstr>PowerPoint Presentation</vt:lpstr>
      <vt:lpstr>PowerPoint Presentation</vt:lpstr>
      <vt:lpstr>T1、T2—分别为蜗杆和蜗轮轴上旳转矩，N.mm, T2=iηT1，N.mm,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2024-09-16T22:12:14.635</cp:lastPrinted>
  <dcterms:created xsi:type="dcterms:W3CDTF">2024-09-16T14:12:14Z</dcterms:created>
  <dcterms:modified xsi:type="dcterms:W3CDTF">2024-09-16T14:12:15Z</dcterms:modified>
</cp:coreProperties>
</file>