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8" r:id="rId25"/>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tags" Target="tags/tag1.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heme" Target="theme/theme1.xml" /><Relationship Id="rId3" Type="http://schemas.openxmlformats.org/officeDocument/2006/relationships/slideMaster" Target="slideMasters/slideMaster3.xml" /><Relationship Id="rId30"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353F529F-E2A0-4488-8DCB-B832C028A40E}"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0" name="PlaceHolder 1"/>
          <p:cNvSpPr>
            <a:spLocks noGrp="1"/>
          </p:cNvSpPr>
          <p:nvPr>
            <p:ph type="sldImg"/>
          </p:nvPr>
        </p:nvSpPr>
        <p:spPr>
          <a:xfrm>
            <a:off x="685800" y="1143000"/>
            <a:ext cx="5486040" cy="3085920"/>
          </a:xfrm>
          <a:prstGeom prst="rect">
            <a:avLst/>
          </a:prstGeom>
          <a:ln w="0">
            <a:noFill/>
          </a:ln>
        </p:spPr>
      </p:sp>
      <p:sp>
        <p:nvSpPr>
          <p:cNvPr id="341"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2"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3" name="PlaceHolder 1"/>
          <p:cNvSpPr>
            <a:spLocks noGrp="1"/>
          </p:cNvSpPr>
          <p:nvPr>
            <p:ph type="sldImg"/>
          </p:nvPr>
        </p:nvSpPr>
        <p:spPr>
          <a:xfrm>
            <a:off x="685800" y="1143000"/>
            <a:ext cx="5486040" cy="3085920"/>
          </a:xfrm>
          <a:prstGeom prst="rect">
            <a:avLst/>
          </a:prstGeom>
          <a:ln w="0">
            <a:noFill/>
          </a:ln>
        </p:spPr>
      </p:sp>
      <p:sp>
        <p:nvSpPr>
          <p:cNvPr id="344"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5"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6" name="PlaceHolder 1"/>
          <p:cNvSpPr>
            <a:spLocks noGrp="1"/>
          </p:cNvSpPr>
          <p:nvPr>
            <p:ph type="sldImg"/>
          </p:nvPr>
        </p:nvSpPr>
        <p:spPr>
          <a:xfrm>
            <a:off x="685800" y="1143000"/>
            <a:ext cx="5486040" cy="3085920"/>
          </a:xfrm>
          <a:prstGeom prst="rect">
            <a:avLst/>
          </a:prstGeom>
          <a:ln w="0">
            <a:noFill/>
          </a:ln>
        </p:spPr>
      </p:sp>
      <p:sp>
        <p:nvSpPr>
          <p:cNvPr id="347"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8"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9" name="PlaceHolder 1"/>
          <p:cNvSpPr>
            <a:spLocks noGrp="1"/>
          </p:cNvSpPr>
          <p:nvPr>
            <p:ph type="sldImg"/>
          </p:nvPr>
        </p:nvSpPr>
        <p:spPr>
          <a:xfrm>
            <a:off x="685800" y="1143000"/>
            <a:ext cx="5486040" cy="3085920"/>
          </a:xfrm>
          <a:prstGeom prst="rect">
            <a:avLst/>
          </a:prstGeom>
          <a:ln w="0">
            <a:noFill/>
          </a:ln>
        </p:spPr>
      </p:sp>
      <p:sp>
        <p:nvSpPr>
          <p:cNvPr id="350"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1"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2" name="PlaceHolder 1"/>
          <p:cNvSpPr>
            <a:spLocks noGrp="1"/>
          </p:cNvSpPr>
          <p:nvPr>
            <p:ph type="sldImg"/>
          </p:nvPr>
        </p:nvSpPr>
        <p:spPr>
          <a:xfrm>
            <a:off x="685800" y="1143000"/>
            <a:ext cx="5486040" cy="3085920"/>
          </a:xfrm>
          <a:prstGeom prst="rect">
            <a:avLst/>
          </a:prstGeom>
          <a:ln w="0">
            <a:noFill/>
          </a:ln>
        </p:spPr>
      </p:sp>
      <p:sp>
        <p:nvSpPr>
          <p:cNvPr id="353"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4"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5" name="PlaceHolder 1"/>
          <p:cNvSpPr>
            <a:spLocks noGrp="1"/>
          </p:cNvSpPr>
          <p:nvPr>
            <p:ph type="sldImg"/>
          </p:nvPr>
        </p:nvSpPr>
        <p:spPr>
          <a:xfrm>
            <a:off x="685800" y="1143000"/>
            <a:ext cx="5486040" cy="3085920"/>
          </a:xfrm>
          <a:prstGeom prst="rect">
            <a:avLst/>
          </a:prstGeom>
          <a:ln w="0">
            <a:noFill/>
          </a:ln>
        </p:spPr>
      </p:sp>
      <p:sp>
        <p:nvSpPr>
          <p:cNvPr id="356"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7"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8" name="PlaceHolder 1"/>
          <p:cNvSpPr>
            <a:spLocks noGrp="1"/>
          </p:cNvSpPr>
          <p:nvPr>
            <p:ph type="sldImg"/>
          </p:nvPr>
        </p:nvSpPr>
        <p:spPr>
          <a:xfrm>
            <a:off x="685800" y="1143000"/>
            <a:ext cx="5486040" cy="3085920"/>
          </a:xfrm>
          <a:prstGeom prst="rect">
            <a:avLst/>
          </a:prstGeom>
          <a:ln w="0">
            <a:noFill/>
          </a:ln>
        </p:spPr>
      </p:sp>
      <p:sp>
        <p:nvSpPr>
          <p:cNvPr id="359"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0"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C15B930-E001-416B-991C-07D6AA979A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F0CAEE-D7D6-4332-BA41-82DCC0A2E5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0D78E8B-B66D-4C23-A4FD-09F33BE985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62647A3-7593-4FB8-BA8B-3651A2F821A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7DEBD1D-60D8-450A-B487-1D20EB44FEA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0750EBB-2332-4AD4-9E17-D73C4540083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A17372A-58CA-4911-84CC-6051EF91548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7F9A42-18EC-4259-BF0E-DA9E15FA3C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F8AA43-DE6C-493D-BA5D-79B828693E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6FB83A-8671-48D2-8C7E-1A870620EF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6038FC-3D68-4DF0-A623-6F11ED9A9D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63F6518A-D970-41F0-B7BE-F22951914F21}"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435C2C2A-91A1-4A82-8F2D-B393B4070201}"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3.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8104100010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984240" y="0"/>
            <a:ext cx="9798840" cy="28900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accent3"/>
                </a:solidFill>
                <a:latin typeface="Arial"/>
                <a:ea typeface="微软雅黑"/>
              </a:rPr>
              <a:t>培养销售团队的执行能力与绩效</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35560"/>
            <a:ext cx="472680" cy="227520"/>
          </a:xfrm>
          <a:prstGeom prst="rect">
            <a:avLst/>
          </a:prstGeom>
          <a:noFill/>
          <a:ln w="0">
            <a:noFill/>
          </a:ln>
        </p:spPr>
        <p:txBody>
          <a:bodyPr lIns="90000" tIns="46800" rIns="90000" bIns="46800" anchor="t">
            <a:normAutofit fontScale="37485"/>
          </a:bodyPr>
          <a:lstStyle/>
          <a:p>
            <a:pPr indent="0" algn="ctr" defTabSz="914400">
              <a:lnSpc>
                <a:spcPct val="110000"/>
              </a:lnSpc>
              <a:spcAft>
                <a:spcPts val="1001"/>
              </a:spcAft>
              <a:buNone/>
              <a:tabLst>
                <a:tab pos="0"/>
              </a:tabLst>
            </a:pPr>
            <a:r>
              <a:rPr lang="en-US" sz="2400" b="0" strike="noStrike" spc="199">
                <a:solidFill>
                  <a:schemeClr val="accent3"/>
                </a:solidFill>
                <a:latin typeface="Arial"/>
                <a:ea typeface="微软雅黑"/>
              </a:rPr>
              <a:t> </a:t>
            </a:r>
            <a:endParaRPr lang="en-US" sz="2400" b="0" strike="noStrike" spc="-1">
              <a:solidFill>
                <a:srgbClr val="FFFFFF"/>
              </a:solidFill>
              <a:latin typeface="Arial"/>
            </a:endParaRPr>
          </a:p>
        </p:txBody>
      </p:sp>
      <p:sp>
        <p:nvSpPr>
          <p:cNvPr id="74" name="文本框 3"/>
          <p:cNvSpPr/>
          <p:nvPr/>
        </p:nvSpPr>
        <p:spPr>
          <a:xfrm>
            <a:off x="2902680" y="4439880"/>
            <a:ext cx="5962320" cy="4136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en-US" sz="1800" b="0" strike="noStrike" spc="-1">
                <a:solidFill>
                  <a:schemeClr val="accent3"/>
                </a:solidFill>
                <a:latin typeface="Arial"/>
                <a:ea typeface="微软雅黑"/>
              </a:rPr>
              <a:t>  </a:t>
            </a:r>
            <a:r>
              <a:rPr lang="zh-CN" sz="1800" b="0" strike="noStrike" spc="-1">
                <a:solidFill>
                  <a:schemeClr val="accent3"/>
                </a:solidFill>
                <a:latin typeface="Arial"/>
                <a:ea typeface="微软雅黑"/>
              </a:rPr>
              <a:t>汇报人：魏老师                                             </a:t>
            </a:r>
            <a:r>
              <a:rPr lang="en-US" sz="1800" b="0" strike="noStrike" spc="-1">
                <a:solidFill>
                  <a:schemeClr val="accent3"/>
                </a:solidFill>
                <a:latin typeface="Arial"/>
                <a:ea typeface="微软雅黑"/>
              </a:rPr>
              <a:t>2024</a:t>
            </a:r>
            <a:r>
              <a:rPr lang="zh-CN" sz="1800" b="0" strike="noStrike" spc="-1">
                <a:solidFill>
                  <a:schemeClr val="accent3"/>
                </a:solidFill>
                <a:latin typeface="Arial"/>
                <a:ea typeface="微软雅黑"/>
              </a:rPr>
              <a:t>年</a:t>
            </a:r>
            <a:r>
              <a:rPr lang="en-US" sz="1800" b="0" strike="noStrike" spc="-1">
                <a:solidFill>
                  <a:schemeClr val="accent3"/>
                </a:solidFill>
                <a:latin typeface="Arial"/>
                <a:ea typeface="微软雅黑"/>
              </a:rPr>
              <a:t>X</a:t>
            </a:r>
            <a:r>
              <a:rPr lang="zh-CN" sz="1800" b="0" strike="noStrike" spc="-1">
                <a:solidFill>
                  <a:schemeClr val="accent3"/>
                </a:solidFill>
                <a:latin typeface="Arial"/>
                <a:ea typeface="微软雅黑"/>
              </a:rPr>
              <a:t>月</a:t>
            </a:r>
            <a:endParaRPr lang="en-US" sz="1800" b="0" strike="noStrike" spc="-1">
              <a:solidFill>
                <a:srgbClr val="FFFFFF"/>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1</a:t>
            </a:r>
            <a:r>
              <a:rPr lang="zh-CN" sz="2400" b="0" strike="noStrike" spc="-1">
                <a:solidFill>
                  <a:schemeClr val="accent3"/>
                </a:solidFill>
                <a:latin typeface="微软雅黑"/>
                <a:ea typeface="微软雅黑"/>
              </a:rPr>
              <a:t>章  培养销售团队的执行能力与绩效</a:t>
            </a:r>
            <a:endParaRPr lang="en-US" sz="2400" b="0" strike="noStrike" spc="-1">
              <a:solidFill>
                <a:srgbClr val="FFFFFF"/>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2</a:t>
            </a:r>
            <a:r>
              <a:rPr lang="zh-CN" sz="2400" b="0" strike="noStrike" spc="-1">
                <a:solidFill>
                  <a:schemeClr val="accent3"/>
                </a:solidFill>
                <a:latin typeface="微软雅黑"/>
                <a:ea typeface="微软雅黑"/>
              </a:rPr>
              <a:t>章  执行力培训计划的设计与实施</a:t>
            </a:r>
            <a:endParaRPr lang="en-US" sz="2400" b="0" strike="noStrike" spc="-1">
              <a:solidFill>
                <a:srgbClr val="FFFFFF"/>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3</a:t>
            </a:r>
            <a:r>
              <a:rPr lang="zh-CN" sz="2400" b="0" strike="noStrike" spc="-1">
                <a:solidFill>
                  <a:schemeClr val="accent3"/>
                </a:solidFill>
                <a:latin typeface="微软雅黑"/>
                <a:ea typeface="微软雅黑"/>
              </a:rPr>
              <a:t>章  激励机制对销售团队执行力的影响</a:t>
            </a:r>
            <a:endParaRPr lang="en-US" sz="2400" b="0" strike="noStrike" spc="-1">
              <a:solidFill>
                <a:srgbClr val="FFFFFF"/>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4</a:t>
            </a:r>
            <a:r>
              <a:rPr lang="zh-CN" sz="2400" b="0" strike="noStrike" spc="-1">
                <a:solidFill>
                  <a:schemeClr val="accent3"/>
                </a:solidFill>
                <a:latin typeface="微软雅黑"/>
                <a:ea typeface="微软雅黑"/>
              </a:rPr>
              <a:t>章  有效团队管理对执行力的提升</a:t>
            </a:r>
            <a:endParaRPr lang="en-US" sz="2400" b="0" strike="noStrike" spc="-1">
              <a:solidFill>
                <a:srgbClr val="FFFFFF"/>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5</a:t>
            </a:r>
            <a:r>
              <a:rPr lang="zh-CN" sz="2400" b="0" strike="noStrike" spc="-1">
                <a:solidFill>
                  <a:schemeClr val="accent3"/>
                </a:solidFill>
                <a:latin typeface="微软雅黑"/>
                <a:ea typeface="微软雅黑"/>
              </a:rPr>
              <a:t>章  绩效管理与考核体系的建立</a:t>
            </a:r>
            <a:endParaRPr lang="en-US" sz="2400" b="0" strike="noStrike" spc="-1">
              <a:solidFill>
                <a:srgbClr val="FFFFFF"/>
              </a:solidFill>
              <a:latin typeface="Arial"/>
            </a:endParaRPr>
          </a:p>
          <a:p>
            <a:pPr defTabSz="914400">
              <a:lnSpc>
                <a:spcPct val="100000"/>
              </a:lnSpc>
            </a:pPr>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6</a:t>
            </a:r>
            <a:r>
              <a:rPr lang="zh-CN" sz="2400" b="0" strike="noStrike" spc="-1">
                <a:solidFill>
                  <a:schemeClr val="accent3"/>
                </a:solidFill>
                <a:latin typeface="微软雅黑"/>
                <a:ea typeface="微软雅黑"/>
              </a:rPr>
              <a:t>章  总结与展望</a:t>
            </a:r>
            <a:endParaRPr lang="en-US" sz="2400" b="0" strike="noStrike" spc="-1">
              <a:solidFill>
                <a:srgbClr val="FFFFFF"/>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a:t>
            </a:r>
            <a:r>
              <a:rPr lang="en-US" sz="3600" b="1" strike="noStrike" spc="299">
                <a:solidFill>
                  <a:schemeClr val="accent3"/>
                </a:solidFill>
                <a:latin typeface="Arial"/>
                <a:ea typeface="微软雅黑"/>
              </a:rPr>
              <a:t>1</a:t>
            </a:r>
            <a:r>
              <a:rPr lang="zh-CN" sz="3600" b="1" strike="noStrike" spc="299">
                <a:solidFill>
                  <a:schemeClr val="accent3"/>
                </a:solidFill>
                <a:latin typeface="Arial"/>
                <a:ea typeface="微软雅黑"/>
              </a:rPr>
              <a:t>章 培养销售团队的执行能力与绩效</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FFFFFF"/>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fontScale="81111" lnSpcReduction="20000"/>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理解执行能力与绩效的关系</a:t>
            </a:r>
            <a:endParaRPr lang="en-US" sz="3600" b="0" strike="noStrike" spc="-1">
              <a:solidFill>
                <a:schemeClr val="dk1"/>
              </a:solidFill>
              <a:latin typeface="Arial"/>
            </a:endParaRPr>
          </a:p>
        </p:txBody>
      </p:sp>
      <p:sp>
        <p:nvSpPr>
          <p:cNvPr id="81" name="content"/>
          <p:cNvSpPr/>
          <p:nvPr/>
        </p:nvSpPr>
        <p:spPr>
          <a:xfrm>
            <a:off x="379404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accent3"/>
                </a:solidFill>
                <a:latin typeface="微软雅黑"/>
                <a:ea typeface="微软雅黑"/>
              </a:rPr>
              <a:t>在销售团队中，执行能力是实现绩效的关键。团队成员的执行能力决定了工作的完成情况以及最终的业绩表现。提升团队执行力不仅能够帮助团队达到更好的绩效，也能够提高团队的整体工作效率。关注执行能力与绩效的关系，有助于发现团队中存在的问题并制定有效的解决方案。</a:t>
            </a:r>
            <a:endParaRPr lang="en-US" sz="2000" b="0" strike="noStrike" spc="-1">
              <a:solidFill>
                <a:srgbClr val="FFFFFF"/>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2"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建立高绩效销售团队的重要性</a:t>
            </a:r>
            <a:endParaRPr lang="en-US" sz="3600" b="0" strike="noStrike" spc="-1">
              <a:solidFill>
                <a:schemeClr val="dk1"/>
              </a:solidFill>
              <a:latin typeface="Arial"/>
            </a:endParaRPr>
          </a:p>
        </p:txBody>
      </p:sp>
      <p:sp>
        <p:nvSpPr>
          <p:cNvPr id="83"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团队成员之间的密切合作有助于实现团队目标</a:t>
            </a:r>
            <a:endParaRPr lang="en-US" sz="1600" b="0" strike="noStrike" spc="-1">
              <a:solidFill>
                <a:srgbClr val="FFFFFF"/>
              </a:solidFill>
              <a:latin typeface="Arial"/>
            </a:endParaRPr>
          </a:p>
        </p:txBody>
      </p:sp>
      <p:sp>
        <p:nvSpPr>
          <p:cNvPr id="84"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团队合作</a:t>
            </a:r>
            <a:endParaRPr lang="en-US" sz="2000" b="0" strike="noStrike" spc="-1">
              <a:solidFill>
                <a:srgbClr val="FFFFFF"/>
              </a:solidFill>
              <a:latin typeface="Arial"/>
            </a:endParaRPr>
          </a:p>
        </p:txBody>
      </p:sp>
      <p:sp>
        <p:nvSpPr>
          <p:cNvPr id="85"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明确的目标能够激发团队成员的工作动力</a:t>
            </a:r>
            <a:endParaRPr lang="en-US" sz="1600" b="0" strike="noStrike" spc="-1">
              <a:solidFill>
                <a:srgbClr val="FFFFFF"/>
              </a:solidFill>
              <a:latin typeface="Arial"/>
            </a:endParaRPr>
          </a:p>
        </p:txBody>
      </p:sp>
      <p:sp>
        <p:nvSpPr>
          <p:cNvPr id="86"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目标导向</a:t>
            </a:r>
            <a:endParaRPr lang="en-US" sz="2000" b="0" strike="noStrike" spc="-1">
              <a:solidFill>
                <a:srgbClr val="FFFFFF"/>
              </a:solidFill>
              <a:latin typeface="Arial"/>
            </a:endParaRPr>
          </a:p>
        </p:txBody>
      </p:sp>
      <p:sp>
        <p:nvSpPr>
          <p:cNvPr id="87"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团队成员不断学习进步，有助于团队绩效的提升</a:t>
            </a:r>
            <a:endParaRPr lang="en-US" sz="1600" b="0" strike="noStrike" spc="-1">
              <a:solidFill>
                <a:srgbClr val="FFFFFF"/>
              </a:solidFill>
              <a:latin typeface="Arial"/>
            </a:endParaRPr>
          </a:p>
        </p:txBody>
      </p:sp>
      <p:sp>
        <p:nvSpPr>
          <p:cNvPr id="88"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持续学习</a:t>
            </a:r>
            <a:endParaRPr lang="en-US" sz="2000" b="0" strike="noStrike" spc="-1">
              <a:solidFill>
                <a:srgbClr val="FFFFFF"/>
              </a:solidFill>
              <a:latin typeface="Arial"/>
            </a:endParaRPr>
          </a:p>
        </p:txBody>
      </p:sp>
      <p:sp>
        <p:nvSpPr>
          <p:cNvPr id="89"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良好的沟通能够减少团队工作中的误会和冲突</a:t>
            </a:r>
            <a:endParaRPr lang="en-US" sz="1600" b="0" strike="noStrike" spc="-1">
              <a:solidFill>
                <a:srgbClr val="FFFFFF"/>
              </a:solidFill>
              <a:latin typeface="Arial"/>
            </a:endParaRPr>
          </a:p>
        </p:txBody>
      </p:sp>
      <p:sp>
        <p:nvSpPr>
          <p:cNvPr id="90"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有效沟通</a:t>
            </a:r>
            <a:endParaRPr lang="en-US" sz="2000" b="0" strike="noStrike" spc="-1">
              <a:solidFill>
                <a:srgbClr val="FFFFFF"/>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1"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accent3"/>
                </a:solidFill>
                <a:latin typeface="Arial"/>
                <a:ea typeface="微软雅黑"/>
              </a:rPr>
              <a:t>设定明确目标以提升执行能力</a:t>
            </a:r>
            <a:endParaRPr lang="en-US" sz="3600" b="0" strike="noStrike" spc="-1">
              <a:solidFill>
                <a:schemeClr val="dk1"/>
              </a:solidFill>
              <a:latin typeface="Arial"/>
            </a:endParaRPr>
          </a:p>
        </p:txBody>
      </p:sp>
      <p:sp>
        <p:nvSpPr>
          <p:cNvPr id="92"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Arial"/>
                <a:ea typeface="微软雅黑"/>
              </a:rPr>
              <a:t>目标要明确具体，避免模糊和含糊不清的表述</a:t>
            </a:r>
            <a:endParaRPr lang="en-US" sz="1600" b="0" strike="noStrike" spc="-1">
              <a:solidFill>
                <a:srgbClr val="FFFFFF"/>
              </a:solidFill>
              <a:latin typeface="Arial"/>
            </a:endParaRPr>
          </a:p>
        </p:txBody>
      </p:sp>
      <p:sp>
        <p:nvSpPr>
          <p:cNvPr id="93"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明确性</a:t>
            </a:r>
            <a:endParaRPr lang="en-US" sz="2000" b="0" strike="noStrike" spc="-1">
              <a:solidFill>
                <a:srgbClr val="FFFFFF"/>
              </a:solidFill>
              <a:latin typeface="Arial"/>
            </a:endParaRPr>
          </a:p>
        </p:txBody>
      </p:sp>
      <p:sp>
        <p:nvSpPr>
          <p:cNvPr id="94"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01</a:t>
            </a:r>
            <a:endParaRPr lang="en-US" sz="1600" b="0" strike="noStrike" spc="-1">
              <a:solidFill>
                <a:srgbClr val="FFFFFF"/>
              </a:solidFill>
              <a:latin typeface="Arial"/>
            </a:endParaRPr>
          </a:p>
        </p:txBody>
      </p:sp>
      <p:sp>
        <p:nvSpPr>
          <p:cNvPr id="95"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03</a:t>
            </a:r>
            <a:endParaRPr lang="en-US" sz="1600" b="0" strike="noStrike" spc="-1">
              <a:solidFill>
                <a:srgbClr val="FFFFFF"/>
              </a:solidFill>
              <a:latin typeface="Arial"/>
            </a:endParaRPr>
          </a:p>
        </p:txBody>
      </p:sp>
      <p:sp>
        <p:nvSpPr>
          <p:cNvPr id="96"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目标应该具有一定挑战性，能够激发团队成员的潜力</a:t>
            </a:r>
            <a:endParaRPr lang="en-US" sz="1600" b="0" strike="noStrike" spc="-1">
              <a:solidFill>
                <a:srgbClr val="FFFFFF"/>
              </a:solidFill>
              <a:latin typeface="Arial"/>
            </a:endParaRPr>
          </a:p>
        </p:txBody>
      </p:sp>
      <p:sp>
        <p:nvSpPr>
          <p:cNvPr id="97"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挑战性</a:t>
            </a:r>
            <a:endParaRPr lang="en-US" sz="2000" b="0" strike="noStrike" spc="-1">
              <a:solidFill>
                <a:srgbClr val="FFFFFF"/>
              </a:solidFill>
              <a:latin typeface="Arial"/>
            </a:endParaRPr>
          </a:p>
        </p:txBody>
      </p:sp>
      <p:sp>
        <p:nvSpPr>
          <p:cNvPr id="9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02</a:t>
            </a:r>
            <a:endParaRPr lang="en-US" sz="1600" b="0" strike="noStrike" spc="-1">
              <a:solidFill>
                <a:srgbClr val="FFFFFF"/>
              </a:solidFill>
              <a:latin typeface="Arial"/>
            </a:endParaRPr>
          </a:p>
        </p:txBody>
      </p:sp>
      <p:sp>
        <p:nvSpPr>
          <p:cNvPr id="99"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目标需要能够量化和评估，以便监控和调整</a:t>
            </a:r>
            <a:endParaRPr lang="en-US" sz="1600" b="0" strike="noStrike" spc="-1">
              <a:solidFill>
                <a:srgbClr val="FFFFFF"/>
              </a:solidFill>
              <a:latin typeface="Arial"/>
            </a:endParaRPr>
          </a:p>
        </p:txBody>
      </p:sp>
      <p:sp>
        <p:nvSpPr>
          <p:cNvPr id="100"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可衡量性</a:t>
            </a:r>
            <a:endParaRPr lang="en-US" sz="2000" b="0" strike="noStrike" spc="-1">
              <a:solidFill>
                <a:srgbClr val="FFFFFF"/>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1"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02"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协作能力</a:t>
            </a:r>
            <a:endParaRPr lang="en-US" sz="1800" b="0" strike="noStrike" spc="-1">
              <a:solidFill>
                <a:srgbClr val="FFFFFF"/>
              </a:solidFill>
              <a:latin typeface="Arial"/>
            </a:endParaRPr>
          </a:p>
        </p:txBody>
      </p:sp>
      <p:sp>
        <p:nvSpPr>
          <p:cNvPr id="103" name="content.2.content"/>
          <p:cNvSpPr/>
          <p:nvPr/>
        </p:nvSpPr>
        <p:spPr>
          <a:xfrm>
            <a:off x="3666960" y="292464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团队协作</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有效分工</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互相支持</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协同合作</a:t>
            </a:r>
            <a:endParaRPr lang="en-US" sz="1400" b="0" strike="noStrike" spc="-1">
              <a:solidFill>
                <a:srgbClr val="FFFFFF"/>
              </a:solidFill>
              <a:latin typeface="Arial"/>
            </a:endParaRPr>
          </a:p>
        </p:txBody>
      </p:sp>
      <p:sp>
        <p:nvSpPr>
          <p:cNvPr id="104"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05"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问题解决</a:t>
            </a:r>
            <a:endParaRPr lang="en-US" sz="1800" b="0" strike="noStrike" spc="-1">
              <a:solidFill>
                <a:srgbClr val="FFFFFF"/>
              </a:solidFill>
              <a:latin typeface="Arial"/>
            </a:endParaRPr>
          </a:p>
        </p:txBody>
      </p:sp>
      <p:sp>
        <p:nvSpPr>
          <p:cNvPr id="106" name="content.3.content"/>
          <p:cNvSpPr/>
          <p:nvPr/>
        </p:nvSpPr>
        <p:spPr>
          <a:xfrm>
            <a:off x="6424200" y="292536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解决冲突</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共同面对挑战</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团队合作解决问题</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找出最佳解决方案</a:t>
            </a:r>
            <a:endParaRPr lang="en-US" sz="1400" b="0" strike="noStrike" spc="-1">
              <a:solidFill>
                <a:srgbClr val="FFFFFF"/>
              </a:solidFill>
              <a:latin typeface="Arial"/>
            </a:endParaRPr>
          </a:p>
        </p:txBody>
      </p:sp>
      <p:sp>
        <p:nvSpPr>
          <p:cNvPr id="107"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08"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团队建设</a:t>
            </a:r>
            <a:endParaRPr lang="en-US" sz="1800" b="0" strike="noStrike" spc="-1">
              <a:solidFill>
                <a:srgbClr val="FFFFFF"/>
              </a:solidFill>
              <a:latin typeface="Arial"/>
            </a:endParaRPr>
          </a:p>
        </p:txBody>
      </p:sp>
      <p:sp>
        <p:nvSpPr>
          <p:cNvPr id="109" name="content.4.content"/>
          <p:cNvSpPr/>
          <p:nvPr/>
        </p:nvSpPr>
        <p:spPr>
          <a:xfrm>
            <a:off x="9201240" y="2925360"/>
            <a:ext cx="207684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建立信任</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共享目标</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加强团队凝聚力</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激发团队活力</a:t>
            </a:r>
            <a:endParaRPr lang="en-US" sz="1400" b="0" strike="noStrike" spc="-1">
              <a:solidFill>
                <a:srgbClr val="FFFFFF"/>
              </a:solidFill>
              <a:latin typeface="Arial"/>
            </a:endParaRPr>
          </a:p>
        </p:txBody>
      </p:sp>
      <p:sp>
        <p:nvSpPr>
          <p:cNvPr id="110"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培养销售团队的沟通协作能力</a:t>
            </a:r>
            <a:endParaRPr lang="en-US" sz="3600" b="0" strike="noStrike" spc="-1">
              <a:solidFill>
                <a:schemeClr val="dk1"/>
              </a:solidFill>
              <a:latin typeface="Arial"/>
            </a:endParaRPr>
          </a:p>
        </p:txBody>
      </p:sp>
      <p:sp>
        <p:nvSpPr>
          <p:cNvPr id="111"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12"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沟通技巧</a:t>
            </a:r>
            <a:endParaRPr lang="en-US" sz="1800" b="0" strike="noStrike" spc="-1">
              <a:solidFill>
                <a:srgbClr val="FFFFFF"/>
              </a:solidFill>
              <a:latin typeface="Arial"/>
            </a:endParaRPr>
          </a:p>
        </p:txBody>
      </p:sp>
      <p:sp>
        <p:nvSpPr>
          <p:cNvPr id="113" name="content.1.content"/>
          <p:cNvSpPr/>
          <p:nvPr/>
        </p:nvSpPr>
        <p:spPr>
          <a:xfrm>
            <a:off x="872640" y="292464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积极倾听</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清晰表达</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善于沟通</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避免歧义</a:t>
            </a:r>
            <a:endParaRPr lang="en-US" sz="1400" b="0" strike="noStrike" spc="-1">
              <a:solidFill>
                <a:srgbClr val="FFFFFF"/>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4"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15"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沟通协作如何提升团队绩效</a:t>
            </a:r>
            <a:endParaRPr lang="en-US" sz="2800" b="0" strike="noStrike" spc="-1">
              <a:solidFill>
                <a:srgbClr val="FFFFFF"/>
              </a:solidFill>
              <a:latin typeface="Arial"/>
            </a:endParaRPr>
          </a:p>
        </p:txBody>
      </p:sp>
      <p:sp>
        <p:nvSpPr>
          <p:cNvPr id="116"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在一个良好的沟通协作氛围中，团队成员可以更好地理解彼此，分享信息和资源，有效协调工作，并共同克服困难。通过提升团队的沟通协作能力，不仅可以提高工作效率，减少误解和冲突，还能够促进团队绩效的持续提升。</a:t>
            </a:r>
            <a:endParaRPr lang="en-US" sz="1800" b="0" strike="noStrike" spc="-1">
              <a:solidFill>
                <a:srgbClr val="FFFFFF"/>
              </a:solidFill>
              <a:latin typeface="Arial"/>
            </a:endParaRPr>
          </a:p>
        </p:txBody>
      </p:sp>
      <p:sp>
        <p:nvSpPr>
          <p:cNvPr id="117"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9"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a:t>
            </a:r>
            <a:r>
              <a:rPr lang="en-US" sz="3600" b="1" strike="noStrike" spc="299">
                <a:solidFill>
                  <a:schemeClr val="accent3"/>
                </a:solidFill>
                <a:latin typeface="Arial"/>
                <a:ea typeface="微软雅黑"/>
              </a:rPr>
              <a:t>2</a:t>
            </a:r>
            <a:r>
              <a:rPr lang="zh-CN" sz="3600" b="1" strike="noStrike" spc="299">
                <a:solidFill>
                  <a:schemeClr val="accent3"/>
                </a:solidFill>
                <a:latin typeface="Arial"/>
                <a:ea typeface="微软雅黑"/>
              </a:rPr>
              <a:t>章 执行力培训计划的设计与实施</a:t>
            </a:r>
            <a:endParaRPr lang="en-US" sz="3600" b="0" strike="noStrike" spc="-1">
              <a:solidFill>
                <a:schemeClr val="dk1"/>
              </a:solidFill>
              <a:latin typeface="Arial"/>
            </a:endParaRPr>
          </a:p>
        </p:txBody>
      </p:sp>
      <p:sp>
        <p:nvSpPr>
          <p:cNvPr id="12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FFFFFF"/>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1"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accent3"/>
                </a:solidFill>
                <a:latin typeface="Arial"/>
                <a:ea typeface="微软雅黑"/>
              </a:rPr>
              <a:t>分析团队的执行力差距</a:t>
            </a:r>
            <a:endParaRPr lang="en-US" sz="3600" b="0" strike="noStrike" spc="-1">
              <a:solidFill>
                <a:schemeClr val="dk1"/>
              </a:solidFill>
              <a:latin typeface="Arial"/>
            </a:endParaRPr>
          </a:p>
        </p:txBody>
      </p:sp>
      <p:sp>
        <p:nvSpPr>
          <p:cNvPr id="122"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Arial"/>
                <a:ea typeface="微软雅黑"/>
              </a:rPr>
              <a:t>重点分析团队内部差异</a:t>
            </a:r>
            <a:endParaRPr lang="en-US" sz="1600" b="0" strike="noStrike" spc="-1">
              <a:solidFill>
                <a:srgbClr val="FFFFFF"/>
              </a:solidFill>
              <a:latin typeface="Arial"/>
            </a:endParaRPr>
          </a:p>
        </p:txBody>
      </p:sp>
      <p:sp>
        <p:nvSpPr>
          <p:cNvPr id="123"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如何识别团队的执行力差距</a:t>
            </a:r>
            <a:endParaRPr lang="en-US" sz="2000" b="0" strike="noStrike" spc="-1">
              <a:solidFill>
                <a:srgbClr val="FFFFFF"/>
              </a:solidFill>
              <a:latin typeface="Arial"/>
            </a:endParaRPr>
          </a:p>
        </p:txBody>
      </p:sp>
      <p:sp>
        <p:nvSpPr>
          <p:cNvPr id="124"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01</a:t>
            </a:r>
            <a:endParaRPr lang="en-US" sz="1600" b="0" strike="noStrike" spc="-1">
              <a:solidFill>
                <a:srgbClr val="FFFFFF"/>
              </a:solidFill>
              <a:latin typeface="Arial"/>
            </a:endParaRPr>
          </a:p>
        </p:txBody>
      </p:sp>
      <p:sp>
        <p:nvSpPr>
          <p:cNvPr id="125"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03</a:t>
            </a:r>
            <a:endParaRPr lang="en-US" sz="1600" b="0" strike="noStrike" spc="-1">
              <a:solidFill>
                <a:srgbClr val="FFFFFF"/>
              </a:solidFill>
              <a:latin typeface="Arial"/>
            </a:endParaRPr>
          </a:p>
        </p:txBody>
      </p:sp>
      <p:sp>
        <p:nvSpPr>
          <p:cNvPr id="126"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指导后续培训方向</a:t>
            </a:r>
            <a:endParaRPr lang="en-US" sz="1600" b="0" strike="noStrike" spc="-1">
              <a:solidFill>
                <a:srgbClr val="FFFFFF"/>
              </a:solidFill>
              <a:latin typeface="Arial"/>
            </a:endParaRPr>
          </a:p>
        </p:txBody>
      </p:sp>
      <p:sp>
        <p:nvSpPr>
          <p:cNvPr id="127"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分析结果对培训计划的重要性</a:t>
            </a:r>
            <a:endParaRPr lang="en-US" sz="2000" b="0" strike="noStrike" spc="-1">
              <a:solidFill>
                <a:srgbClr val="FFFFFF"/>
              </a:solidFill>
              <a:latin typeface="Arial"/>
            </a:endParaRPr>
          </a:p>
        </p:txBody>
      </p:sp>
      <p:sp>
        <p:nvSpPr>
          <p:cNvPr id="12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02</a:t>
            </a:r>
            <a:endParaRPr lang="en-US" sz="1600" b="0" strike="noStrike" spc="-1">
              <a:solidFill>
                <a:srgbClr val="FFFFFF"/>
              </a:solidFill>
              <a:latin typeface="Arial"/>
            </a:endParaRPr>
          </a:p>
        </p:txBody>
      </p:sp>
      <p:sp>
        <p:nvSpPr>
          <p:cNvPr id="129"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准确评估团队表现</a:t>
            </a:r>
            <a:endParaRPr lang="en-US" sz="1600" b="0" strike="noStrike" spc="-1">
              <a:solidFill>
                <a:srgbClr val="FFFFFF"/>
              </a:solidFill>
              <a:latin typeface="Arial"/>
            </a:endParaRPr>
          </a:p>
        </p:txBody>
      </p:sp>
      <p:sp>
        <p:nvSpPr>
          <p:cNvPr id="130"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选择合适的分析方法和工具</a:t>
            </a:r>
            <a:endParaRPr lang="en-US" sz="2000" b="0" strike="noStrike" spc="-1">
              <a:solidFill>
                <a:srgbClr val="FFFFFF"/>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31"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fontScale="75000" lnSpcReduction="20000"/>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制定个性化的执行力培训计划</a:t>
            </a:r>
            <a:endParaRPr lang="en-US" sz="3600" b="0" strike="noStrike" spc="-1">
              <a:solidFill>
                <a:schemeClr val="dk1"/>
              </a:solidFill>
              <a:latin typeface="Arial"/>
            </a:endParaRPr>
          </a:p>
        </p:txBody>
      </p:sp>
      <p:sp>
        <p:nvSpPr>
          <p:cNvPr id="132" name="content"/>
          <p:cNvSpPr/>
          <p:nvPr/>
        </p:nvSpPr>
        <p:spPr>
          <a:xfrm>
            <a:off x="379404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accent3"/>
                </a:solidFill>
                <a:latin typeface="微软雅黑"/>
                <a:ea typeface="微软雅黑"/>
              </a:rPr>
              <a:t>个性化培训计划是根据团队成员的个性与特点制定不同的培训方案，充分考虑个体差异性，以达到最佳的培训效果。通过制定个性化培训计划，可以更好地激发团队成员的潜力，提升整体执行力。</a:t>
            </a:r>
            <a:endParaRPr lang="en-US" sz="2000" b="0" strike="noStrike" spc="-1">
              <a:solidFill>
                <a:srgbClr val="FFFFFF"/>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34"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如何引导团队成员参与培训</a:t>
            </a:r>
            <a:endParaRPr lang="en-US" sz="1800" b="0" strike="noStrike" spc="-1">
              <a:solidFill>
                <a:srgbClr val="FFFFFF"/>
              </a:solidFill>
              <a:latin typeface="Arial"/>
            </a:endParaRPr>
          </a:p>
        </p:txBody>
      </p:sp>
      <p:sp>
        <p:nvSpPr>
          <p:cNvPr id="135" name="content.2.content"/>
          <p:cNvSpPr/>
          <p:nvPr/>
        </p:nvSpPr>
        <p:spPr>
          <a:xfrm>
            <a:off x="3666960" y="292464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激发学习兴趣</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提供学习资源</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建立学习氛围</a:t>
            </a:r>
            <a:endParaRPr lang="en-US" sz="1400" b="0" strike="noStrike" spc="-1">
              <a:solidFill>
                <a:srgbClr val="FFFFFF"/>
              </a:solidFill>
              <a:latin typeface="Arial"/>
            </a:endParaRPr>
          </a:p>
        </p:txBody>
      </p:sp>
      <p:sp>
        <p:nvSpPr>
          <p:cNvPr id="13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37"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实施培训计划的评估与调整</a:t>
            </a:r>
            <a:endParaRPr lang="en-US" sz="1800" b="0" strike="noStrike" spc="-1">
              <a:solidFill>
                <a:srgbClr val="FFFFFF"/>
              </a:solidFill>
              <a:latin typeface="Arial"/>
            </a:endParaRPr>
          </a:p>
        </p:txBody>
      </p:sp>
      <p:sp>
        <p:nvSpPr>
          <p:cNvPr id="138" name="content.3.content"/>
          <p:cNvSpPr/>
          <p:nvPr/>
        </p:nvSpPr>
        <p:spPr>
          <a:xfrm>
            <a:off x="6424200" y="292536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定期评估培训效果</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根据反馈进行调整</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持续改进培训计划</a:t>
            </a:r>
            <a:endParaRPr lang="en-US" sz="1400" b="0" strike="noStrike" spc="-1">
              <a:solidFill>
                <a:srgbClr val="FFFFFF"/>
              </a:solidFill>
              <a:latin typeface="Arial"/>
            </a:endParaRPr>
          </a:p>
        </p:txBody>
      </p:sp>
      <p:sp>
        <p:nvSpPr>
          <p:cNvPr id="13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40"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accent3"/>
                </a:solidFill>
                <a:latin typeface="微软雅黑"/>
                <a:ea typeface="微软雅黑"/>
              </a:rPr>
              <a:t> </a:t>
            </a:r>
            <a:endParaRPr lang="en-US" sz="1800" b="0" strike="noStrike" spc="-1">
              <a:solidFill>
                <a:srgbClr val="FFFFFF"/>
              </a:solidFill>
              <a:latin typeface="Arial"/>
            </a:endParaRPr>
          </a:p>
        </p:txBody>
      </p:sp>
      <p:sp>
        <p:nvSpPr>
          <p:cNvPr id="141" name="content.4.content"/>
          <p:cNvSpPr/>
          <p:nvPr/>
        </p:nvSpPr>
        <p:spPr>
          <a:xfrm>
            <a:off x="9201240" y="292536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FFFFFF"/>
              </a:solidFill>
              <a:latin typeface="Arial"/>
            </a:endParaRPr>
          </a:p>
        </p:txBody>
      </p:sp>
      <p:sp>
        <p:nvSpPr>
          <p:cNvPr id="142"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实施执行力培训计划</a:t>
            </a:r>
            <a:endParaRPr lang="en-US" sz="3600" b="0" strike="noStrike" spc="-1">
              <a:solidFill>
                <a:schemeClr val="dk1"/>
              </a:solidFill>
              <a:latin typeface="Arial"/>
            </a:endParaRPr>
          </a:p>
        </p:txBody>
      </p:sp>
      <p:sp>
        <p:nvSpPr>
          <p:cNvPr id="14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44"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培训计划的实施步骤与方法</a:t>
            </a:r>
            <a:endParaRPr lang="en-US" sz="1800" b="0" strike="noStrike" spc="-1">
              <a:solidFill>
                <a:srgbClr val="FFFFFF"/>
              </a:solidFill>
              <a:latin typeface="Arial"/>
            </a:endParaRPr>
          </a:p>
        </p:txBody>
      </p:sp>
      <p:sp>
        <p:nvSpPr>
          <p:cNvPr id="145" name="content.1.content"/>
          <p:cNvSpPr/>
          <p:nvPr/>
        </p:nvSpPr>
        <p:spPr>
          <a:xfrm>
            <a:off x="872640" y="292464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明确培训目标</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制定培训计划</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组织培训活动</a:t>
            </a:r>
            <a:endParaRPr lang="en-US" sz="14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6"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accent3"/>
                </a:solidFill>
                <a:latin typeface="Arial"/>
                <a:ea typeface="微软雅黑"/>
              </a:rPr>
              <a:t>培训成效的评估与反馈</a:t>
            </a:r>
            <a:endParaRPr lang="en-US" sz="3600" b="0" strike="noStrike" spc="-1">
              <a:solidFill>
                <a:schemeClr val="dk1"/>
              </a:solidFill>
              <a:latin typeface="Arial"/>
            </a:endParaRPr>
          </a:p>
        </p:txBody>
      </p:sp>
      <p:sp>
        <p:nvSpPr>
          <p:cNvPr id="147"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Arial"/>
                <a:ea typeface="微软雅黑"/>
              </a:rPr>
              <a:t>通过数据分析和实际表现</a:t>
            </a:r>
            <a:endParaRPr lang="en-US" sz="1600" b="0" strike="noStrike" spc="-1">
              <a:solidFill>
                <a:srgbClr val="FFFFFF"/>
              </a:solidFill>
              <a:latin typeface="Arial"/>
            </a:endParaRPr>
          </a:p>
        </p:txBody>
      </p:sp>
      <p:sp>
        <p:nvSpPr>
          <p:cNvPr id="148"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如何评估培训计划的成效</a:t>
            </a:r>
            <a:endParaRPr lang="en-US" sz="2000" b="0" strike="noStrike" spc="-1">
              <a:solidFill>
                <a:srgbClr val="FFFFFF"/>
              </a:solidFill>
              <a:latin typeface="Arial"/>
            </a:endParaRPr>
          </a:p>
        </p:txBody>
      </p:sp>
      <p:sp>
        <p:nvSpPr>
          <p:cNvPr id="149"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01</a:t>
            </a:r>
            <a:endParaRPr lang="en-US" sz="1600" b="0" strike="noStrike" spc="-1">
              <a:solidFill>
                <a:srgbClr val="FFFFFF"/>
              </a:solidFill>
              <a:latin typeface="Arial"/>
            </a:endParaRPr>
          </a:p>
        </p:txBody>
      </p:sp>
      <p:sp>
        <p:nvSpPr>
          <p:cNvPr id="150"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03</a:t>
            </a:r>
            <a:endParaRPr lang="en-US" sz="1600" b="0" strike="noStrike" spc="-1">
              <a:solidFill>
                <a:srgbClr val="FFFFFF"/>
              </a:solidFill>
              <a:latin typeface="Arial"/>
            </a:endParaRPr>
          </a:p>
        </p:txBody>
      </p:sp>
      <p:sp>
        <p:nvSpPr>
          <p:cNvPr id="151"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培养持续提升的执行力</a:t>
            </a:r>
            <a:endParaRPr lang="en-US" sz="1600" b="0" strike="noStrike" spc="-1">
              <a:solidFill>
                <a:srgbClr val="FFFFFF"/>
              </a:solidFill>
              <a:latin typeface="Arial"/>
            </a:endParaRPr>
          </a:p>
        </p:txBody>
      </p:sp>
      <p:sp>
        <p:nvSpPr>
          <p:cNvPr id="152"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培训成效对团队绩效的长期影响</a:t>
            </a:r>
            <a:endParaRPr lang="en-US" sz="2000" b="0" strike="noStrike" spc="-1">
              <a:solidFill>
                <a:srgbClr val="FFFFFF"/>
              </a:solidFill>
              <a:latin typeface="Arial"/>
            </a:endParaRPr>
          </a:p>
        </p:txBody>
      </p:sp>
      <p:sp>
        <p:nvSpPr>
          <p:cNvPr id="153"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02</a:t>
            </a:r>
            <a:endParaRPr lang="en-US" sz="1600" b="0" strike="noStrike" spc="-1">
              <a:solidFill>
                <a:srgbClr val="FFFFFF"/>
              </a:solidFill>
              <a:latin typeface="Arial"/>
            </a:endParaRPr>
          </a:p>
        </p:txBody>
      </p:sp>
      <p:sp>
        <p:nvSpPr>
          <p:cNvPr id="154"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及时指导和调整方向</a:t>
            </a:r>
            <a:endParaRPr lang="en-US" sz="1600" b="0" strike="noStrike" spc="-1">
              <a:solidFill>
                <a:srgbClr val="FFFFFF"/>
              </a:solidFill>
              <a:latin typeface="Arial"/>
            </a:endParaRPr>
          </a:p>
        </p:txBody>
      </p:sp>
      <p:sp>
        <p:nvSpPr>
          <p:cNvPr id="155"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提供有效的反馈机制</a:t>
            </a:r>
            <a:endParaRPr lang="en-US" sz="2000" b="0" strike="noStrike" spc="-1">
              <a:solidFill>
                <a:srgbClr val="FFFFFF"/>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6"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57"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个性化培训计划</a:t>
            </a:r>
            <a:endParaRPr lang="en-US" sz="2800" b="0" strike="noStrike" spc="-1">
              <a:solidFill>
                <a:srgbClr val="FFFFFF"/>
              </a:solidFill>
              <a:latin typeface="Arial"/>
            </a:endParaRPr>
          </a:p>
        </p:txBody>
      </p:sp>
      <p:sp>
        <p:nvSpPr>
          <p:cNvPr id="158"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个性化培训计划的核心在于针对不同团队成员的特点和需求进行量身定制的培训方案。通过了解每个成员的学习风格、弱点和优势，可以让培训更有针对性，提升学习效果和执行力。</a:t>
            </a:r>
            <a:endParaRPr lang="en-US" sz="1800" b="0" strike="noStrike" spc="-1">
              <a:solidFill>
                <a:srgbClr val="FFFFFF"/>
              </a:solidFill>
              <a:latin typeface="Arial"/>
            </a:endParaRPr>
          </a:p>
        </p:txBody>
      </p:sp>
      <p:sp>
        <p:nvSpPr>
          <p:cNvPr id="159"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0"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1"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a:t>
            </a:r>
            <a:r>
              <a:rPr lang="en-US" sz="3600" b="1" strike="noStrike" spc="299">
                <a:solidFill>
                  <a:schemeClr val="accent3"/>
                </a:solidFill>
                <a:latin typeface="Arial"/>
                <a:ea typeface="微软雅黑"/>
              </a:rPr>
              <a:t>3</a:t>
            </a:r>
            <a:r>
              <a:rPr lang="zh-CN" sz="3600" b="1" strike="noStrike" spc="299">
                <a:solidFill>
                  <a:schemeClr val="accent3"/>
                </a:solidFill>
                <a:latin typeface="Arial"/>
                <a:ea typeface="微软雅黑"/>
              </a:rPr>
              <a:t>章 激励机制对销售团队执行力的影响</a:t>
            </a:r>
            <a:endParaRPr lang="en-US" sz="3600" b="0" strike="noStrike" spc="-1">
              <a:solidFill>
                <a:schemeClr val="dk1"/>
              </a:solidFill>
              <a:latin typeface="Arial"/>
            </a:endParaRPr>
          </a:p>
        </p:txBody>
      </p:sp>
      <p:sp>
        <p:nvSpPr>
          <p:cNvPr id="162"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FFFFFF"/>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64"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设定合理的激励目标</a:t>
            </a:r>
            <a:endParaRPr lang="en-US" sz="2800" b="0" strike="noStrike" spc="-1">
              <a:solidFill>
                <a:srgbClr val="FFFFFF"/>
              </a:solidFill>
              <a:latin typeface="Arial"/>
            </a:endParaRPr>
          </a:p>
        </p:txBody>
      </p:sp>
      <p:sp>
        <p:nvSpPr>
          <p:cNvPr id="165"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设定激励目标是激发销售团队执行力的关键。合理的激励目标应具有挑战性、可衡量性和可实现性，通过明确目标帮助团队成员明确方向，激发潜力，提高执行力。在制定激励目标时，需要考虑团队整体目标与个人目标的平衡，确保激励目标的有效性。</a:t>
            </a:r>
            <a:endParaRPr lang="en-US" sz="1800" b="0" strike="noStrike" spc="-1">
              <a:solidFill>
                <a:srgbClr val="FFFFFF"/>
              </a:solidFill>
              <a:latin typeface="Arial"/>
            </a:endParaRPr>
          </a:p>
        </p:txBody>
      </p:sp>
      <p:sp>
        <p:nvSpPr>
          <p:cNvPr id="16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7"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激励机制的设计与实施</a:t>
            </a:r>
            <a:endParaRPr lang="en-US" sz="3600" b="0" strike="noStrike" spc="-1">
              <a:solidFill>
                <a:schemeClr val="dk1"/>
              </a:solidFill>
              <a:latin typeface="Arial"/>
            </a:endParaRPr>
          </a:p>
        </p:txBody>
      </p:sp>
      <p:sp>
        <p:nvSpPr>
          <p:cNvPr id="168"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不同类型激励的特点</a:t>
            </a:r>
            <a:endParaRPr lang="en-US" sz="1600" b="0" strike="noStrike" spc="-1">
              <a:solidFill>
                <a:srgbClr val="FFFFFF"/>
              </a:solidFill>
              <a:latin typeface="Arial"/>
            </a:endParaRPr>
          </a:p>
        </p:txBody>
      </p:sp>
      <p:sp>
        <p:nvSpPr>
          <p:cNvPr id="169"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激励机制的分类及特点</a:t>
            </a:r>
            <a:endParaRPr lang="en-US" sz="2000" b="0" strike="noStrike" spc="-1">
              <a:solidFill>
                <a:srgbClr val="FFFFFF"/>
              </a:solidFill>
              <a:latin typeface="Arial"/>
            </a:endParaRPr>
          </a:p>
        </p:txBody>
      </p:sp>
      <p:sp>
        <p:nvSpPr>
          <p:cNvPr id="170"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根据团队特点选择最合适的激励方式</a:t>
            </a:r>
            <a:endParaRPr lang="en-US" sz="1600" b="0" strike="noStrike" spc="-1">
              <a:solidFill>
                <a:srgbClr val="FFFFFF"/>
              </a:solidFill>
              <a:latin typeface="Arial"/>
            </a:endParaRPr>
          </a:p>
        </p:txBody>
      </p:sp>
      <p:sp>
        <p:nvSpPr>
          <p:cNvPr id="171"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如何选择适合团队的激励机制</a:t>
            </a:r>
            <a:endParaRPr lang="en-US" sz="2000" b="0" strike="noStrike" spc="-1">
              <a:solidFill>
                <a:srgbClr val="FFFFFF"/>
              </a:solidFill>
              <a:latin typeface="Arial"/>
            </a:endParaRPr>
          </a:p>
        </p:txBody>
      </p:sp>
      <p:sp>
        <p:nvSpPr>
          <p:cNvPr id="172"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激励机制带来的实际效果评估</a:t>
            </a:r>
            <a:endParaRPr lang="en-US" sz="1600" b="0" strike="noStrike" spc="-1">
              <a:solidFill>
                <a:srgbClr val="FFFFFF"/>
              </a:solidFill>
              <a:latin typeface="Arial"/>
            </a:endParaRPr>
          </a:p>
        </p:txBody>
      </p:sp>
      <p:sp>
        <p:nvSpPr>
          <p:cNvPr id="173"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激励机制对团队执行力的实际影响</a:t>
            </a:r>
            <a:endParaRPr lang="en-US" sz="2000" b="0" strike="noStrike" spc="-1">
              <a:solidFill>
                <a:srgbClr val="FFFFFF"/>
              </a:solidFill>
              <a:latin typeface="Arial"/>
            </a:endParaRPr>
          </a:p>
        </p:txBody>
      </p:sp>
      <p:sp>
        <p:nvSpPr>
          <p:cNvPr id="174"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175"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6"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77"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提供有效的激励反馈</a:t>
            </a:r>
            <a:endParaRPr lang="en-US" sz="1800" b="0" strike="noStrike" spc="-1">
              <a:solidFill>
                <a:srgbClr val="FFFFFF"/>
              </a:solidFill>
              <a:latin typeface="Arial"/>
            </a:endParaRPr>
          </a:p>
        </p:txBody>
      </p:sp>
      <p:sp>
        <p:nvSpPr>
          <p:cNvPr id="178" name="content.2.content"/>
          <p:cNvSpPr/>
          <p:nvPr/>
        </p:nvSpPr>
        <p:spPr>
          <a:xfrm>
            <a:off x="3666960" y="292464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及时反馈激励结果</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激励反馈应具体明确</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鼓励团队积极性</a:t>
            </a:r>
            <a:endParaRPr lang="en-US" sz="1400" b="0" strike="noStrike" spc="-1">
              <a:solidFill>
                <a:srgbClr val="FFFFFF"/>
              </a:solidFill>
              <a:latin typeface="Arial"/>
            </a:endParaRPr>
          </a:p>
        </p:txBody>
      </p:sp>
      <p:sp>
        <p:nvSpPr>
          <p:cNvPr id="179"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80"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激励机制对团队执行力的改进策略</a:t>
            </a:r>
            <a:endParaRPr lang="en-US" sz="1800" b="0" strike="noStrike" spc="-1">
              <a:solidFill>
                <a:srgbClr val="FFFFFF"/>
              </a:solidFill>
              <a:latin typeface="Arial"/>
            </a:endParaRPr>
          </a:p>
        </p:txBody>
      </p:sp>
      <p:sp>
        <p:nvSpPr>
          <p:cNvPr id="181" name="content.3.content"/>
          <p:cNvSpPr/>
          <p:nvPr/>
        </p:nvSpPr>
        <p:spPr>
          <a:xfrm>
            <a:off x="6424200" y="292536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根据评估结果调整激励机制</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激励机制持续优化</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团队执行力提升策略</a:t>
            </a:r>
            <a:endParaRPr lang="en-US" sz="1400" b="0" strike="noStrike" spc="-1">
              <a:solidFill>
                <a:srgbClr val="FFFFFF"/>
              </a:solidFill>
              <a:latin typeface="Arial"/>
            </a:endParaRPr>
          </a:p>
        </p:txBody>
      </p:sp>
      <p:sp>
        <p:nvSpPr>
          <p:cNvPr id="182"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83"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accent3"/>
                </a:solidFill>
                <a:latin typeface="微软雅黑"/>
                <a:ea typeface="微软雅黑"/>
              </a:rPr>
              <a:t> </a:t>
            </a:r>
            <a:endParaRPr lang="en-US" sz="1800" b="0" strike="noStrike" spc="-1">
              <a:solidFill>
                <a:srgbClr val="FFFFFF"/>
              </a:solidFill>
              <a:latin typeface="Arial"/>
            </a:endParaRPr>
          </a:p>
        </p:txBody>
      </p:sp>
      <p:sp>
        <p:nvSpPr>
          <p:cNvPr id="184" name="content.4.content"/>
          <p:cNvSpPr/>
          <p:nvPr/>
        </p:nvSpPr>
        <p:spPr>
          <a:xfrm>
            <a:off x="9201240" y="292536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FFFFFF"/>
              </a:solidFill>
              <a:latin typeface="Arial"/>
            </a:endParaRPr>
          </a:p>
        </p:txBody>
      </p:sp>
      <p:sp>
        <p:nvSpPr>
          <p:cNvPr id="185"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激励效果的评估与调整</a:t>
            </a:r>
            <a:endParaRPr lang="en-US" sz="3600" b="0" strike="noStrike" spc="-1">
              <a:solidFill>
                <a:schemeClr val="dk1"/>
              </a:solidFill>
              <a:latin typeface="Arial"/>
            </a:endParaRPr>
          </a:p>
        </p:txBody>
      </p:sp>
      <p:sp>
        <p:nvSpPr>
          <p:cNvPr id="186"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87"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如何评估激励机制的效果</a:t>
            </a:r>
            <a:endParaRPr lang="en-US" sz="1800" b="0" strike="noStrike" spc="-1">
              <a:solidFill>
                <a:srgbClr val="FFFFFF"/>
              </a:solidFill>
              <a:latin typeface="Arial"/>
            </a:endParaRPr>
          </a:p>
        </p:txBody>
      </p:sp>
      <p:sp>
        <p:nvSpPr>
          <p:cNvPr id="188" name="content.1.content"/>
          <p:cNvSpPr/>
          <p:nvPr/>
        </p:nvSpPr>
        <p:spPr>
          <a:xfrm>
            <a:off x="872640" y="292464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制定评估指标</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收集数据进行分析</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定期评估调整</a:t>
            </a:r>
            <a:endParaRPr lang="en-US" sz="1400" b="0" strike="noStrike" spc="-1">
              <a:solidFill>
                <a:srgbClr val="FFFFFF"/>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9"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accent3"/>
                </a:solidFill>
                <a:latin typeface="Arial"/>
                <a:ea typeface="微软雅黑"/>
              </a:rPr>
              <a:t>激励与绩效之间的平衡</a:t>
            </a:r>
            <a:endParaRPr lang="en-US" sz="3600" b="0" strike="noStrike" spc="-1">
              <a:solidFill>
                <a:schemeClr val="dk1"/>
              </a:solidFill>
              <a:latin typeface="Arial"/>
            </a:endParaRPr>
          </a:p>
        </p:txBody>
      </p:sp>
      <p:sp>
        <p:nvSpPr>
          <p:cNvPr id="190"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Arial"/>
                <a:ea typeface="微软雅黑"/>
              </a:rPr>
              <a:t>激励机制对团队绩效的直接影响</a:t>
            </a:r>
            <a:endParaRPr lang="en-US" sz="1600" b="0" strike="noStrike" spc="-1">
              <a:solidFill>
                <a:srgbClr val="FFFFFF"/>
              </a:solidFill>
              <a:latin typeface="Arial"/>
            </a:endParaRPr>
          </a:p>
        </p:txBody>
      </p:sp>
      <p:sp>
        <p:nvSpPr>
          <p:cNvPr id="191"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激励机制如何影响团队绩效</a:t>
            </a:r>
            <a:endParaRPr lang="en-US" sz="2000" b="0" strike="noStrike" spc="-1">
              <a:solidFill>
                <a:srgbClr val="FFFFFF"/>
              </a:solidFill>
              <a:latin typeface="Arial"/>
            </a:endParaRPr>
          </a:p>
        </p:txBody>
      </p:sp>
      <p:sp>
        <p:nvSpPr>
          <p:cNvPr id="192"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01</a:t>
            </a:r>
            <a:endParaRPr lang="en-US" sz="1600" b="0" strike="noStrike" spc="-1">
              <a:solidFill>
                <a:srgbClr val="FFFFFF"/>
              </a:solidFill>
              <a:latin typeface="Arial"/>
            </a:endParaRPr>
          </a:p>
        </p:txBody>
      </p:sp>
      <p:sp>
        <p:nvSpPr>
          <p:cNvPr id="193"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03</a:t>
            </a:r>
            <a:endParaRPr lang="en-US" sz="1600" b="0" strike="noStrike" spc="-1">
              <a:solidFill>
                <a:srgbClr val="FFFFFF"/>
              </a:solidFill>
              <a:latin typeface="Arial"/>
            </a:endParaRPr>
          </a:p>
        </p:txBody>
      </p:sp>
      <p:sp>
        <p:nvSpPr>
          <p:cNvPr id="194"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激励机制对团队长期绩效的可持续影响</a:t>
            </a:r>
            <a:endParaRPr lang="en-US" sz="1600" b="0" strike="noStrike" spc="-1">
              <a:solidFill>
                <a:srgbClr val="FFFFFF"/>
              </a:solidFill>
              <a:latin typeface="Arial"/>
            </a:endParaRPr>
          </a:p>
        </p:txBody>
      </p:sp>
      <p:sp>
        <p:nvSpPr>
          <p:cNvPr id="195"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激励机制对团队长期绩效的影响</a:t>
            </a:r>
            <a:endParaRPr lang="en-US" sz="2000" b="0" strike="noStrike" spc="-1">
              <a:solidFill>
                <a:srgbClr val="FFFFFF"/>
              </a:solidFill>
              <a:latin typeface="Arial"/>
            </a:endParaRPr>
          </a:p>
        </p:txBody>
      </p:sp>
      <p:sp>
        <p:nvSpPr>
          <p:cNvPr id="196"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02</a:t>
            </a:r>
            <a:endParaRPr lang="en-US" sz="1600" b="0" strike="noStrike" spc="-1">
              <a:solidFill>
                <a:srgbClr val="FFFFFF"/>
              </a:solidFill>
              <a:latin typeface="Arial"/>
            </a:endParaRPr>
          </a:p>
        </p:txBody>
      </p:sp>
      <p:sp>
        <p:nvSpPr>
          <p:cNvPr id="197"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绩效与激励的协调与平衡</a:t>
            </a:r>
            <a:endParaRPr lang="en-US" sz="1600" b="0" strike="noStrike" spc="-1">
              <a:solidFill>
                <a:srgbClr val="FFFFFF"/>
              </a:solidFill>
              <a:latin typeface="Arial"/>
            </a:endParaRPr>
          </a:p>
        </p:txBody>
      </p:sp>
      <p:sp>
        <p:nvSpPr>
          <p:cNvPr id="198"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如何平衡激励与绩效之间的关系</a:t>
            </a:r>
            <a:endParaRPr lang="en-US" sz="2000" b="0" strike="noStrike" spc="-1">
              <a:solidFill>
                <a:srgbClr val="FFFFFF"/>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99"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总结</a:t>
            </a:r>
            <a:endParaRPr lang="en-US" sz="3600" b="0" strike="noStrike" spc="-1">
              <a:solidFill>
                <a:schemeClr val="dk1"/>
              </a:solidFill>
              <a:latin typeface="Arial"/>
            </a:endParaRPr>
          </a:p>
        </p:txBody>
      </p:sp>
      <p:sp>
        <p:nvSpPr>
          <p:cNvPr id="200" name="content"/>
          <p:cNvSpPr/>
          <p:nvPr/>
        </p:nvSpPr>
        <p:spPr>
          <a:xfrm>
            <a:off x="379404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accent3"/>
                </a:solidFill>
                <a:latin typeface="微软雅黑"/>
                <a:ea typeface="微软雅黑"/>
              </a:rPr>
              <a:t>激励机制是影响销售团队执行力和绩效的重要因素。通过设定合理的激励目标，并设计实施有效的激励机制，评估和调整激励效果，平衡激励与绩效的关系，可以帮助团队实现长期的优异绩效，提升整体执行力。</a:t>
            </a:r>
            <a:endParaRPr lang="en-US" sz="2000" b="0" strike="noStrike" spc="-1">
              <a:solidFill>
                <a:srgbClr val="FFFFFF"/>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https://d.book118.com/008104100010006050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144</Paragraphs>
  <Slides>21</Slides>
  <Notes>7</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21</vt:i4>
      </vt:variant>
    </vt:vector>
  </HeadingPairs>
  <TitlesOfParts>
    <vt:vector baseType="lpstr" size="29">
      <vt:lpstr>Arial</vt:lpstr>
      <vt:lpstr>Calibri</vt:lpstr>
      <vt:lpstr>微软雅黑</vt:lpstr>
      <vt:lpstr>Times New Roman</vt:lpstr>
      <vt:lpstr>Wingdings</vt:lpstr>
      <vt:lpstr>Symbol</vt:lpstr>
      <vt:lpstr>DejaVu Sans</vt:lpstr>
      <vt:lpstr>Office Theme</vt:lpstr>
      <vt:lpstr>培养销售团队的执行能力与绩效</vt:lpstr>
      <vt:lpstr>目录</vt:lpstr>
      <vt:lpstr>第1章 培养销售团队的执行能力与绩效</vt:lpstr>
      <vt:lpstr>理解执行能力与绩效的关系</vt:lpstr>
      <vt:lpstr>建立高绩效销售团队的重要性</vt:lpstr>
      <vt:lpstr>设定明确目标以提升执行能力</vt:lpstr>
      <vt:lpstr>培养销售团队的沟通协作能力</vt:lpstr>
      <vt:lpstr> </vt:lpstr>
      <vt:lpstr>第2章 执行力培训计划的设计与实施</vt:lpstr>
      <vt:lpstr>分析团队的执行力差距</vt:lpstr>
      <vt:lpstr>制定个性化的执行力培训计划</vt:lpstr>
      <vt:lpstr>实施执行力培训计划</vt:lpstr>
      <vt:lpstr>培训成效的评估与反馈</vt:lpstr>
      <vt:lpstr> </vt:lpstr>
      <vt:lpstr>第3章 激励机制对销售团队执行力的影响</vt:lpstr>
      <vt:lpstr> </vt:lpstr>
      <vt:lpstr>激励机制的设计与实施</vt:lpstr>
      <vt:lpstr>激励效果的评估与调整</vt:lpstr>
      <vt:lpstr>激励与绩效之间的平衡</vt:lpstr>
      <vt:lpstr>总结</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2024-09-29T14:24:26.969</cp:lastPrinted>
  <dcterms:created xsi:type="dcterms:W3CDTF">2024-09-29T06:24:26Z</dcterms:created>
  <dcterms:modified xsi:type="dcterms:W3CDTF">2024-09-29T06:24:29Z</dcterms:modified>
</cp:coreProperties>
</file>