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173D29D0-A020-4E0E-B9CA-E2BEBB694EA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BB45E7F-62B7-4210-AEB9-7B68EEF2E08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7F64C3FE-21E8-49B3-AB84-13C63CDB15B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34A46BCC-0CA3-4712-B217-EF51528BD72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52CE60DD-2BC9-4634-B122-3BF9AB0E1AA7}"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C8939915-D68D-4673-8672-86B8D9B63CE2}"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18825BE9-7CD1-4EF5-BB3D-A11342038F83}"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4BFC68E-6521-4080-B036-47394D343C1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53D905C3-F904-4F0F-B30A-1848F0C1580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7DE56B6-F64B-4F7F-AE6F-F1B64E2D171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AC0565F-A64C-43B3-959F-1F33342C3F5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2.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2.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2.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00811201106200603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717451" y="1574432"/>
            <a:ext cx="6939686" cy="2104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alpha val="100000"/>
                  </a:schemeClr>
                </a:solidFill>
                <a:latin typeface="Arial"/>
                <a:ea typeface="Arial"/>
                <a:cs typeface="Arial"/>
              </a:rPr>
              <a:t>出行前的车辆安全检查要点分享交流座谈会</a:t>
            </a:r>
          </a:p>
        </p:txBody>
      </p:sp>
      <p:sp>
        <p:nvSpPr>
          <p:cNvPr id="3" name="TextBox 3"/>
          <p:cNvSpPr txBox="1"/>
          <p:nvPr/>
        </p:nvSpPr>
        <p:spPr>
          <a:xfrm>
            <a:off x="717451" y="5208092"/>
            <a:ext cx="3196742" cy="42184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2025">
                <a:solidFill>
                  <a:schemeClr val="accent1">
                    <a:alpha val="100000"/>
                  </a:schemeClr>
                </a:solidFill>
                <a:latin typeface="Arial"/>
                <a:ea typeface="Arial"/>
                <a:cs typeface="Arial"/>
              </a:rPr>
              <a:t>汇报人：XX</a:t>
            </a:r>
          </a:p>
        </p:txBody>
      </p:sp>
      <p:sp>
        <p:nvSpPr>
          <p:cNvPr id="4" name="TextBox 4"/>
          <p:cNvSpPr txBox="1"/>
          <p:nvPr/>
        </p:nvSpPr>
        <p:spPr>
          <a:xfrm>
            <a:off x="717451" y="5689900"/>
            <a:ext cx="3489350" cy="42184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2025">
                <a:solidFill>
                  <a:schemeClr val="accent1">
                    <a:alpha val="100000"/>
                  </a:schemeClr>
                </a:solidFill>
                <a:latin typeface="Arial"/>
                <a:ea typeface="Arial"/>
                <a:cs typeface="Arial"/>
              </a:rPr>
              <a:t>2024-01-10</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140760" y="0"/>
            <a:ext cx="2809137" cy="3421221"/>
          </a:xfrm>
          <a:prstGeom prst="rect">
            <a:avLst/>
          </a:prstGeom>
          <a:gradFill>
            <a:gsLst>
              <a:gs pos="0">
                <a:schemeClr val="accent2">
                  <a:alpha val="75000"/>
                </a:schemeClr>
              </a:gs>
              <a:gs pos="100000">
                <a:schemeClr val="lt1">
                  <a:alpha val="75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140760" y="1983274"/>
            <a:ext cx="2809137" cy="2809137"/>
          </a:xfrm>
          <a:prstGeom prst="ellipse">
            <a:avLst/>
          </a:prstGeom>
          <a:gradFill>
            <a:gsLst>
              <a:gs pos="0">
                <a:schemeClr val="accent2">
                  <a:alpha val="100000"/>
                </a:schemeClr>
              </a:gs>
              <a:gs pos="100000">
                <a:schemeClr val="accent2">
                  <a:alpha val="100000"/>
                  <a:lumMod val="60000"/>
                  <a:lumOff val="4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884456" y="2656540"/>
            <a:ext cx="2004496" cy="61493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spcBef>
                <a:spcPct val="0"/>
              </a:spcBef>
            </a:pPr>
            <a:r>
              <a:rPr lang="en-US" sz="1350">
                <a:solidFill>
                  <a:srgbClr val="FFFFFF">
                    <a:alpha val="40000"/>
                  </a:srgbClr>
                </a:solidFill>
                <a:latin typeface="Microsoft Yahei"/>
                <a:ea typeface="Microsoft Yahei"/>
                <a:cs typeface="Microsoft Yahei"/>
              </a:rPr>
              <a:t>CATALOGUE</a:t>
            </a:r>
          </a:p>
        </p:txBody>
      </p:sp>
      <p:sp>
        <p:nvSpPr>
          <p:cNvPr id="5" name="TextBox 5"/>
          <p:cNvSpPr txBox="1"/>
          <p:nvPr/>
        </p:nvSpPr>
        <p:spPr>
          <a:xfrm>
            <a:off x="1649672" y="2818600"/>
            <a:ext cx="1766929" cy="183489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5775" b="1">
                <a:solidFill>
                  <a:srgbClr val="FFFFFF">
                    <a:alpha val="100000"/>
                  </a:srgbClr>
                </a:solidFill>
                <a:latin typeface="Microsoft Yahei"/>
                <a:ea typeface="Microsoft Yahei"/>
                <a:cs typeface="Microsoft Yahei"/>
              </a:rPr>
              <a:t>目录</a:t>
            </a:r>
          </a:p>
        </p:txBody>
      </p:sp>
      <p:sp>
        <p:nvSpPr>
          <p:cNvPr id="6" name="TextBox 6"/>
          <p:cNvSpPr txBox="1"/>
          <p:nvPr/>
        </p:nvSpPr>
        <p:spPr>
          <a:xfrm>
            <a:off x="5344782" y="1304925"/>
            <a:ext cx="5981700" cy="4248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引言</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车辆安全检查概述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轮胎和制动系统检查</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发动机和传动系统检查</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灯光和电气系统检查</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油液和滤清器检查</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总结与展望</a:t>
            </a:r>
          </a:p>
        </p:txBody>
      </p:sp>
      <p:cxnSp>
        <p:nvCxnSpPr>
          <p:cNvPr id="7" name="Connector 7"/>
          <p:cNvCxnSpPr/>
          <p:nvPr/>
        </p:nvCxnSpPr>
        <p:spPr>
          <a:xfrm flipH="1">
            <a:off x="3198500" y="2897445"/>
            <a:ext cx="0" cy="130951"/>
          </a:xfrm>
          <a:prstGeom prst="line">
            <a:avLst/>
          </a:prstGeom>
          <a:ln w="9525">
            <a:solidFill>
              <a:srgbClr val="FFFFFF">
                <a:alpha val="100000"/>
              </a:srgbClr>
            </a:solidFill>
            <a:prstDash val="solid"/>
            <a:headEnd type="none"/>
            <a:tailEnd type="none"/>
          </a:ln>
        </p:spPr>
      </p:cxnSp>
      <p:cxnSp>
        <p:nvCxnSpPr>
          <p:cNvPr id="8" name="Connector 8"/>
          <p:cNvCxnSpPr/>
          <p:nvPr/>
        </p:nvCxnSpPr>
        <p:spPr>
          <a:xfrm flipH="1">
            <a:off x="1823497" y="2897445"/>
            <a:ext cx="0" cy="130951"/>
          </a:xfrm>
          <a:prstGeom prst="line">
            <a:avLst/>
          </a:prstGeom>
          <a:ln w="9525">
            <a:solidFill>
              <a:srgbClr val="FFFFFF">
                <a:alpha val="100000"/>
              </a:srgbClr>
            </a:solidFill>
            <a:prstDash val="solid"/>
            <a:headEnd type="none"/>
            <a:tailEnd type="none"/>
          </a:ln>
        </p:spPr>
      </p:cxnSp>
      <p:sp>
        <p:nvSpPr>
          <p:cNvPr id="9" name="AutoShape 9"/>
          <p:cNvSpPr/>
          <p:nvPr/>
        </p:nvSpPr>
        <p:spPr>
          <a:xfrm>
            <a:off x="611546" y="2481967"/>
            <a:ext cx="259567" cy="1408741"/>
          </a:xfrm>
          <a:prstGeom prst="rect">
            <a:avLst/>
          </a:prstGeom>
          <a:gradFill>
            <a:gsLst>
              <a:gs pos="0">
                <a:schemeClr val="accent2">
                  <a:alpha val="51000"/>
                </a:schemeClr>
              </a:gs>
              <a:gs pos="100000">
                <a:schemeClr val="lt1">
                  <a:alpha val="51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11546" y="2352184"/>
            <a:ext cx="259567" cy="259567"/>
          </a:xfrm>
          <a:prstGeom prst="ellipse">
            <a:avLst/>
          </a:prstGeom>
          <a:solidFill>
            <a:schemeClr val="accent2">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022221" y="4869455"/>
            <a:ext cx="1813010" cy="1813010"/>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298477" y="0"/>
            <a:ext cx="668835" cy="1915360"/>
          </a:xfrm>
          <a:prstGeom prst="rect">
            <a:avLst/>
          </a:prstGeom>
          <a:gradFill>
            <a:gsLst>
              <a:gs pos="0">
                <a:schemeClr val="accent2">
                  <a:alpha val="62000"/>
                </a:schemeClr>
              </a:gs>
              <a:gs pos="100000">
                <a:schemeClr val="lt1">
                  <a:alpha val="62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298477" y="1580942"/>
            <a:ext cx="668835" cy="66883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0066688" y="5912672"/>
            <a:ext cx="531248" cy="531248"/>
          </a:xfrm>
          <a:prstGeom prst="ellipse">
            <a:avLst/>
          </a:prstGeom>
          <a:gradFill>
            <a:gsLst>
              <a:gs pos="0">
                <a:schemeClr val="accent2">
                  <a:alpha val="59000"/>
                </a:schemeClr>
              </a:gs>
              <a:gs pos="100000">
                <a:schemeClr val="accent2">
                  <a:alpha val="59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0779576" y="-508283"/>
            <a:ext cx="2423643" cy="2423643"/>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210371" y="2249446"/>
            <a:ext cx="6135014" cy="2104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alpha val="100000"/>
                  </a:schemeClr>
                </a:solidFill>
                <a:latin typeface="Arial"/>
                <a:ea typeface="Arial"/>
                <a:cs typeface="Arial"/>
              </a:rPr>
              <a:t>引言</a:t>
            </a:r>
          </a:p>
        </p:txBody>
      </p:sp>
      <p:sp>
        <p:nvSpPr>
          <p:cNvPr id="3" name="TextBox 3"/>
          <p:cNvSpPr txBox="1"/>
          <p:nvPr/>
        </p:nvSpPr>
        <p:spPr>
          <a:xfrm>
            <a:off x="1257489" y="2871848"/>
            <a:ext cx="2148230" cy="1055827"/>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3450" b="1">
                <a:solidFill>
                  <a:schemeClr val="accent1">
                    <a:alpha val="100000"/>
                  </a:schemeClr>
                </a:solidFill>
                <a:latin typeface="Arial"/>
                <a:ea typeface="Arial"/>
                <a:cs typeface="Arial"/>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l="17625" r="17625"/>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促进经验交流</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搭建一个平台，让驾驶员之间可以互相学习、分享在车辆安全检查方面的经验和技巧。</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提高安全意识</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通过分享交流，增强驾驶员和乘客对出行前车辆安全检查重要性的认识。</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预防交通事故</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通过检查要点的学习和实践，降低因车辆故障引发的交通事故风险。</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目的和背景</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3164019" y="2833673"/>
            <a:ext cx="1616136" cy="16161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633268" y="2833673"/>
            <a:ext cx="1616136" cy="1616136"/>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102515" y="2833673"/>
            <a:ext cx="1616136" cy="16161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7571764" y="2833673"/>
            <a:ext cx="1616136" cy="1616136"/>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3487002" y="3175240"/>
            <a:ext cx="970170" cy="94057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5510" b="1">
                <a:solidFill>
                  <a:srgbClr val="FFFFFF">
                    <a:alpha val="100000"/>
                  </a:srgbClr>
                </a:solidFill>
                <a:latin typeface="Microsoft Yahei"/>
                <a:ea typeface="Microsoft Yahei"/>
                <a:cs typeface="Microsoft Yahei"/>
              </a:rPr>
              <a:t>A</a:t>
            </a:r>
            <a:endParaRPr lang="en-US" sz="1100"/>
          </a:p>
        </p:txBody>
      </p:sp>
      <p:sp>
        <p:nvSpPr>
          <p:cNvPr id="7" name="AutoShape 7"/>
          <p:cNvSpPr/>
          <p:nvPr/>
        </p:nvSpPr>
        <p:spPr>
          <a:xfrm>
            <a:off x="4956251" y="3175240"/>
            <a:ext cx="970170" cy="94057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5510" b="1">
                <a:solidFill>
                  <a:srgbClr val="FFFFFF">
                    <a:alpha val="100000"/>
                  </a:srgbClr>
                </a:solidFill>
                <a:latin typeface="Microsoft Yahei"/>
                <a:ea typeface="Microsoft Yahei"/>
                <a:cs typeface="Microsoft Yahei"/>
              </a:rPr>
              <a:t>B</a:t>
            </a:r>
            <a:endParaRPr lang="en-US" sz="1100"/>
          </a:p>
        </p:txBody>
      </p:sp>
      <p:sp>
        <p:nvSpPr>
          <p:cNvPr id="8" name="AutoShape 8"/>
          <p:cNvSpPr/>
          <p:nvPr/>
        </p:nvSpPr>
        <p:spPr>
          <a:xfrm>
            <a:off x="6425498" y="3175240"/>
            <a:ext cx="970170" cy="94057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5510" b="1">
                <a:solidFill>
                  <a:srgbClr val="FFFFFF">
                    <a:alpha val="100000"/>
                  </a:srgbClr>
                </a:solidFill>
                <a:latin typeface="Microsoft Yahei"/>
                <a:ea typeface="Microsoft Yahei"/>
                <a:cs typeface="Microsoft Yahei"/>
              </a:rPr>
              <a:t>C</a:t>
            </a:r>
            <a:endParaRPr lang="en-US" sz="1100"/>
          </a:p>
        </p:txBody>
      </p:sp>
      <p:sp>
        <p:nvSpPr>
          <p:cNvPr id="9" name="AutoShape 9"/>
          <p:cNvSpPr/>
          <p:nvPr/>
        </p:nvSpPr>
        <p:spPr>
          <a:xfrm>
            <a:off x="7894747" y="3175240"/>
            <a:ext cx="970170" cy="94057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5510" b="1">
                <a:solidFill>
                  <a:srgbClr val="FFFFFF">
                    <a:alpha val="100000"/>
                  </a:srgbClr>
                </a:solidFill>
                <a:latin typeface="Microsoft Yahei"/>
                <a:ea typeface="Microsoft Yahei"/>
                <a:cs typeface="Microsoft Yahei"/>
              </a:rPr>
              <a:t>D</a:t>
            </a:r>
            <a:endParaRPr lang="en-US" sz="1100"/>
          </a:p>
        </p:txBody>
      </p: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座谈会主题</a:t>
              </a:r>
            </a:p>
          </p:txBody>
        </p:sp>
      </p:grpSp>
      <p:grpSp>
        <p:nvGrpSpPr>
          <p:cNvPr id="32" name="Group 32"/>
          <p:cNvGrpSpPr/>
          <p:nvPr/>
        </p:nvGrpSpPr>
        <p:grpSpPr>
          <a:xfrm>
            <a:off x="768919" y="1491953"/>
            <a:ext cx="4011236" cy="490334"/>
            <a:chOff x="768919" y="1491953"/>
            <a:chExt cx="4011236" cy="490334"/>
          </a:xfrm>
        </p:grpSpPr>
        <p:sp>
          <p:nvSpPr>
            <p:cNvPr id="33" name="TextBox 33"/>
            <p:cNvSpPr txBox="1"/>
            <p:nvPr/>
          </p:nvSpPr>
          <p:spPr>
            <a:xfrm>
              <a:off x="768919" y="1491953"/>
              <a:ext cx="401123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2025" b="1">
                  <a:solidFill>
                    <a:schemeClr val="accent1">
                      <a:alpha val="100000"/>
                    </a:schemeClr>
                  </a:solidFill>
                  <a:latin typeface="Microsoft Yahei"/>
                  <a:ea typeface="Microsoft Yahei"/>
                  <a:cs typeface="Microsoft Yahei"/>
                </a:rPr>
                <a:t>车辆安全检查的重要性</a:t>
              </a:r>
            </a:p>
          </p:txBody>
        </p:sp>
      </p:grpSp>
      <p:grpSp>
        <p:nvGrpSpPr>
          <p:cNvPr id="34" name="Group 34"/>
          <p:cNvGrpSpPr/>
          <p:nvPr/>
        </p:nvGrpSpPr>
        <p:grpSpPr>
          <a:xfrm>
            <a:off x="644725" y="1982286"/>
            <a:ext cx="4133850" cy="851387"/>
            <a:chOff x="644725" y="1982286"/>
            <a:chExt cx="4133850" cy="851387"/>
          </a:xfrm>
        </p:grpSpPr>
        <p:sp>
          <p:nvSpPr>
            <p:cNvPr id="35" name="TextBox 35"/>
            <p:cNvSpPr txBox="1"/>
            <p:nvPr/>
          </p:nvSpPr>
          <p:spPr>
            <a:xfrm>
              <a:off x="644725" y="1982286"/>
              <a:ext cx="4133850" cy="85138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1500">
                  <a:solidFill>
                    <a:schemeClr val="dk1">
                      <a:alpha val="100000"/>
                    </a:schemeClr>
                  </a:solidFill>
                  <a:latin typeface="Microsoft Yahei"/>
                  <a:ea typeface="Microsoft Yahei"/>
                  <a:cs typeface="Microsoft Yahei"/>
                </a:rPr>
                <a:t>强调出行前对车辆进行全面检查的必要性和意义。</a:t>
              </a:r>
            </a:p>
          </p:txBody>
        </p:sp>
      </p:grpSp>
      <p:grpSp>
        <p:nvGrpSpPr>
          <p:cNvPr id="36" name="Group 36"/>
          <p:cNvGrpSpPr/>
          <p:nvPr/>
        </p:nvGrpSpPr>
        <p:grpSpPr>
          <a:xfrm>
            <a:off x="6102515" y="1491953"/>
            <a:ext cx="4010978" cy="490334"/>
            <a:chOff x="6102515" y="1491953"/>
            <a:chExt cx="4010978" cy="490334"/>
          </a:xfrm>
        </p:grpSpPr>
        <p:sp>
          <p:nvSpPr>
            <p:cNvPr id="37" name="TextBox 37"/>
            <p:cNvSpPr txBox="1"/>
            <p:nvPr/>
          </p:nvSpPr>
          <p:spPr>
            <a:xfrm>
              <a:off x="6102515" y="1491953"/>
              <a:ext cx="40109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现场演示与互动</a:t>
              </a:r>
            </a:p>
          </p:txBody>
        </p:sp>
      </p:grpSp>
      <p:grpSp>
        <p:nvGrpSpPr>
          <p:cNvPr id="38" name="Group 38"/>
          <p:cNvGrpSpPr/>
          <p:nvPr/>
        </p:nvGrpSpPr>
        <p:grpSpPr>
          <a:xfrm>
            <a:off x="6102515" y="1982286"/>
            <a:ext cx="4133850" cy="851387"/>
            <a:chOff x="6102515" y="1982286"/>
            <a:chExt cx="4133850" cy="851387"/>
          </a:xfrm>
        </p:grpSpPr>
        <p:sp>
          <p:nvSpPr>
            <p:cNvPr id="39" name="TextBox 39"/>
            <p:cNvSpPr txBox="1"/>
            <p:nvPr/>
          </p:nvSpPr>
          <p:spPr>
            <a:xfrm>
              <a:off x="6102515" y="1982286"/>
              <a:ext cx="4133850" cy="85138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安排专业人员现场演示车辆安全检查的标准流程，并与参会人员进行互动交流，解答疑问。</a:t>
              </a:r>
            </a:p>
          </p:txBody>
        </p:sp>
      </p:grpSp>
      <p:grpSp>
        <p:nvGrpSpPr>
          <p:cNvPr id="40" name="Group 40"/>
          <p:cNvGrpSpPr/>
          <p:nvPr/>
        </p:nvGrpSpPr>
        <p:grpSpPr>
          <a:xfrm>
            <a:off x="2297292" y="4606720"/>
            <a:ext cx="4011236" cy="490334"/>
            <a:chOff x="2297292" y="4606720"/>
            <a:chExt cx="4011236" cy="490334"/>
          </a:xfrm>
        </p:grpSpPr>
        <p:sp>
          <p:nvSpPr>
            <p:cNvPr id="41" name="TextBox 41"/>
            <p:cNvSpPr txBox="1"/>
            <p:nvPr/>
          </p:nvSpPr>
          <p:spPr>
            <a:xfrm>
              <a:off x="2297292" y="4606720"/>
              <a:ext cx="401123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2025" b="1">
                  <a:solidFill>
                    <a:schemeClr val="accent1">
                      <a:alpha val="100000"/>
                    </a:schemeClr>
                  </a:solidFill>
                  <a:latin typeface="Microsoft Yahei"/>
                  <a:ea typeface="Microsoft Yahei"/>
                  <a:cs typeface="Microsoft Yahei"/>
                </a:rPr>
                <a:t>检查要点分享</a:t>
              </a:r>
            </a:p>
          </p:txBody>
        </p:sp>
      </p:grpSp>
      <p:grpSp>
        <p:nvGrpSpPr>
          <p:cNvPr id="42" name="Group 42"/>
          <p:cNvGrpSpPr/>
          <p:nvPr/>
        </p:nvGrpSpPr>
        <p:grpSpPr>
          <a:xfrm>
            <a:off x="2173097" y="5097054"/>
            <a:ext cx="4133850" cy="851387"/>
            <a:chOff x="2173097" y="5097054"/>
            <a:chExt cx="4133850" cy="851387"/>
          </a:xfrm>
        </p:grpSpPr>
        <p:sp>
          <p:nvSpPr>
            <p:cNvPr id="43" name="TextBox 43"/>
            <p:cNvSpPr txBox="1"/>
            <p:nvPr/>
          </p:nvSpPr>
          <p:spPr>
            <a:xfrm>
              <a:off x="2173097" y="5097054"/>
              <a:ext cx="4133850" cy="85138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1500">
                  <a:solidFill>
                    <a:schemeClr val="dk1">
                      <a:alpha val="100000"/>
                    </a:schemeClr>
                  </a:solidFill>
                  <a:latin typeface="Microsoft Yahei"/>
                  <a:ea typeface="Microsoft Yahei"/>
                  <a:cs typeface="Microsoft Yahei"/>
                </a:rPr>
                <a:t>邀请经验丰富的驾驶员分享他们在日常工作中总结出的车辆安全检查要点和注意事项。</a:t>
              </a:r>
            </a:p>
          </p:txBody>
        </p:sp>
      </p:grpSp>
      <p:grpSp>
        <p:nvGrpSpPr>
          <p:cNvPr id="44" name="Group 44"/>
          <p:cNvGrpSpPr/>
          <p:nvPr/>
        </p:nvGrpSpPr>
        <p:grpSpPr>
          <a:xfrm>
            <a:off x="7630887" y="4606720"/>
            <a:ext cx="4010978" cy="490334"/>
            <a:chOff x="7630887" y="4606720"/>
            <a:chExt cx="4010978" cy="490334"/>
          </a:xfrm>
        </p:grpSpPr>
        <p:sp>
          <p:nvSpPr>
            <p:cNvPr id="45" name="TextBox 45"/>
            <p:cNvSpPr txBox="1"/>
            <p:nvPr/>
          </p:nvSpPr>
          <p:spPr>
            <a:xfrm>
              <a:off x="7630887" y="4606720"/>
              <a:ext cx="40109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案例分析</a:t>
              </a:r>
            </a:p>
          </p:txBody>
        </p:sp>
      </p:grpSp>
      <p:grpSp>
        <p:nvGrpSpPr>
          <p:cNvPr id="46" name="Group 46"/>
          <p:cNvGrpSpPr/>
          <p:nvPr/>
        </p:nvGrpSpPr>
        <p:grpSpPr>
          <a:xfrm>
            <a:off x="7630887" y="5097054"/>
            <a:ext cx="4133850" cy="851387"/>
            <a:chOff x="7630887" y="5097054"/>
            <a:chExt cx="4133850" cy="851387"/>
          </a:xfrm>
        </p:grpSpPr>
        <p:sp>
          <p:nvSpPr>
            <p:cNvPr id="47" name="TextBox 47"/>
            <p:cNvSpPr txBox="1"/>
            <p:nvPr/>
          </p:nvSpPr>
          <p:spPr>
            <a:xfrm>
              <a:off x="7630887" y="5097054"/>
              <a:ext cx="4133850" cy="85138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通过剖析因忽视车辆安全检查而导致的交通事故案例，警醒驾驶员重视出行前的检查工作。</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210371" y="2249446"/>
            <a:ext cx="6135014" cy="2104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alpha val="100000"/>
                  </a:schemeClr>
                </a:solidFill>
                <a:latin typeface="Arial"/>
                <a:ea typeface="Arial"/>
                <a:cs typeface="Arial"/>
              </a:rPr>
              <a:t>车辆安全检查概述</a:t>
            </a:r>
          </a:p>
        </p:txBody>
      </p:sp>
      <p:sp>
        <p:nvSpPr>
          <p:cNvPr id="3" name="TextBox 3"/>
          <p:cNvSpPr txBox="1"/>
          <p:nvPr/>
        </p:nvSpPr>
        <p:spPr>
          <a:xfrm>
            <a:off x="1257489" y="2871848"/>
            <a:ext cx="2148230" cy="1055827"/>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3450" b="1">
                <a:solidFill>
                  <a:schemeClr val="accent1">
                    <a:alpha val="100000"/>
                  </a:schemeClr>
                </a:solidFill>
                <a:latin typeface="Arial"/>
                <a:ea typeface="Arial"/>
                <a:cs typeface="Arial"/>
              </a:rPr>
              <a:t>02</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通过安全检查，可以及时发现和排除车辆存在的隐患，降低交通事故的发生率。</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预防交通事故</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5000" r="15000"/>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保障行车安全</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10875" r="10875"/>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延长车辆使用寿命</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5417" r="5417"/>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确保车辆在行驶过程中保持良好的状态，提高行车安全性。</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及时发现并处理车辆问题，可以避免问题扩大，从而延长车辆的使用寿命。</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检查的意义和重要性</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6087237" y="4692872"/>
            <a:ext cx="2429542" cy="1127284"/>
            <a:chOff x="6087237" y="4692872"/>
            <a:chExt cx="2429542" cy="1127284"/>
          </a:xfrm>
        </p:grpSpPr>
        <p:sp>
          <p:nvSpPr>
            <p:cNvPr id="3" name="Freeform 3"/>
            <p:cNvSpPr/>
            <p:nvPr/>
          </p:nvSpPr>
          <p:spPr>
            <a:xfrm>
              <a:off x="6087237" y="4692872"/>
              <a:ext cx="2429542" cy="1127284"/>
            </a:xfrm>
            <a:custGeom>
              <a:rect l="l" t="t" r="r" b="b"/>
              <a:pathLst>
                <a:path w="292" h="135">
                  <a:moveTo>
                    <a:pt x="130" y="19"/>
                  </a:moveTo>
                  <a:cubicBezTo>
                    <a:pt x="75" y="38"/>
                    <a:pt x="31" y="73"/>
                    <a:pt x="0" y="118"/>
                  </a:cubicBezTo>
                  <a:cubicBezTo>
                    <a:pt x="52" y="134"/>
                    <a:pt x="108" y="135"/>
                    <a:pt x="163" y="116"/>
                  </a:cubicBezTo>
                  <a:cubicBezTo>
                    <a:pt x="218" y="97"/>
                    <a:pt x="262" y="61"/>
                    <a:pt x="292" y="17"/>
                  </a:cubicBezTo>
                  <a:cubicBezTo>
                    <a:pt x="241" y="0"/>
                    <a:pt x="184" y="0"/>
                    <a:pt x="130" y="1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7421499" y="5019484"/>
              <a:ext cx="311944" cy="273653"/>
            </a:xfrm>
            <a:custGeom>
              <a:rect l="l" t="t" r="r" b="b"/>
              <a:pathLst>
                <a:path w="582612" h="511175">
                  <a:moveTo>
                    <a:pt x="563781" y="169863"/>
                  </a:moveTo>
                  <a:cubicBezTo>
                    <a:pt x="567547" y="181115"/>
                    <a:pt x="571313" y="192367"/>
                    <a:pt x="575080" y="199869"/>
                  </a:cubicBezTo>
                  <a:cubicBezTo>
                    <a:pt x="578846" y="214872"/>
                    <a:pt x="578846" y="226124"/>
                    <a:pt x="582612" y="237376"/>
                  </a:cubicBezTo>
                  <a:cubicBezTo>
                    <a:pt x="582612" y="237376"/>
                    <a:pt x="582612" y="241126"/>
                    <a:pt x="582612" y="241126"/>
                  </a:cubicBezTo>
                  <a:cubicBezTo>
                    <a:pt x="582612" y="241126"/>
                    <a:pt x="582612" y="241126"/>
                    <a:pt x="582612" y="267381"/>
                  </a:cubicBezTo>
                  <a:cubicBezTo>
                    <a:pt x="582612" y="271132"/>
                    <a:pt x="582612" y="278633"/>
                    <a:pt x="582612" y="282384"/>
                  </a:cubicBezTo>
                  <a:cubicBezTo>
                    <a:pt x="575080" y="327392"/>
                    <a:pt x="552482" y="368650"/>
                    <a:pt x="514820" y="394905"/>
                  </a:cubicBezTo>
                  <a:cubicBezTo>
                    <a:pt x="480924" y="424910"/>
                    <a:pt x="439496" y="436162"/>
                    <a:pt x="398068" y="436162"/>
                  </a:cubicBezTo>
                  <a:cubicBezTo>
                    <a:pt x="326510" y="436162"/>
                    <a:pt x="258718" y="436162"/>
                    <a:pt x="187161" y="436162"/>
                  </a:cubicBezTo>
                  <a:cubicBezTo>
                    <a:pt x="187161" y="436162"/>
                    <a:pt x="187161" y="436162"/>
                    <a:pt x="179628" y="436162"/>
                  </a:cubicBezTo>
                  <a:cubicBezTo>
                    <a:pt x="179628" y="436162"/>
                    <a:pt x="179628" y="436162"/>
                    <a:pt x="179628" y="511176"/>
                  </a:cubicBezTo>
                  <a:cubicBezTo>
                    <a:pt x="179628" y="507426"/>
                    <a:pt x="175862" y="507426"/>
                    <a:pt x="175862" y="507426"/>
                  </a:cubicBezTo>
                  <a:cubicBezTo>
                    <a:pt x="130667" y="473669"/>
                    <a:pt x="85473" y="439913"/>
                    <a:pt x="40278" y="406157"/>
                  </a:cubicBezTo>
                  <a:cubicBezTo>
                    <a:pt x="40278" y="402406"/>
                    <a:pt x="36512" y="402406"/>
                    <a:pt x="36512" y="402406"/>
                  </a:cubicBezTo>
                  <a:cubicBezTo>
                    <a:pt x="81707" y="364899"/>
                    <a:pt x="130667" y="327392"/>
                    <a:pt x="179628" y="293636"/>
                  </a:cubicBezTo>
                  <a:cubicBezTo>
                    <a:pt x="179628" y="293636"/>
                    <a:pt x="179628" y="293636"/>
                    <a:pt x="179628" y="364899"/>
                  </a:cubicBezTo>
                  <a:cubicBezTo>
                    <a:pt x="183394" y="364899"/>
                    <a:pt x="183394" y="364899"/>
                    <a:pt x="187161" y="364899"/>
                  </a:cubicBezTo>
                  <a:cubicBezTo>
                    <a:pt x="258718" y="364899"/>
                    <a:pt x="330276" y="364899"/>
                    <a:pt x="401834" y="364899"/>
                  </a:cubicBezTo>
                  <a:cubicBezTo>
                    <a:pt x="465860" y="364899"/>
                    <a:pt x="514820" y="312390"/>
                    <a:pt x="511054" y="248628"/>
                  </a:cubicBezTo>
                  <a:cubicBezTo>
                    <a:pt x="511054" y="237376"/>
                    <a:pt x="507288" y="229874"/>
                    <a:pt x="503522" y="218622"/>
                  </a:cubicBezTo>
                  <a:cubicBezTo>
                    <a:pt x="503522" y="218622"/>
                    <a:pt x="503522" y="214872"/>
                    <a:pt x="507288" y="214872"/>
                  </a:cubicBezTo>
                  <a:cubicBezTo>
                    <a:pt x="526119" y="199869"/>
                    <a:pt x="544950" y="184866"/>
                    <a:pt x="563781" y="169863"/>
                  </a:cubicBezTo>
                  <a:close/>
                  <a:moveTo>
                    <a:pt x="401388" y="0"/>
                  </a:moveTo>
                  <a:cubicBezTo>
                    <a:pt x="401388" y="0"/>
                    <a:pt x="405139" y="0"/>
                    <a:pt x="405139" y="3757"/>
                  </a:cubicBezTo>
                  <a:cubicBezTo>
                    <a:pt x="450155" y="37571"/>
                    <a:pt x="495170" y="71384"/>
                    <a:pt x="540185" y="105198"/>
                  </a:cubicBezTo>
                  <a:cubicBezTo>
                    <a:pt x="543937" y="105198"/>
                    <a:pt x="543937" y="105198"/>
                    <a:pt x="547688" y="108955"/>
                  </a:cubicBezTo>
                  <a:cubicBezTo>
                    <a:pt x="498921" y="146526"/>
                    <a:pt x="450155" y="180341"/>
                    <a:pt x="401388" y="217911"/>
                  </a:cubicBezTo>
                  <a:cubicBezTo>
                    <a:pt x="401388" y="217911"/>
                    <a:pt x="401388" y="217911"/>
                    <a:pt x="401388" y="146526"/>
                  </a:cubicBezTo>
                  <a:cubicBezTo>
                    <a:pt x="397636" y="146526"/>
                    <a:pt x="397636" y="146526"/>
                    <a:pt x="393885" y="146526"/>
                  </a:cubicBezTo>
                  <a:cubicBezTo>
                    <a:pt x="322611" y="146526"/>
                    <a:pt x="255088" y="146526"/>
                    <a:pt x="183813" y="146526"/>
                  </a:cubicBezTo>
                  <a:cubicBezTo>
                    <a:pt x="120041" y="146526"/>
                    <a:pt x="67523" y="199126"/>
                    <a:pt x="71275" y="259239"/>
                  </a:cubicBezTo>
                  <a:cubicBezTo>
                    <a:pt x="75026" y="270511"/>
                    <a:pt x="75026" y="281782"/>
                    <a:pt x="78777" y="289296"/>
                  </a:cubicBezTo>
                  <a:cubicBezTo>
                    <a:pt x="78777" y="293053"/>
                    <a:pt x="78777" y="296810"/>
                    <a:pt x="75026" y="296810"/>
                  </a:cubicBezTo>
                  <a:cubicBezTo>
                    <a:pt x="60021" y="311839"/>
                    <a:pt x="41264" y="323110"/>
                    <a:pt x="18756" y="338138"/>
                  </a:cubicBezTo>
                  <a:cubicBezTo>
                    <a:pt x="15005" y="330624"/>
                    <a:pt x="11254" y="319353"/>
                    <a:pt x="7502" y="308082"/>
                  </a:cubicBezTo>
                  <a:cubicBezTo>
                    <a:pt x="3751" y="296810"/>
                    <a:pt x="3751" y="285539"/>
                    <a:pt x="0" y="270511"/>
                  </a:cubicBezTo>
                  <a:cubicBezTo>
                    <a:pt x="0" y="270511"/>
                    <a:pt x="0" y="270511"/>
                    <a:pt x="0" y="266754"/>
                  </a:cubicBezTo>
                  <a:cubicBezTo>
                    <a:pt x="0" y="266754"/>
                    <a:pt x="0" y="266754"/>
                    <a:pt x="0" y="244211"/>
                  </a:cubicBezTo>
                  <a:cubicBezTo>
                    <a:pt x="0" y="236697"/>
                    <a:pt x="0" y="232940"/>
                    <a:pt x="0" y="225426"/>
                  </a:cubicBezTo>
                  <a:cubicBezTo>
                    <a:pt x="7502" y="180341"/>
                    <a:pt x="30010" y="142769"/>
                    <a:pt x="67523" y="112712"/>
                  </a:cubicBezTo>
                  <a:cubicBezTo>
                    <a:pt x="101285" y="86413"/>
                    <a:pt x="142549" y="71384"/>
                    <a:pt x="187565" y="71384"/>
                  </a:cubicBezTo>
                  <a:cubicBezTo>
                    <a:pt x="255088" y="71384"/>
                    <a:pt x="322611" y="71384"/>
                    <a:pt x="393885" y="71384"/>
                  </a:cubicBezTo>
                  <a:cubicBezTo>
                    <a:pt x="393885" y="71384"/>
                    <a:pt x="393885" y="71384"/>
                    <a:pt x="401388" y="71384"/>
                  </a:cubicBezTo>
                  <a:cubicBezTo>
                    <a:pt x="401388" y="71384"/>
                    <a:pt x="401388" y="71384"/>
                    <a:pt x="401388"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5" name="Freeform 5"/>
          <p:cNvSpPr/>
          <p:nvPr/>
        </p:nvSpPr>
        <p:spPr>
          <a:xfrm>
            <a:off x="6087237" y="3581590"/>
            <a:ext cx="1515142" cy="2095595"/>
          </a:xfrm>
          <a:custGeom>
            <a:rect l="l" t="t" r="r" b="b"/>
            <a:pathLst>
              <a:path w="182" h="251">
                <a:moveTo>
                  <a:pt x="49" y="96"/>
                </a:moveTo>
                <a:cubicBezTo>
                  <a:pt x="15" y="143"/>
                  <a:pt x="0" y="197"/>
                  <a:pt x="1" y="251"/>
                </a:cubicBezTo>
                <a:cubicBezTo>
                  <a:pt x="52" y="235"/>
                  <a:pt x="99" y="203"/>
                  <a:pt x="132" y="156"/>
                </a:cubicBezTo>
                <a:cubicBezTo>
                  <a:pt x="166" y="109"/>
                  <a:pt x="182" y="54"/>
                  <a:pt x="181" y="0"/>
                </a:cubicBezTo>
                <a:cubicBezTo>
                  <a:pt x="130" y="16"/>
                  <a:pt x="83" y="49"/>
                  <a:pt x="49" y="96"/>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859714" y="4236053"/>
            <a:ext cx="352711" cy="269463"/>
            <a:chOff x="6859714" y="4236053"/>
            <a:chExt cx="352711" cy="269463"/>
          </a:xfrm>
        </p:grpSpPr>
        <p:sp>
          <p:nvSpPr>
            <p:cNvPr id="7" name="Freeform 7"/>
            <p:cNvSpPr/>
            <p:nvPr/>
          </p:nvSpPr>
          <p:spPr>
            <a:xfrm>
              <a:off x="6859714" y="4236053"/>
              <a:ext cx="283845" cy="220980"/>
            </a:xfrm>
            <a:custGeom>
              <a:rect l="l" t="t" r="r" b="b"/>
              <a:pathLst>
                <a:path w="141" h="110">
                  <a:moveTo>
                    <a:pt x="92" y="95"/>
                  </a:moveTo>
                  <a:cubicBezTo>
                    <a:pt x="105" y="92"/>
                    <a:pt x="117" y="87"/>
                    <a:pt x="126" y="77"/>
                  </a:cubicBezTo>
                  <a:cubicBezTo>
                    <a:pt x="137" y="66"/>
                    <a:pt x="141" y="53"/>
                    <a:pt x="136" y="38"/>
                  </a:cubicBezTo>
                  <a:cubicBezTo>
                    <a:pt x="132" y="25"/>
                    <a:pt x="123" y="17"/>
                    <a:pt x="111" y="10"/>
                  </a:cubicBezTo>
                  <a:cubicBezTo>
                    <a:pt x="100" y="4"/>
                    <a:pt x="87" y="1"/>
                    <a:pt x="75" y="1"/>
                  </a:cubicBezTo>
                  <a:cubicBezTo>
                    <a:pt x="54" y="0"/>
                    <a:pt x="35" y="5"/>
                    <a:pt x="20" y="19"/>
                  </a:cubicBezTo>
                  <a:cubicBezTo>
                    <a:pt x="1" y="35"/>
                    <a:pt x="0" y="59"/>
                    <a:pt x="17" y="77"/>
                  </a:cubicBezTo>
                  <a:cubicBezTo>
                    <a:pt x="20" y="81"/>
                    <a:pt x="25" y="84"/>
                    <a:pt x="30" y="88"/>
                  </a:cubicBezTo>
                  <a:cubicBezTo>
                    <a:pt x="30" y="88"/>
                    <a:pt x="30" y="88"/>
                    <a:pt x="29" y="88"/>
                  </a:cubicBezTo>
                  <a:cubicBezTo>
                    <a:pt x="27" y="94"/>
                    <a:pt x="23" y="99"/>
                    <a:pt x="19" y="103"/>
                  </a:cubicBezTo>
                  <a:cubicBezTo>
                    <a:pt x="17" y="105"/>
                    <a:pt x="16" y="106"/>
                    <a:pt x="17" y="108"/>
                  </a:cubicBezTo>
                  <a:cubicBezTo>
                    <a:pt x="18" y="110"/>
                    <a:pt x="20" y="110"/>
                    <a:pt x="22" y="110"/>
                  </a:cubicBezTo>
                  <a:cubicBezTo>
                    <a:pt x="33" y="108"/>
                    <a:pt x="43" y="104"/>
                    <a:pt x="53" y="98"/>
                  </a:cubicBezTo>
                  <a:cubicBezTo>
                    <a:pt x="54" y="97"/>
                    <a:pt x="56" y="96"/>
                    <a:pt x="58" y="97"/>
                  </a:cubicBezTo>
                  <a:cubicBezTo>
                    <a:pt x="69" y="98"/>
                    <a:pt x="81" y="98"/>
                    <a:pt x="92" y="95"/>
                  </a:cubicBezTo>
                  <a:close/>
                  <a:moveTo>
                    <a:pt x="55" y="84"/>
                  </a:moveTo>
                  <a:cubicBezTo>
                    <a:pt x="53" y="84"/>
                    <a:pt x="51" y="84"/>
                    <a:pt x="50" y="85"/>
                  </a:cubicBezTo>
                  <a:cubicBezTo>
                    <a:pt x="47" y="87"/>
                    <a:pt x="45" y="88"/>
                    <a:pt x="43" y="90"/>
                  </a:cubicBezTo>
                  <a:cubicBezTo>
                    <a:pt x="43" y="89"/>
                    <a:pt x="42" y="89"/>
                    <a:pt x="42" y="89"/>
                  </a:cubicBezTo>
                  <a:cubicBezTo>
                    <a:pt x="43" y="87"/>
                    <a:pt x="44" y="85"/>
                    <a:pt x="45" y="82"/>
                  </a:cubicBezTo>
                  <a:cubicBezTo>
                    <a:pt x="42" y="80"/>
                    <a:pt x="40" y="79"/>
                    <a:pt x="37" y="77"/>
                  </a:cubicBezTo>
                  <a:cubicBezTo>
                    <a:pt x="31" y="74"/>
                    <a:pt x="26" y="70"/>
                    <a:pt x="22" y="64"/>
                  </a:cubicBezTo>
                  <a:cubicBezTo>
                    <a:pt x="14" y="53"/>
                    <a:pt x="16" y="40"/>
                    <a:pt x="25" y="30"/>
                  </a:cubicBezTo>
                  <a:cubicBezTo>
                    <a:pt x="35" y="20"/>
                    <a:pt x="48" y="15"/>
                    <a:pt x="62" y="14"/>
                  </a:cubicBezTo>
                  <a:cubicBezTo>
                    <a:pt x="76" y="12"/>
                    <a:pt x="90" y="14"/>
                    <a:pt x="103" y="20"/>
                  </a:cubicBezTo>
                  <a:cubicBezTo>
                    <a:pt x="112" y="24"/>
                    <a:pt x="119" y="30"/>
                    <a:pt x="123" y="38"/>
                  </a:cubicBezTo>
                  <a:cubicBezTo>
                    <a:pt x="128" y="47"/>
                    <a:pt x="127" y="56"/>
                    <a:pt x="121" y="64"/>
                  </a:cubicBezTo>
                  <a:cubicBezTo>
                    <a:pt x="113" y="75"/>
                    <a:pt x="102" y="81"/>
                    <a:pt x="89" y="84"/>
                  </a:cubicBezTo>
                  <a:cubicBezTo>
                    <a:pt x="78" y="86"/>
                    <a:pt x="66" y="86"/>
                    <a:pt x="55" y="84"/>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988873" y="4306634"/>
              <a:ext cx="223552" cy="198882"/>
            </a:xfrm>
            <a:custGeom>
              <a:rect l="l" t="t" r="r" b="b"/>
              <a:pathLst>
                <a:path w="110" h="99">
                  <a:moveTo>
                    <a:pt x="94" y="90"/>
                  </a:moveTo>
                  <a:cubicBezTo>
                    <a:pt x="91" y="86"/>
                    <a:pt x="87" y="82"/>
                    <a:pt x="85" y="77"/>
                  </a:cubicBezTo>
                  <a:cubicBezTo>
                    <a:pt x="100" y="68"/>
                    <a:pt x="111" y="56"/>
                    <a:pt x="110" y="38"/>
                  </a:cubicBezTo>
                  <a:cubicBezTo>
                    <a:pt x="110" y="20"/>
                    <a:pt x="99" y="9"/>
                    <a:pt x="84" y="0"/>
                  </a:cubicBezTo>
                  <a:cubicBezTo>
                    <a:pt x="85" y="1"/>
                    <a:pt x="85" y="2"/>
                    <a:pt x="85" y="3"/>
                  </a:cubicBezTo>
                  <a:cubicBezTo>
                    <a:pt x="86" y="9"/>
                    <a:pt x="87" y="15"/>
                    <a:pt x="86" y="21"/>
                  </a:cubicBezTo>
                  <a:cubicBezTo>
                    <a:pt x="84" y="35"/>
                    <a:pt x="77" y="46"/>
                    <a:pt x="66" y="55"/>
                  </a:cubicBezTo>
                  <a:cubicBezTo>
                    <a:pt x="54" y="66"/>
                    <a:pt x="39" y="71"/>
                    <a:pt x="23" y="74"/>
                  </a:cubicBezTo>
                  <a:cubicBezTo>
                    <a:pt x="16" y="75"/>
                    <a:pt x="8" y="75"/>
                    <a:pt x="0" y="75"/>
                  </a:cubicBezTo>
                  <a:cubicBezTo>
                    <a:pt x="3" y="77"/>
                    <a:pt x="7" y="79"/>
                    <a:pt x="10" y="81"/>
                  </a:cubicBezTo>
                  <a:cubicBezTo>
                    <a:pt x="26" y="87"/>
                    <a:pt x="42" y="88"/>
                    <a:pt x="58" y="86"/>
                  </a:cubicBezTo>
                  <a:cubicBezTo>
                    <a:pt x="60" y="86"/>
                    <a:pt x="61" y="86"/>
                    <a:pt x="62" y="87"/>
                  </a:cubicBezTo>
                  <a:cubicBezTo>
                    <a:pt x="72" y="93"/>
                    <a:pt x="82" y="97"/>
                    <a:pt x="94" y="99"/>
                  </a:cubicBezTo>
                  <a:cubicBezTo>
                    <a:pt x="95" y="99"/>
                    <a:pt x="97" y="98"/>
                    <a:pt x="98" y="97"/>
                  </a:cubicBezTo>
                  <a:cubicBezTo>
                    <a:pt x="98" y="97"/>
                    <a:pt x="98" y="95"/>
                    <a:pt x="97" y="93"/>
                  </a:cubicBezTo>
                  <a:cubicBezTo>
                    <a:pt x="97" y="92"/>
                    <a:pt x="95" y="91"/>
                    <a:pt x="94" y="9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3667887" y="4692872"/>
            <a:ext cx="2419350" cy="1127284"/>
            <a:chOff x="3667887" y="4692872"/>
            <a:chExt cx="2419350" cy="1127284"/>
          </a:xfrm>
        </p:grpSpPr>
        <p:sp>
          <p:nvSpPr>
            <p:cNvPr id="10" name="Freeform 10"/>
            <p:cNvSpPr/>
            <p:nvPr/>
          </p:nvSpPr>
          <p:spPr>
            <a:xfrm>
              <a:off x="3667887" y="4692872"/>
              <a:ext cx="2419350" cy="1127284"/>
            </a:xfrm>
            <a:custGeom>
              <a:rect l="l" t="t" r="r" b="b"/>
              <a:pathLst>
                <a:path w="291" h="135">
                  <a:moveTo>
                    <a:pt x="162" y="19"/>
                  </a:moveTo>
                  <a:cubicBezTo>
                    <a:pt x="217" y="38"/>
                    <a:pt x="261" y="73"/>
                    <a:pt x="291" y="118"/>
                  </a:cubicBezTo>
                  <a:cubicBezTo>
                    <a:pt x="240" y="134"/>
                    <a:pt x="184" y="135"/>
                    <a:pt x="129" y="116"/>
                  </a:cubicBezTo>
                  <a:cubicBezTo>
                    <a:pt x="74" y="97"/>
                    <a:pt x="30" y="61"/>
                    <a:pt x="0" y="17"/>
                  </a:cubicBezTo>
                  <a:cubicBezTo>
                    <a:pt x="51" y="0"/>
                    <a:pt x="108" y="0"/>
                    <a:pt x="162" y="1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4465034" y="5004149"/>
              <a:ext cx="234601" cy="304229"/>
            </a:xfrm>
            <a:custGeom>
              <a:rect l="l" t="t" r="r" b="b"/>
              <a:pathLst>
                <a:path w="438150" h="568325">
                  <a:moveTo>
                    <a:pt x="344255" y="320246"/>
                  </a:moveTo>
                  <a:cubicBezTo>
                    <a:pt x="393080" y="312737"/>
                    <a:pt x="434394" y="346528"/>
                    <a:pt x="438150" y="399092"/>
                  </a:cubicBezTo>
                  <a:cubicBezTo>
                    <a:pt x="438150" y="399092"/>
                    <a:pt x="438150" y="402847"/>
                    <a:pt x="438150" y="406601"/>
                  </a:cubicBezTo>
                  <a:cubicBezTo>
                    <a:pt x="438150" y="451656"/>
                    <a:pt x="438150" y="496711"/>
                    <a:pt x="438150" y="545520"/>
                  </a:cubicBezTo>
                  <a:cubicBezTo>
                    <a:pt x="438150" y="545520"/>
                    <a:pt x="438150" y="545520"/>
                    <a:pt x="438150" y="549275"/>
                  </a:cubicBezTo>
                  <a:cubicBezTo>
                    <a:pt x="438150" y="549275"/>
                    <a:pt x="438150" y="549275"/>
                    <a:pt x="284162" y="549275"/>
                  </a:cubicBezTo>
                  <a:cubicBezTo>
                    <a:pt x="284162" y="549275"/>
                    <a:pt x="284162" y="545520"/>
                    <a:pt x="284162" y="545520"/>
                  </a:cubicBezTo>
                  <a:cubicBezTo>
                    <a:pt x="284162" y="496711"/>
                    <a:pt x="284162" y="451656"/>
                    <a:pt x="284162" y="402847"/>
                  </a:cubicBezTo>
                  <a:cubicBezTo>
                    <a:pt x="284162" y="361546"/>
                    <a:pt x="310453" y="327755"/>
                    <a:pt x="344255" y="320246"/>
                  </a:cubicBezTo>
                  <a:close/>
                  <a:moveTo>
                    <a:pt x="352879" y="200025"/>
                  </a:moveTo>
                  <a:cubicBezTo>
                    <a:pt x="352879" y="200025"/>
                    <a:pt x="352879" y="200025"/>
                    <a:pt x="356621" y="200025"/>
                  </a:cubicBezTo>
                  <a:cubicBezTo>
                    <a:pt x="356621" y="200025"/>
                    <a:pt x="356621" y="200025"/>
                    <a:pt x="367847" y="200025"/>
                  </a:cubicBezTo>
                  <a:cubicBezTo>
                    <a:pt x="371589" y="200025"/>
                    <a:pt x="375330" y="203767"/>
                    <a:pt x="379072" y="203767"/>
                  </a:cubicBezTo>
                  <a:cubicBezTo>
                    <a:pt x="401524" y="211251"/>
                    <a:pt x="412750" y="237445"/>
                    <a:pt x="409008" y="263638"/>
                  </a:cubicBezTo>
                  <a:cubicBezTo>
                    <a:pt x="405266" y="286090"/>
                    <a:pt x="386556" y="304800"/>
                    <a:pt x="360363" y="304800"/>
                  </a:cubicBezTo>
                  <a:cubicBezTo>
                    <a:pt x="337911" y="304800"/>
                    <a:pt x="319201" y="286090"/>
                    <a:pt x="311717" y="263638"/>
                  </a:cubicBezTo>
                  <a:cubicBezTo>
                    <a:pt x="307975" y="233703"/>
                    <a:pt x="326685" y="207509"/>
                    <a:pt x="352879" y="200025"/>
                  </a:cubicBezTo>
                  <a:close/>
                  <a:moveTo>
                    <a:pt x="100853" y="196018"/>
                  </a:moveTo>
                  <a:cubicBezTo>
                    <a:pt x="175559" y="180975"/>
                    <a:pt x="246529" y="241146"/>
                    <a:pt x="254000" y="320120"/>
                  </a:cubicBezTo>
                  <a:cubicBezTo>
                    <a:pt x="254000" y="323881"/>
                    <a:pt x="254000" y="327642"/>
                    <a:pt x="254000" y="331402"/>
                  </a:cubicBezTo>
                  <a:cubicBezTo>
                    <a:pt x="254000" y="406616"/>
                    <a:pt x="254000" y="481829"/>
                    <a:pt x="254000" y="557043"/>
                  </a:cubicBezTo>
                  <a:cubicBezTo>
                    <a:pt x="254000" y="557043"/>
                    <a:pt x="254000" y="557043"/>
                    <a:pt x="254000" y="568325"/>
                  </a:cubicBezTo>
                  <a:cubicBezTo>
                    <a:pt x="254000" y="568325"/>
                    <a:pt x="254000" y="568325"/>
                    <a:pt x="0" y="568325"/>
                  </a:cubicBezTo>
                  <a:cubicBezTo>
                    <a:pt x="0" y="564564"/>
                    <a:pt x="0" y="564564"/>
                    <a:pt x="0" y="560804"/>
                  </a:cubicBezTo>
                  <a:cubicBezTo>
                    <a:pt x="0" y="485590"/>
                    <a:pt x="0" y="406616"/>
                    <a:pt x="0" y="327642"/>
                  </a:cubicBezTo>
                  <a:cubicBezTo>
                    <a:pt x="0" y="263710"/>
                    <a:pt x="44823" y="211060"/>
                    <a:pt x="100853" y="196018"/>
                  </a:cubicBezTo>
                  <a:close/>
                  <a:moveTo>
                    <a:pt x="112091" y="0"/>
                  </a:moveTo>
                  <a:cubicBezTo>
                    <a:pt x="115818" y="0"/>
                    <a:pt x="115818" y="0"/>
                    <a:pt x="115818" y="0"/>
                  </a:cubicBezTo>
                  <a:cubicBezTo>
                    <a:pt x="115818" y="0"/>
                    <a:pt x="115818" y="0"/>
                    <a:pt x="138181" y="0"/>
                  </a:cubicBezTo>
                  <a:cubicBezTo>
                    <a:pt x="141909" y="0"/>
                    <a:pt x="149363" y="3762"/>
                    <a:pt x="153090" y="3762"/>
                  </a:cubicBezTo>
                  <a:cubicBezTo>
                    <a:pt x="190362" y="18808"/>
                    <a:pt x="212725" y="60187"/>
                    <a:pt x="205271" y="101566"/>
                  </a:cubicBezTo>
                  <a:cubicBezTo>
                    <a:pt x="197816" y="139183"/>
                    <a:pt x="164272" y="169276"/>
                    <a:pt x="127000" y="169276"/>
                  </a:cubicBezTo>
                  <a:cubicBezTo>
                    <a:pt x="89728" y="173038"/>
                    <a:pt x="56184" y="142944"/>
                    <a:pt x="48729" y="101566"/>
                  </a:cubicBezTo>
                  <a:cubicBezTo>
                    <a:pt x="41275" y="52664"/>
                    <a:pt x="71092" y="7523"/>
                    <a:pt x="112091"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2" name="Freeform 12"/>
          <p:cNvSpPr/>
          <p:nvPr/>
        </p:nvSpPr>
        <p:spPr>
          <a:xfrm>
            <a:off x="4582287" y="3581590"/>
            <a:ext cx="1513713" cy="2095595"/>
          </a:xfrm>
          <a:custGeom>
            <a:rect l="l" t="t" r="r" b="b"/>
            <a:pathLst>
              <a:path w="182" h="251">
                <a:moveTo>
                  <a:pt x="133" y="96"/>
                </a:moveTo>
                <a:cubicBezTo>
                  <a:pt x="167" y="143"/>
                  <a:pt x="182" y="197"/>
                  <a:pt x="181" y="251"/>
                </a:cubicBezTo>
                <a:cubicBezTo>
                  <a:pt x="130" y="235"/>
                  <a:pt x="83" y="203"/>
                  <a:pt x="50" y="156"/>
                </a:cubicBezTo>
                <a:cubicBezTo>
                  <a:pt x="16" y="109"/>
                  <a:pt x="0" y="54"/>
                  <a:pt x="1" y="0"/>
                </a:cubicBezTo>
                <a:cubicBezTo>
                  <a:pt x="52" y="16"/>
                  <a:pt x="99" y="49"/>
                  <a:pt x="133" y="96"/>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3" name="Group 13"/>
          <p:cNvGrpSpPr/>
          <p:nvPr/>
        </p:nvGrpSpPr>
        <p:grpSpPr>
          <a:xfrm>
            <a:off x="4996434" y="4236053"/>
            <a:ext cx="313754" cy="313849"/>
            <a:chOff x="4996434" y="4236053"/>
            <a:chExt cx="313754" cy="313849"/>
          </a:xfrm>
        </p:grpSpPr>
        <p:sp>
          <p:nvSpPr>
            <p:cNvPr id="14" name="Freeform 14"/>
            <p:cNvSpPr/>
            <p:nvPr/>
          </p:nvSpPr>
          <p:spPr>
            <a:xfrm>
              <a:off x="4996434" y="4265200"/>
              <a:ext cx="284702" cy="284702"/>
            </a:xfrm>
            <a:custGeom>
              <a:rect l="l" t="t" r="r" b="b"/>
              <a:pathLst>
                <a:path w="184" h="184">
                  <a:moveTo>
                    <a:pt x="92" y="184"/>
                  </a:moveTo>
                  <a:cubicBezTo>
                    <a:pt x="143" y="184"/>
                    <a:pt x="184" y="143"/>
                    <a:pt x="184" y="92"/>
                  </a:cubicBezTo>
                  <a:cubicBezTo>
                    <a:pt x="184" y="76"/>
                    <a:pt x="180" y="62"/>
                    <a:pt x="173" y="49"/>
                  </a:cubicBezTo>
                  <a:cubicBezTo>
                    <a:pt x="172" y="49"/>
                    <a:pt x="172" y="49"/>
                    <a:pt x="171" y="49"/>
                  </a:cubicBezTo>
                  <a:cubicBezTo>
                    <a:pt x="170" y="49"/>
                    <a:pt x="170" y="49"/>
                    <a:pt x="170" y="49"/>
                  </a:cubicBezTo>
                  <a:cubicBezTo>
                    <a:pt x="158" y="48"/>
                    <a:pt x="158" y="48"/>
                    <a:pt x="158" y="48"/>
                  </a:cubicBezTo>
                  <a:cubicBezTo>
                    <a:pt x="149" y="56"/>
                    <a:pt x="149" y="56"/>
                    <a:pt x="149" y="56"/>
                  </a:cubicBezTo>
                  <a:cubicBezTo>
                    <a:pt x="156" y="67"/>
                    <a:pt x="160" y="79"/>
                    <a:pt x="160" y="92"/>
                  </a:cubicBezTo>
                  <a:cubicBezTo>
                    <a:pt x="160" y="129"/>
                    <a:pt x="129" y="160"/>
                    <a:pt x="92" y="160"/>
                  </a:cubicBezTo>
                  <a:cubicBezTo>
                    <a:pt x="55" y="160"/>
                    <a:pt x="24" y="129"/>
                    <a:pt x="24" y="92"/>
                  </a:cubicBezTo>
                  <a:cubicBezTo>
                    <a:pt x="24" y="55"/>
                    <a:pt x="55" y="24"/>
                    <a:pt x="92" y="24"/>
                  </a:cubicBezTo>
                  <a:cubicBezTo>
                    <a:pt x="105" y="24"/>
                    <a:pt x="117" y="28"/>
                    <a:pt x="128" y="35"/>
                  </a:cubicBezTo>
                  <a:cubicBezTo>
                    <a:pt x="135" y="27"/>
                    <a:pt x="135" y="27"/>
                    <a:pt x="135" y="27"/>
                  </a:cubicBezTo>
                  <a:cubicBezTo>
                    <a:pt x="134" y="14"/>
                    <a:pt x="134" y="14"/>
                    <a:pt x="134" y="14"/>
                  </a:cubicBezTo>
                  <a:cubicBezTo>
                    <a:pt x="134" y="12"/>
                    <a:pt x="134" y="11"/>
                    <a:pt x="134" y="10"/>
                  </a:cubicBezTo>
                  <a:cubicBezTo>
                    <a:pt x="122" y="4"/>
                    <a:pt x="107" y="0"/>
                    <a:pt x="92" y="0"/>
                  </a:cubicBezTo>
                  <a:cubicBezTo>
                    <a:pt x="41" y="0"/>
                    <a:pt x="0" y="41"/>
                    <a:pt x="0" y="92"/>
                  </a:cubicBezTo>
                  <a:cubicBezTo>
                    <a:pt x="0" y="143"/>
                    <a:pt x="41" y="184"/>
                    <a:pt x="92" y="184"/>
                  </a:cubicBezTo>
                  <a:close/>
                  <a:moveTo>
                    <a:pt x="92" y="184"/>
                  </a:moveTo>
                  <a:cubicBezTo>
                    <a:pt x="92" y="184"/>
                    <a:pt x="92" y="184"/>
                    <a:pt x="92" y="184"/>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5069300" y="4338066"/>
              <a:ext cx="139065" cy="139065"/>
            </a:xfrm>
            <a:custGeom>
              <a:rect l="l" t="t" r="r" b="b"/>
              <a:pathLst>
                <a:path w="90" h="90">
                  <a:moveTo>
                    <a:pt x="45" y="21"/>
                  </a:moveTo>
                  <a:cubicBezTo>
                    <a:pt x="46" y="21"/>
                    <a:pt x="46" y="21"/>
                    <a:pt x="47" y="21"/>
                  </a:cubicBezTo>
                  <a:cubicBezTo>
                    <a:pt x="64" y="4"/>
                    <a:pt x="64" y="4"/>
                    <a:pt x="64" y="4"/>
                  </a:cubicBezTo>
                  <a:cubicBezTo>
                    <a:pt x="64" y="4"/>
                    <a:pt x="64" y="4"/>
                    <a:pt x="64" y="4"/>
                  </a:cubicBezTo>
                  <a:cubicBezTo>
                    <a:pt x="58" y="1"/>
                    <a:pt x="52" y="0"/>
                    <a:pt x="45" y="0"/>
                  </a:cubicBezTo>
                  <a:cubicBezTo>
                    <a:pt x="20" y="0"/>
                    <a:pt x="0" y="20"/>
                    <a:pt x="0" y="45"/>
                  </a:cubicBezTo>
                  <a:cubicBezTo>
                    <a:pt x="0" y="70"/>
                    <a:pt x="20" y="90"/>
                    <a:pt x="45" y="90"/>
                  </a:cubicBezTo>
                  <a:cubicBezTo>
                    <a:pt x="70" y="90"/>
                    <a:pt x="90" y="70"/>
                    <a:pt x="90" y="45"/>
                  </a:cubicBezTo>
                  <a:cubicBezTo>
                    <a:pt x="90" y="38"/>
                    <a:pt x="89" y="32"/>
                    <a:pt x="86" y="26"/>
                  </a:cubicBezTo>
                  <a:cubicBezTo>
                    <a:pt x="86" y="26"/>
                    <a:pt x="86" y="26"/>
                    <a:pt x="86" y="26"/>
                  </a:cubicBezTo>
                  <a:cubicBezTo>
                    <a:pt x="69" y="43"/>
                    <a:pt x="69" y="43"/>
                    <a:pt x="69" y="43"/>
                  </a:cubicBezTo>
                  <a:cubicBezTo>
                    <a:pt x="69" y="44"/>
                    <a:pt x="69" y="44"/>
                    <a:pt x="69" y="45"/>
                  </a:cubicBezTo>
                  <a:cubicBezTo>
                    <a:pt x="69" y="58"/>
                    <a:pt x="58" y="69"/>
                    <a:pt x="45" y="69"/>
                  </a:cubicBezTo>
                  <a:cubicBezTo>
                    <a:pt x="32" y="69"/>
                    <a:pt x="21" y="58"/>
                    <a:pt x="21" y="45"/>
                  </a:cubicBezTo>
                  <a:cubicBezTo>
                    <a:pt x="21" y="32"/>
                    <a:pt x="32" y="21"/>
                    <a:pt x="45" y="21"/>
                  </a:cubicBezTo>
                  <a:close/>
                  <a:moveTo>
                    <a:pt x="45" y="21"/>
                  </a:moveTo>
                  <a:cubicBezTo>
                    <a:pt x="45" y="21"/>
                    <a:pt x="45" y="21"/>
                    <a:pt x="45" y="21"/>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152644" y="4236053"/>
              <a:ext cx="157544" cy="157544"/>
            </a:xfrm>
            <a:custGeom>
              <a:rect l="l" t="t" r="r" b="b"/>
              <a:pathLst>
                <a:path w="102" h="102">
                  <a:moveTo>
                    <a:pt x="86" y="28"/>
                  </a:moveTo>
                  <a:cubicBezTo>
                    <a:pt x="91" y="23"/>
                    <a:pt x="91" y="23"/>
                    <a:pt x="91" y="23"/>
                  </a:cubicBezTo>
                  <a:cubicBezTo>
                    <a:pt x="93" y="20"/>
                    <a:pt x="93" y="17"/>
                    <a:pt x="91" y="14"/>
                  </a:cubicBezTo>
                  <a:cubicBezTo>
                    <a:pt x="87" y="11"/>
                    <a:pt x="87" y="11"/>
                    <a:pt x="87" y="11"/>
                  </a:cubicBezTo>
                  <a:cubicBezTo>
                    <a:pt x="86" y="10"/>
                    <a:pt x="85" y="9"/>
                    <a:pt x="83" y="9"/>
                  </a:cubicBezTo>
                  <a:cubicBezTo>
                    <a:pt x="82" y="9"/>
                    <a:pt x="80" y="10"/>
                    <a:pt x="79" y="11"/>
                  </a:cubicBezTo>
                  <a:cubicBezTo>
                    <a:pt x="74" y="17"/>
                    <a:pt x="74" y="17"/>
                    <a:pt x="74" y="17"/>
                  </a:cubicBezTo>
                  <a:cubicBezTo>
                    <a:pt x="72" y="2"/>
                    <a:pt x="72" y="2"/>
                    <a:pt x="72" y="2"/>
                  </a:cubicBezTo>
                  <a:cubicBezTo>
                    <a:pt x="72" y="0"/>
                    <a:pt x="71" y="0"/>
                    <a:pt x="70" y="0"/>
                  </a:cubicBezTo>
                  <a:cubicBezTo>
                    <a:pt x="70" y="0"/>
                    <a:pt x="69" y="0"/>
                    <a:pt x="69" y="0"/>
                  </a:cubicBezTo>
                  <a:cubicBezTo>
                    <a:pt x="47" y="23"/>
                    <a:pt x="47" y="23"/>
                    <a:pt x="47" y="23"/>
                  </a:cubicBezTo>
                  <a:cubicBezTo>
                    <a:pt x="45" y="25"/>
                    <a:pt x="44" y="28"/>
                    <a:pt x="44" y="30"/>
                  </a:cubicBezTo>
                  <a:cubicBezTo>
                    <a:pt x="44" y="31"/>
                    <a:pt x="44" y="31"/>
                    <a:pt x="44" y="31"/>
                  </a:cubicBezTo>
                  <a:cubicBezTo>
                    <a:pt x="45" y="45"/>
                    <a:pt x="45" y="45"/>
                    <a:pt x="45" y="45"/>
                  </a:cubicBezTo>
                  <a:cubicBezTo>
                    <a:pt x="37" y="53"/>
                    <a:pt x="37" y="53"/>
                    <a:pt x="37" y="53"/>
                  </a:cubicBezTo>
                  <a:cubicBezTo>
                    <a:pt x="22" y="68"/>
                    <a:pt x="22" y="68"/>
                    <a:pt x="22" y="68"/>
                  </a:cubicBezTo>
                  <a:cubicBezTo>
                    <a:pt x="22" y="68"/>
                    <a:pt x="22" y="68"/>
                    <a:pt x="22" y="68"/>
                  </a:cubicBezTo>
                  <a:cubicBezTo>
                    <a:pt x="8" y="82"/>
                    <a:pt x="8" y="82"/>
                    <a:pt x="8" y="82"/>
                  </a:cubicBezTo>
                  <a:cubicBezTo>
                    <a:pt x="2" y="89"/>
                    <a:pt x="2" y="89"/>
                    <a:pt x="2" y="89"/>
                  </a:cubicBezTo>
                  <a:cubicBezTo>
                    <a:pt x="1" y="90"/>
                    <a:pt x="0" y="91"/>
                    <a:pt x="0" y="92"/>
                  </a:cubicBezTo>
                  <a:cubicBezTo>
                    <a:pt x="0" y="97"/>
                    <a:pt x="0" y="97"/>
                    <a:pt x="0" y="97"/>
                  </a:cubicBezTo>
                  <a:cubicBezTo>
                    <a:pt x="0" y="100"/>
                    <a:pt x="2" y="102"/>
                    <a:pt x="5" y="102"/>
                  </a:cubicBezTo>
                  <a:cubicBezTo>
                    <a:pt x="5" y="102"/>
                    <a:pt x="5" y="102"/>
                    <a:pt x="5" y="102"/>
                  </a:cubicBezTo>
                  <a:cubicBezTo>
                    <a:pt x="10" y="102"/>
                    <a:pt x="10" y="102"/>
                    <a:pt x="10" y="102"/>
                  </a:cubicBezTo>
                  <a:cubicBezTo>
                    <a:pt x="11" y="102"/>
                    <a:pt x="12" y="101"/>
                    <a:pt x="13" y="100"/>
                  </a:cubicBezTo>
                  <a:cubicBezTo>
                    <a:pt x="57" y="56"/>
                    <a:pt x="57" y="56"/>
                    <a:pt x="57" y="56"/>
                  </a:cubicBezTo>
                  <a:cubicBezTo>
                    <a:pt x="70" y="57"/>
                    <a:pt x="70" y="57"/>
                    <a:pt x="70" y="57"/>
                  </a:cubicBezTo>
                  <a:cubicBezTo>
                    <a:pt x="71" y="57"/>
                    <a:pt x="71" y="57"/>
                    <a:pt x="71" y="57"/>
                  </a:cubicBezTo>
                  <a:cubicBezTo>
                    <a:pt x="71" y="57"/>
                    <a:pt x="71" y="57"/>
                    <a:pt x="71" y="57"/>
                  </a:cubicBezTo>
                  <a:cubicBezTo>
                    <a:pt x="74" y="57"/>
                    <a:pt x="77" y="56"/>
                    <a:pt x="78" y="54"/>
                  </a:cubicBezTo>
                  <a:cubicBezTo>
                    <a:pt x="101" y="32"/>
                    <a:pt x="101" y="32"/>
                    <a:pt x="101" y="32"/>
                  </a:cubicBezTo>
                  <a:cubicBezTo>
                    <a:pt x="102" y="31"/>
                    <a:pt x="101" y="29"/>
                    <a:pt x="100" y="29"/>
                  </a:cubicBezTo>
                  <a:lnTo>
                    <a:pt x="86" y="28"/>
                  </a:lnTo>
                  <a:close/>
                  <a:moveTo>
                    <a:pt x="86" y="28"/>
                  </a:moveTo>
                  <a:cubicBezTo>
                    <a:pt x="86" y="28"/>
                    <a:pt x="86" y="28"/>
                    <a:pt x="86" y="28"/>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7" name="Freeform 17"/>
          <p:cNvSpPr/>
          <p:nvPr/>
        </p:nvSpPr>
        <p:spPr>
          <a:xfrm>
            <a:off x="5664327" y="3097435"/>
            <a:ext cx="856012" cy="2579751"/>
          </a:xfrm>
          <a:custGeom>
            <a:rect l="l" t="t" r="r" b="b"/>
            <a:pathLst>
              <a:path w="103" h="309">
                <a:moveTo>
                  <a:pt x="0" y="154"/>
                </a:moveTo>
                <a:cubicBezTo>
                  <a:pt x="0" y="212"/>
                  <a:pt x="19" y="266"/>
                  <a:pt x="51" y="309"/>
                </a:cubicBezTo>
                <a:cubicBezTo>
                  <a:pt x="84" y="266"/>
                  <a:pt x="103" y="212"/>
                  <a:pt x="103" y="154"/>
                </a:cubicBezTo>
                <a:cubicBezTo>
                  <a:pt x="103" y="97"/>
                  <a:pt x="84" y="43"/>
                  <a:pt x="51" y="0"/>
                </a:cubicBezTo>
                <a:cubicBezTo>
                  <a:pt x="19" y="43"/>
                  <a:pt x="0" y="97"/>
                  <a:pt x="0" y="15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5984843" y="3986974"/>
            <a:ext cx="215074" cy="313658"/>
          </a:xfrm>
          <a:custGeom>
            <a:rect l="l" t="t" r="r" b="b"/>
            <a:pathLst>
              <a:path w="107" h="156">
                <a:moveTo>
                  <a:pt x="43" y="156"/>
                </a:moveTo>
                <a:cubicBezTo>
                  <a:pt x="40" y="155"/>
                  <a:pt x="37" y="154"/>
                  <a:pt x="34" y="152"/>
                </a:cubicBezTo>
                <a:cubicBezTo>
                  <a:pt x="31" y="150"/>
                  <a:pt x="29" y="147"/>
                  <a:pt x="27" y="143"/>
                </a:cubicBezTo>
                <a:cubicBezTo>
                  <a:pt x="27" y="142"/>
                  <a:pt x="27" y="142"/>
                  <a:pt x="25" y="141"/>
                </a:cubicBezTo>
                <a:cubicBezTo>
                  <a:pt x="19" y="138"/>
                  <a:pt x="16" y="130"/>
                  <a:pt x="19" y="123"/>
                </a:cubicBezTo>
                <a:cubicBezTo>
                  <a:pt x="19" y="123"/>
                  <a:pt x="19" y="122"/>
                  <a:pt x="19" y="121"/>
                </a:cubicBezTo>
                <a:cubicBezTo>
                  <a:pt x="18" y="118"/>
                  <a:pt x="17" y="115"/>
                  <a:pt x="19" y="111"/>
                </a:cubicBezTo>
                <a:cubicBezTo>
                  <a:pt x="19" y="110"/>
                  <a:pt x="19" y="110"/>
                  <a:pt x="18" y="109"/>
                </a:cubicBezTo>
                <a:cubicBezTo>
                  <a:pt x="18" y="106"/>
                  <a:pt x="17" y="104"/>
                  <a:pt x="17" y="101"/>
                </a:cubicBezTo>
                <a:cubicBezTo>
                  <a:pt x="16" y="96"/>
                  <a:pt x="14" y="91"/>
                  <a:pt x="12" y="86"/>
                </a:cubicBezTo>
                <a:cubicBezTo>
                  <a:pt x="9" y="81"/>
                  <a:pt x="6" y="76"/>
                  <a:pt x="4" y="71"/>
                </a:cubicBezTo>
                <a:cubicBezTo>
                  <a:pt x="1" y="62"/>
                  <a:pt x="0" y="53"/>
                  <a:pt x="1" y="44"/>
                </a:cubicBezTo>
                <a:cubicBezTo>
                  <a:pt x="5" y="25"/>
                  <a:pt x="15" y="12"/>
                  <a:pt x="33" y="4"/>
                </a:cubicBezTo>
                <a:cubicBezTo>
                  <a:pt x="38" y="2"/>
                  <a:pt x="43" y="0"/>
                  <a:pt x="49" y="0"/>
                </a:cubicBezTo>
                <a:cubicBezTo>
                  <a:pt x="49" y="0"/>
                  <a:pt x="50" y="0"/>
                  <a:pt x="50" y="0"/>
                </a:cubicBezTo>
                <a:cubicBezTo>
                  <a:pt x="56" y="0"/>
                  <a:pt x="56" y="0"/>
                  <a:pt x="56" y="0"/>
                </a:cubicBezTo>
                <a:cubicBezTo>
                  <a:pt x="60" y="0"/>
                  <a:pt x="63" y="1"/>
                  <a:pt x="67" y="1"/>
                </a:cubicBezTo>
                <a:cubicBezTo>
                  <a:pt x="76" y="4"/>
                  <a:pt x="84" y="8"/>
                  <a:pt x="90" y="15"/>
                </a:cubicBezTo>
                <a:cubicBezTo>
                  <a:pt x="97" y="22"/>
                  <a:pt x="102" y="30"/>
                  <a:pt x="104" y="40"/>
                </a:cubicBezTo>
                <a:cubicBezTo>
                  <a:pt x="107" y="53"/>
                  <a:pt x="105" y="65"/>
                  <a:pt x="99" y="77"/>
                </a:cubicBezTo>
                <a:cubicBezTo>
                  <a:pt x="97" y="81"/>
                  <a:pt x="95" y="85"/>
                  <a:pt x="93" y="89"/>
                </a:cubicBezTo>
                <a:cubicBezTo>
                  <a:pt x="90" y="94"/>
                  <a:pt x="89" y="99"/>
                  <a:pt x="89" y="105"/>
                </a:cubicBezTo>
                <a:cubicBezTo>
                  <a:pt x="89" y="105"/>
                  <a:pt x="88" y="106"/>
                  <a:pt x="88" y="107"/>
                </a:cubicBezTo>
                <a:cubicBezTo>
                  <a:pt x="88" y="108"/>
                  <a:pt x="88" y="112"/>
                  <a:pt x="88" y="113"/>
                </a:cubicBezTo>
                <a:cubicBezTo>
                  <a:pt x="89" y="116"/>
                  <a:pt x="88" y="119"/>
                  <a:pt x="87" y="121"/>
                </a:cubicBezTo>
                <a:cubicBezTo>
                  <a:pt x="87" y="122"/>
                  <a:pt x="87" y="123"/>
                  <a:pt x="87" y="123"/>
                </a:cubicBezTo>
                <a:cubicBezTo>
                  <a:pt x="90" y="130"/>
                  <a:pt x="87" y="138"/>
                  <a:pt x="80" y="141"/>
                </a:cubicBezTo>
                <a:cubicBezTo>
                  <a:pt x="80" y="142"/>
                  <a:pt x="79" y="142"/>
                  <a:pt x="79" y="143"/>
                </a:cubicBezTo>
                <a:cubicBezTo>
                  <a:pt x="76" y="150"/>
                  <a:pt x="71" y="154"/>
                  <a:pt x="64" y="155"/>
                </a:cubicBezTo>
                <a:cubicBezTo>
                  <a:pt x="64" y="155"/>
                  <a:pt x="63" y="155"/>
                  <a:pt x="63" y="156"/>
                </a:cubicBezTo>
                <a:lnTo>
                  <a:pt x="43" y="156"/>
                </a:lnTo>
                <a:close/>
                <a:moveTo>
                  <a:pt x="53" y="107"/>
                </a:moveTo>
                <a:cubicBezTo>
                  <a:pt x="60" y="107"/>
                  <a:pt x="67" y="107"/>
                  <a:pt x="74" y="107"/>
                </a:cubicBezTo>
                <a:cubicBezTo>
                  <a:pt x="77" y="107"/>
                  <a:pt x="79" y="106"/>
                  <a:pt x="79" y="103"/>
                </a:cubicBezTo>
                <a:cubicBezTo>
                  <a:pt x="79" y="103"/>
                  <a:pt x="79" y="103"/>
                  <a:pt x="79" y="102"/>
                </a:cubicBezTo>
                <a:cubicBezTo>
                  <a:pt x="80" y="98"/>
                  <a:pt x="81" y="93"/>
                  <a:pt x="82" y="89"/>
                </a:cubicBezTo>
                <a:cubicBezTo>
                  <a:pt x="85" y="84"/>
                  <a:pt x="87" y="79"/>
                  <a:pt x="90" y="74"/>
                </a:cubicBezTo>
                <a:cubicBezTo>
                  <a:pt x="95" y="65"/>
                  <a:pt x="97" y="55"/>
                  <a:pt x="95" y="45"/>
                </a:cubicBezTo>
                <a:cubicBezTo>
                  <a:pt x="93" y="33"/>
                  <a:pt x="87" y="23"/>
                  <a:pt x="77" y="17"/>
                </a:cubicBezTo>
                <a:cubicBezTo>
                  <a:pt x="62" y="7"/>
                  <a:pt x="46" y="7"/>
                  <a:pt x="31" y="16"/>
                </a:cubicBezTo>
                <a:cubicBezTo>
                  <a:pt x="15" y="25"/>
                  <a:pt x="8" y="43"/>
                  <a:pt x="11" y="61"/>
                </a:cubicBezTo>
                <a:cubicBezTo>
                  <a:pt x="12" y="67"/>
                  <a:pt x="15" y="72"/>
                  <a:pt x="18" y="77"/>
                </a:cubicBezTo>
                <a:cubicBezTo>
                  <a:pt x="23" y="85"/>
                  <a:pt x="26" y="94"/>
                  <a:pt x="27" y="103"/>
                </a:cubicBezTo>
                <a:cubicBezTo>
                  <a:pt x="27" y="106"/>
                  <a:pt x="29" y="107"/>
                  <a:pt x="32" y="107"/>
                </a:cubicBezTo>
                <a:cubicBezTo>
                  <a:pt x="39" y="107"/>
                  <a:pt x="46" y="107"/>
                  <a:pt x="53" y="107"/>
                </a:cubicBezTo>
                <a:moveTo>
                  <a:pt x="53" y="120"/>
                </a:moveTo>
                <a:cubicBezTo>
                  <a:pt x="60" y="120"/>
                  <a:pt x="67" y="120"/>
                  <a:pt x="74" y="120"/>
                </a:cubicBezTo>
                <a:cubicBezTo>
                  <a:pt x="76" y="120"/>
                  <a:pt x="77" y="119"/>
                  <a:pt x="78" y="118"/>
                </a:cubicBezTo>
                <a:cubicBezTo>
                  <a:pt x="80" y="115"/>
                  <a:pt x="77" y="112"/>
                  <a:pt x="74" y="112"/>
                </a:cubicBezTo>
                <a:cubicBezTo>
                  <a:pt x="64" y="112"/>
                  <a:pt x="54" y="112"/>
                  <a:pt x="44" y="112"/>
                </a:cubicBezTo>
                <a:cubicBezTo>
                  <a:pt x="40" y="112"/>
                  <a:pt x="36" y="112"/>
                  <a:pt x="32" y="112"/>
                </a:cubicBezTo>
                <a:cubicBezTo>
                  <a:pt x="30" y="112"/>
                  <a:pt x="29" y="112"/>
                  <a:pt x="28" y="114"/>
                </a:cubicBezTo>
                <a:cubicBezTo>
                  <a:pt x="27" y="117"/>
                  <a:pt x="29" y="120"/>
                  <a:pt x="32" y="120"/>
                </a:cubicBezTo>
                <a:cubicBezTo>
                  <a:pt x="39" y="120"/>
                  <a:pt x="46" y="120"/>
                  <a:pt x="53" y="120"/>
                </a:cubicBezTo>
                <a:moveTo>
                  <a:pt x="53" y="124"/>
                </a:moveTo>
                <a:cubicBezTo>
                  <a:pt x="46" y="124"/>
                  <a:pt x="39" y="124"/>
                  <a:pt x="32" y="124"/>
                </a:cubicBezTo>
                <a:cubicBezTo>
                  <a:pt x="30" y="124"/>
                  <a:pt x="29" y="125"/>
                  <a:pt x="28" y="127"/>
                </a:cubicBezTo>
                <a:cubicBezTo>
                  <a:pt x="27" y="130"/>
                  <a:pt x="29" y="133"/>
                  <a:pt x="32" y="133"/>
                </a:cubicBezTo>
                <a:cubicBezTo>
                  <a:pt x="42" y="133"/>
                  <a:pt x="52" y="133"/>
                  <a:pt x="62" y="133"/>
                </a:cubicBezTo>
                <a:cubicBezTo>
                  <a:pt x="66" y="133"/>
                  <a:pt x="70" y="133"/>
                  <a:pt x="74" y="133"/>
                </a:cubicBezTo>
                <a:cubicBezTo>
                  <a:pt x="76" y="133"/>
                  <a:pt x="77" y="132"/>
                  <a:pt x="78" y="130"/>
                </a:cubicBezTo>
                <a:cubicBezTo>
                  <a:pt x="80" y="127"/>
                  <a:pt x="77" y="124"/>
                  <a:pt x="74" y="124"/>
                </a:cubicBezTo>
                <a:cubicBezTo>
                  <a:pt x="67" y="124"/>
                  <a:pt x="60" y="124"/>
                  <a:pt x="53" y="124"/>
                </a:cubicBezTo>
                <a:moveTo>
                  <a:pt x="70" y="137"/>
                </a:moveTo>
                <a:cubicBezTo>
                  <a:pt x="36" y="137"/>
                  <a:pt x="36" y="137"/>
                  <a:pt x="36" y="137"/>
                </a:cubicBezTo>
                <a:cubicBezTo>
                  <a:pt x="36" y="142"/>
                  <a:pt x="39" y="146"/>
                  <a:pt x="44" y="146"/>
                </a:cubicBezTo>
                <a:cubicBezTo>
                  <a:pt x="50" y="146"/>
                  <a:pt x="56" y="146"/>
                  <a:pt x="62" y="146"/>
                </a:cubicBezTo>
                <a:cubicBezTo>
                  <a:pt x="67" y="146"/>
                  <a:pt x="70" y="142"/>
                  <a:pt x="70" y="137"/>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检查的流程和步骤</a:t>
              </a:r>
            </a:p>
          </p:txBody>
        </p:sp>
      </p:grpSp>
      <p:grpSp>
        <p:nvGrpSpPr>
          <p:cNvPr id="41" name="Group 41"/>
          <p:cNvGrpSpPr/>
          <p:nvPr/>
        </p:nvGrpSpPr>
        <p:grpSpPr>
          <a:xfrm>
            <a:off x="4398507" y="1008278"/>
            <a:ext cx="3394996" cy="490334"/>
            <a:chOff x="4398507" y="1008278"/>
            <a:chExt cx="3394996" cy="490334"/>
          </a:xfrm>
        </p:grpSpPr>
        <p:sp>
          <p:nvSpPr>
            <p:cNvPr id="42" name="TextBox 42"/>
            <p:cNvSpPr txBox="1"/>
            <p:nvPr/>
          </p:nvSpPr>
          <p:spPr>
            <a:xfrm>
              <a:off x="4398507" y="1008278"/>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刹车系统检查</a:t>
              </a:r>
            </a:p>
          </p:txBody>
        </p:sp>
      </p:grpSp>
      <p:grpSp>
        <p:nvGrpSpPr>
          <p:cNvPr id="43" name="Group 43"/>
          <p:cNvGrpSpPr/>
          <p:nvPr/>
        </p:nvGrpSpPr>
        <p:grpSpPr>
          <a:xfrm>
            <a:off x="4630337" y="1360840"/>
            <a:ext cx="2931336" cy="1654845"/>
            <a:chOff x="4630337" y="1360840"/>
            <a:chExt cx="2931336" cy="1654845"/>
          </a:xfrm>
        </p:grpSpPr>
        <p:sp>
          <p:nvSpPr>
            <p:cNvPr id="44" name="TextBox 44"/>
            <p:cNvSpPr txBox="1"/>
            <p:nvPr/>
          </p:nvSpPr>
          <p:spPr>
            <a:xfrm>
              <a:off x="4630337" y="1360840"/>
              <a:ext cx="2931336"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测试刹车性能，确保刹车灵敏有效；检查刹车油液位是否正常。</a:t>
              </a:r>
            </a:p>
          </p:txBody>
        </p:sp>
      </p:grpSp>
      <p:grpSp>
        <p:nvGrpSpPr>
          <p:cNvPr id="45" name="Group 45"/>
          <p:cNvGrpSpPr/>
          <p:nvPr/>
        </p:nvGrpSpPr>
        <p:grpSpPr>
          <a:xfrm>
            <a:off x="1070038" y="1975579"/>
            <a:ext cx="3394996" cy="490334"/>
            <a:chOff x="1070038" y="1975579"/>
            <a:chExt cx="3394996" cy="490334"/>
          </a:xfrm>
        </p:grpSpPr>
        <p:sp>
          <p:nvSpPr>
            <p:cNvPr id="46" name="TextBox 46"/>
            <p:cNvSpPr txBox="1"/>
            <p:nvPr/>
          </p:nvSpPr>
          <p:spPr>
            <a:xfrm>
              <a:off x="1070038" y="1975579"/>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发动机检查</a:t>
              </a:r>
            </a:p>
          </p:txBody>
        </p:sp>
      </p:grpSp>
      <p:grpSp>
        <p:nvGrpSpPr>
          <p:cNvPr id="47" name="Group 47"/>
          <p:cNvGrpSpPr/>
          <p:nvPr/>
        </p:nvGrpSpPr>
        <p:grpSpPr>
          <a:xfrm>
            <a:off x="1301868" y="2328140"/>
            <a:ext cx="2931336" cy="1654845"/>
            <a:chOff x="1301868" y="2328140"/>
            <a:chExt cx="2931336" cy="1654845"/>
          </a:xfrm>
        </p:grpSpPr>
        <p:sp>
          <p:nvSpPr>
            <p:cNvPr id="48" name="TextBox 48"/>
            <p:cNvSpPr txBox="1"/>
            <p:nvPr/>
          </p:nvSpPr>
          <p:spPr>
            <a:xfrm>
              <a:off x="1301868" y="2328140"/>
              <a:ext cx="2931336"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启动发动机，听发动机的声音，检查是否有异响；检查发动机油、冷却液等液位是否正常。</a:t>
              </a:r>
            </a:p>
          </p:txBody>
        </p:sp>
      </p:grpSp>
      <p:grpSp>
        <p:nvGrpSpPr>
          <p:cNvPr id="49" name="Group 49"/>
          <p:cNvGrpSpPr/>
          <p:nvPr/>
        </p:nvGrpSpPr>
        <p:grpSpPr>
          <a:xfrm>
            <a:off x="303771" y="4161775"/>
            <a:ext cx="3394996" cy="490334"/>
            <a:chOff x="303771" y="4161775"/>
            <a:chExt cx="3394996" cy="490334"/>
          </a:xfrm>
        </p:grpSpPr>
        <p:sp>
          <p:nvSpPr>
            <p:cNvPr id="50" name="TextBox 50"/>
            <p:cNvSpPr txBox="1"/>
            <p:nvPr/>
          </p:nvSpPr>
          <p:spPr>
            <a:xfrm>
              <a:off x="303771" y="4161775"/>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外观检查</a:t>
              </a:r>
            </a:p>
          </p:txBody>
        </p:sp>
      </p:grpSp>
      <p:grpSp>
        <p:nvGrpSpPr>
          <p:cNvPr id="51" name="Group 51"/>
          <p:cNvGrpSpPr/>
          <p:nvPr/>
        </p:nvGrpSpPr>
        <p:grpSpPr>
          <a:xfrm>
            <a:off x="535601" y="4514336"/>
            <a:ext cx="2931336" cy="1654845"/>
            <a:chOff x="535601" y="4514336"/>
            <a:chExt cx="2931336" cy="1654845"/>
          </a:xfrm>
        </p:grpSpPr>
        <p:sp>
          <p:nvSpPr>
            <p:cNvPr id="52" name="TextBox 52"/>
            <p:cNvSpPr txBox="1"/>
            <p:nvPr/>
          </p:nvSpPr>
          <p:spPr>
            <a:xfrm>
              <a:off x="535601" y="4514336"/>
              <a:ext cx="2931336"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查看车身是否有刮痕、凹陷等损伤，车灯、车窗等是否完好。</a:t>
              </a:r>
            </a:p>
          </p:txBody>
        </p:sp>
      </p:grpSp>
      <p:grpSp>
        <p:nvGrpSpPr>
          <p:cNvPr id="53" name="Group 53"/>
          <p:cNvGrpSpPr/>
          <p:nvPr/>
        </p:nvGrpSpPr>
        <p:grpSpPr>
          <a:xfrm>
            <a:off x="7733442" y="1975579"/>
            <a:ext cx="3394996" cy="490334"/>
            <a:chOff x="7733442" y="1975579"/>
            <a:chExt cx="3394996" cy="490334"/>
          </a:xfrm>
        </p:grpSpPr>
        <p:sp>
          <p:nvSpPr>
            <p:cNvPr id="54" name="TextBox 54"/>
            <p:cNvSpPr txBox="1"/>
            <p:nvPr/>
          </p:nvSpPr>
          <p:spPr>
            <a:xfrm>
              <a:off x="7733442" y="1975579"/>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轮胎检查</a:t>
              </a:r>
            </a:p>
          </p:txBody>
        </p:sp>
      </p:grpSp>
      <p:grpSp>
        <p:nvGrpSpPr>
          <p:cNvPr id="55" name="Group 55"/>
          <p:cNvGrpSpPr/>
          <p:nvPr/>
        </p:nvGrpSpPr>
        <p:grpSpPr>
          <a:xfrm>
            <a:off x="7965273" y="2328140"/>
            <a:ext cx="2931336" cy="1654845"/>
            <a:chOff x="7965273" y="2328140"/>
            <a:chExt cx="2931336" cy="1654845"/>
          </a:xfrm>
        </p:grpSpPr>
        <p:sp>
          <p:nvSpPr>
            <p:cNvPr id="56" name="TextBox 56"/>
            <p:cNvSpPr txBox="1"/>
            <p:nvPr/>
          </p:nvSpPr>
          <p:spPr>
            <a:xfrm>
              <a:off x="7965273" y="2328140"/>
              <a:ext cx="2931336"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检查轮胎胎压、磨损情况，确保轮胎符合行车要求。</a:t>
              </a:r>
            </a:p>
          </p:txBody>
        </p:sp>
      </p:grpSp>
      <p:grpSp>
        <p:nvGrpSpPr>
          <p:cNvPr id="57" name="Group 57"/>
          <p:cNvGrpSpPr/>
          <p:nvPr/>
        </p:nvGrpSpPr>
        <p:grpSpPr>
          <a:xfrm>
            <a:off x="8451818" y="4161775"/>
            <a:ext cx="3394996" cy="490334"/>
            <a:chOff x="8451818" y="4161775"/>
            <a:chExt cx="3394996" cy="490334"/>
          </a:xfrm>
        </p:grpSpPr>
        <p:sp>
          <p:nvSpPr>
            <p:cNvPr id="58" name="TextBox 58"/>
            <p:cNvSpPr txBox="1"/>
            <p:nvPr/>
          </p:nvSpPr>
          <p:spPr>
            <a:xfrm>
              <a:off x="8451818" y="4161775"/>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内饰及电气设备检查</a:t>
              </a:r>
            </a:p>
          </p:txBody>
        </p:sp>
      </p:grpSp>
      <p:grpSp>
        <p:nvGrpSpPr>
          <p:cNvPr id="59" name="Group 59"/>
          <p:cNvGrpSpPr/>
          <p:nvPr/>
        </p:nvGrpSpPr>
        <p:grpSpPr>
          <a:xfrm>
            <a:off x="8683648" y="4514336"/>
            <a:ext cx="2931336" cy="1654845"/>
            <a:chOff x="8683648" y="4514336"/>
            <a:chExt cx="2931336" cy="1654845"/>
          </a:xfrm>
        </p:grpSpPr>
        <p:sp>
          <p:nvSpPr>
            <p:cNvPr id="60" name="TextBox 60"/>
            <p:cNvSpPr txBox="1"/>
            <p:nvPr/>
          </p:nvSpPr>
          <p:spPr>
            <a:xfrm>
              <a:off x="8683648" y="4514336"/>
              <a:ext cx="2931336"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查看内饰是否有损坏，电气设备如音响、空调等是否正常工作。</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218874" y="1454724"/>
            <a:ext cx="4632960" cy="2072640"/>
          </a:xfrm>
          <a:prstGeom prst="rect">
            <a:avLst/>
          </a:prstGeom>
          <a:solidFill>
            <a:schemeClr val="lt1">
              <a:alpha val="60000"/>
            </a:schemeClr>
          </a:solidFill>
          <a:ln w="6286">
            <a:solidFill>
              <a:schemeClr val="dk2">
                <a:alpha val="60000"/>
              </a:schemeClr>
            </a:solidFill>
            <a:prstDash val="solid"/>
          </a:ln>
        </p:spPr>
        <p:style>
          <a:lnRef idx="0">
            <a:schemeClr val="dk2"/>
          </a:lnRef>
          <a:fillRef idx="1">
            <a:schemeClr val="dk2"/>
          </a:fillRef>
          <a:effectRef idx="0">
            <a:schemeClr val="dk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 name="TextBox 3"/>
          <p:cNvSpPr txBox="1"/>
          <p:nvPr/>
        </p:nvSpPr>
        <p:spPr>
          <a:xfrm>
            <a:off x="1267642" y="1942922"/>
            <a:ext cx="4521094"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使用专业设备</a:t>
            </a:r>
          </a:p>
        </p:txBody>
      </p:sp>
      <p:sp>
        <p:nvSpPr>
          <p:cNvPr id="4" name="TextBox 4"/>
          <p:cNvSpPr txBox="1"/>
          <p:nvPr/>
        </p:nvSpPr>
        <p:spPr>
          <a:xfrm>
            <a:off x="1575272" y="2413457"/>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进行安全检查时，应使用专业的检测设备和工具，以确保检查结果的准确性。</a:t>
            </a:r>
          </a:p>
        </p:txBody>
      </p:sp>
      <p:sp>
        <p:nvSpPr>
          <p:cNvPr id="5" name="AutoShape 5"/>
          <p:cNvSpPr/>
          <p:nvPr/>
        </p:nvSpPr>
        <p:spPr>
          <a:xfrm rot="2700000">
            <a:off x="3139895" y="1059265"/>
            <a:ext cx="790918" cy="790918"/>
          </a:xfrm>
          <a:prstGeom prst="roundRect">
            <a:avLst>
              <a:gd name="adj" fmla="val 16667"/>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3264136" y="1220082"/>
            <a:ext cx="542436" cy="530244"/>
          </a:xfrm>
          <a:custGeom>
            <a:rect l="l" t="t" r="r" b="b"/>
            <a:pathLst>
              <a:path w="304800" h="304800">
                <a:moveTo>
                  <a:pt x="20031" y="114795"/>
                </a:moveTo>
                <a:lnTo>
                  <a:pt x="147647" y="273187"/>
                </a:lnTo>
                <a:lnTo>
                  <a:pt x="96469" y="114795"/>
                </a:lnTo>
                <a:lnTo>
                  <a:pt x="20031" y="114795"/>
                </a:lnTo>
                <a:close/>
                <a:moveTo>
                  <a:pt x="110338" y="114795"/>
                </a:moveTo>
                <a:lnTo>
                  <a:pt x="155534" y="273510"/>
                </a:lnTo>
                <a:lnTo>
                  <a:pt x="194424" y="114795"/>
                </a:lnTo>
                <a:lnTo>
                  <a:pt x="110338" y="114795"/>
                </a:lnTo>
                <a:close/>
                <a:moveTo>
                  <a:pt x="162411" y="273187"/>
                </a:moveTo>
                <a:lnTo>
                  <a:pt x="285264" y="114795"/>
                </a:lnTo>
                <a:lnTo>
                  <a:pt x="209417" y="114795"/>
                </a:lnTo>
                <a:lnTo>
                  <a:pt x="162411" y="273187"/>
                </a:lnTo>
                <a:close/>
                <a:moveTo>
                  <a:pt x="285550" y="104432"/>
                </a:moveTo>
                <a:lnTo>
                  <a:pt x="248717" y="41453"/>
                </a:lnTo>
                <a:lnTo>
                  <a:pt x="211865" y="104432"/>
                </a:lnTo>
                <a:lnTo>
                  <a:pt x="285550" y="104432"/>
                </a:lnTo>
                <a:close/>
                <a:moveTo>
                  <a:pt x="237134" y="37843"/>
                </a:moveTo>
                <a:lnTo>
                  <a:pt x="163449" y="37843"/>
                </a:lnTo>
                <a:lnTo>
                  <a:pt x="200282" y="102984"/>
                </a:lnTo>
                <a:lnTo>
                  <a:pt x="237134" y="37843"/>
                </a:lnTo>
                <a:close/>
                <a:moveTo>
                  <a:pt x="188957" y="104432"/>
                </a:moveTo>
                <a:lnTo>
                  <a:pt x="152124" y="41453"/>
                </a:lnTo>
                <a:lnTo>
                  <a:pt x="115281" y="104432"/>
                </a:lnTo>
                <a:lnTo>
                  <a:pt x="188957" y="104432"/>
                </a:lnTo>
                <a:close/>
                <a:moveTo>
                  <a:pt x="141341" y="37843"/>
                </a:moveTo>
                <a:lnTo>
                  <a:pt x="67666" y="37843"/>
                </a:lnTo>
                <a:lnTo>
                  <a:pt x="104508" y="102984"/>
                </a:lnTo>
                <a:lnTo>
                  <a:pt x="141341" y="37843"/>
                </a:lnTo>
                <a:close/>
                <a:moveTo>
                  <a:pt x="56093" y="41453"/>
                </a:moveTo>
                <a:lnTo>
                  <a:pt x="19260" y="104432"/>
                </a:lnTo>
                <a:lnTo>
                  <a:pt x="92935" y="104432"/>
                </a:lnTo>
                <a:lnTo>
                  <a:pt x="56093" y="41453"/>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flipH="1" flipV="1">
            <a:off x="6220648" y="2346968"/>
            <a:ext cx="0" cy="3305393"/>
          </a:xfrm>
          <a:prstGeom prst="line">
            <a:avLst/>
          </a:prstGeom>
          <a:ln w="9525">
            <a:solidFill>
              <a:schemeClr val="accent1"/>
            </a:solidFill>
            <a:prstDash val="solid"/>
            <a:headEnd type="triangle"/>
            <a:tailEnd type="triangle"/>
          </a:ln>
        </p:spPr>
        <p:style>
          <a:lnRef idx="0">
            <a:schemeClr val="accent1"/>
          </a:lnRef>
          <a:fillRef idx="1">
            <a:schemeClr val="accent1"/>
          </a:fillRef>
          <a:effectRef idx="0">
            <a:schemeClr val="accent1"/>
          </a:effectRef>
          <a:fontRef idx="minor">
            <a:schemeClr val="lt1"/>
          </a:fontRef>
        </p:style>
      </p:cxnSp>
      <p:cxnSp>
        <p:nvCxnSpPr>
          <p:cNvPr id="8" name="Connector 8"/>
          <p:cNvCxnSpPr/>
          <p:nvPr/>
        </p:nvCxnSpPr>
        <p:spPr>
          <a:xfrm>
            <a:off x="4684480" y="3999665"/>
            <a:ext cx="3072335" cy="0"/>
          </a:xfrm>
          <a:prstGeom prst="line">
            <a:avLst/>
          </a:prstGeom>
          <a:ln w="9525">
            <a:solidFill>
              <a:schemeClr val="accent1"/>
            </a:solidFill>
            <a:prstDash val="solid"/>
            <a:headEnd type="triangle"/>
            <a:tailEnd type="triangle"/>
          </a:ln>
        </p:spPr>
        <p:style>
          <a:lnRef idx="0">
            <a:schemeClr val="accent1"/>
          </a:lnRef>
          <a:fillRef idx="1">
            <a:schemeClr val="accent1"/>
          </a:fillRef>
          <a:effectRef idx="0">
            <a:schemeClr val="accent1"/>
          </a:effectRef>
          <a:fontRef idx="minor">
            <a:schemeClr val="lt1"/>
          </a:fontRef>
        </p:style>
      </p:cxnSp>
      <p:sp>
        <p:nvSpPr>
          <p:cNvPr id="9" name="AutoShape 9"/>
          <p:cNvSpPr/>
          <p:nvPr/>
        </p:nvSpPr>
        <p:spPr>
          <a:xfrm>
            <a:off x="6589461" y="1454724"/>
            <a:ext cx="4632960" cy="2072640"/>
          </a:xfrm>
          <a:prstGeom prst="rect">
            <a:avLst/>
          </a:prstGeom>
          <a:solidFill>
            <a:schemeClr val="lt1">
              <a:alpha val="60000"/>
            </a:schemeClr>
          </a:solidFill>
          <a:ln w="6286">
            <a:solidFill>
              <a:schemeClr val="dk2">
                <a:alpha val="60000"/>
              </a:schemeClr>
            </a:solidFill>
            <a:prstDash val="solid"/>
          </a:ln>
        </p:spPr>
        <p:style>
          <a:lnRef idx="0">
            <a:schemeClr val="dk2"/>
          </a:lnRef>
          <a:fillRef idx="1">
            <a:schemeClr val="dk2"/>
          </a:fillRef>
          <a:effectRef idx="0">
            <a:schemeClr val="dk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0" name="TextBox 10"/>
          <p:cNvSpPr txBox="1"/>
          <p:nvPr/>
        </p:nvSpPr>
        <p:spPr>
          <a:xfrm>
            <a:off x="6638230" y="1942922"/>
            <a:ext cx="4521094"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遵守安全规范</a:t>
            </a:r>
          </a:p>
        </p:txBody>
      </p:sp>
      <p:sp>
        <p:nvSpPr>
          <p:cNvPr id="11" name="TextBox 11"/>
          <p:cNvSpPr txBox="1"/>
          <p:nvPr/>
        </p:nvSpPr>
        <p:spPr>
          <a:xfrm>
            <a:off x="6945860" y="2413457"/>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在检查过程中，应遵守相关的安全规范和操作规程，确保检查过程的安全性。</a:t>
            </a:r>
          </a:p>
        </p:txBody>
      </p:sp>
      <p:sp>
        <p:nvSpPr>
          <p:cNvPr id="12" name="AutoShape 12"/>
          <p:cNvSpPr/>
          <p:nvPr/>
        </p:nvSpPr>
        <p:spPr>
          <a:xfrm rot="2700000">
            <a:off x="8510482" y="1059265"/>
            <a:ext cx="790918" cy="790918"/>
          </a:xfrm>
          <a:prstGeom prst="roundRect">
            <a:avLst>
              <a:gd name="adj" fmla="val 1666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218874" y="4270883"/>
            <a:ext cx="4632960" cy="2072640"/>
          </a:xfrm>
          <a:prstGeom prst="rect">
            <a:avLst/>
          </a:prstGeom>
          <a:solidFill>
            <a:schemeClr val="lt1">
              <a:alpha val="60000"/>
            </a:schemeClr>
          </a:solidFill>
          <a:ln w="6286">
            <a:solidFill>
              <a:schemeClr val="dk2">
                <a:alpha val="60000"/>
              </a:schemeClr>
            </a:solidFill>
            <a:prstDash val="solid"/>
          </a:ln>
        </p:spPr>
        <p:style>
          <a:lnRef idx="0">
            <a:schemeClr val="dk2"/>
          </a:lnRef>
          <a:fillRef idx="1">
            <a:schemeClr val="dk2"/>
          </a:fillRef>
          <a:effectRef idx="0">
            <a:schemeClr val="dk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4" name="TextBox 14"/>
          <p:cNvSpPr txBox="1"/>
          <p:nvPr/>
        </p:nvSpPr>
        <p:spPr>
          <a:xfrm>
            <a:off x="1267642" y="4759081"/>
            <a:ext cx="4521094"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细心认真</a:t>
            </a:r>
          </a:p>
        </p:txBody>
      </p:sp>
      <p:sp>
        <p:nvSpPr>
          <p:cNvPr id="15" name="TextBox 15"/>
          <p:cNvSpPr txBox="1"/>
          <p:nvPr/>
        </p:nvSpPr>
        <p:spPr>
          <a:xfrm>
            <a:off x="1575272" y="5229616"/>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进行安全检查时，应细心认真，不放过任何一个可能存在的问题。</a:t>
            </a:r>
          </a:p>
        </p:txBody>
      </p:sp>
      <p:sp>
        <p:nvSpPr>
          <p:cNvPr id="16" name="AutoShape 16"/>
          <p:cNvSpPr/>
          <p:nvPr/>
        </p:nvSpPr>
        <p:spPr>
          <a:xfrm rot="2700000">
            <a:off x="3139895" y="3875423"/>
            <a:ext cx="790918" cy="790918"/>
          </a:xfrm>
          <a:prstGeom prst="roundRect">
            <a:avLst>
              <a:gd name="adj" fmla="val 1666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589461" y="4270883"/>
            <a:ext cx="4632960" cy="2072640"/>
          </a:xfrm>
          <a:prstGeom prst="rect">
            <a:avLst/>
          </a:prstGeom>
          <a:solidFill>
            <a:schemeClr val="lt1">
              <a:alpha val="60000"/>
            </a:schemeClr>
          </a:solidFill>
          <a:ln w="6286">
            <a:solidFill>
              <a:schemeClr val="dk2">
                <a:alpha val="60000"/>
              </a:schemeClr>
            </a:solidFill>
            <a:prstDash val="solid"/>
          </a:ln>
        </p:spPr>
        <p:style>
          <a:lnRef idx="0">
            <a:schemeClr val="dk2"/>
          </a:lnRef>
          <a:fillRef idx="1">
            <a:schemeClr val="dk2"/>
          </a:fillRef>
          <a:effectRef idx="0">
            <a:schemeClr val="dk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8" name="TextBox 18"/>
          <p:cNvSpPr txBox="1"/>
          <p:nvPr/>
        </p:nvSpPr>
        <p:spPr>
          <a:xfrm>
            <a:off x="6638230" y="4759081"/>
            <a:ext cx="4521094"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及时处理问题</a:t>
            </a:r>
          </a:p>
        </p:txBody>
      </p:sp>
      <p:sp>
        <p:nvSpPr>
          <p:cNvPr id="19" name="TextBox 19"/>
          <p:cNvSpPr txBox="1"/>
          <p:nvPr/>
        </p:nvSpPr>
        <p:spPr>
          <a:xfrm>
            <a:off x="6945860" y="5229616"/>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如果发现车辆存在问题，应及时进行处理，确保车辆在出行前保持良好的状态。</a:t>
            </a:r>
          </a:p>
        </p:txBody>
      </p:sp>
      <p:sp>
        <p:nvSpPr>
          <p:cNvPr id="20" name="AutoShape 20"/>
          <p:cNvSpPr/>
          <p:nvPr/>
        </p:nvSpPr>
        <p:spPr>
          <a:xfrm rot="2700000">
            <a:off x="8510482" y="3875423"/>
            <a:ext cx="790918" cy="790918"/>
          </a:xfrm>
          <a:prstGeom prst="roundRect">
            <a:avLst>
              <a:gd name="adj" fmla="val 16667"/>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8672065" y="1195698"/>
            <a:ext cx="492903" cy="492903"/>
          </a:xfrm>
          <a:custGeom>
            <a:rect l="l" t="t" r="r" b="b"/>
            <a:pathLst>
              <a:path w="304800" h="304800">
                <a:moveTo>
                  <a:pt x="264633" y="75590"/>
                </a:moveTo>
                <a:cubicBezTo>
                  <a:pt x="273768" y="97622"/>
                  <a:pt x="269415" y="123920"/>
                  <a:pt x="251498" y="141837"/>
                </a:cubicBezTo>
                <a:cubicBezTo>
                  <a:pt x="231772" y="161563"/>
                  <a:pt x="201959" y="164649"/>
                  <a:pt x="178784" y="151571"/>
                </a:cubicBezTo>
                <a:lnTo>
                  <a:pt x="162030" y="169869"/>
                </a:lnTo>
                <a:lnTo>
                  <a:pt x="173984" y="181870"/>
                </a:lnTo>
                <a:lnTo>
                  <a:pt x="181127" y="174727"/>
                </a:lnTo>
                <a:cubicBezTo>
                  <a:pt x="184775" y="171069"/>
                  <a:pt x="190700" y="171069"/>
                  <a:pt x="194348" y="174727"/>
                </a:cubicBezTo>
                <a:lnTo>
                  <a:pt x="252279" y="233248"/>
                </a:lnTo>
                <a:cubicBezTo>
                  <a:pt x="255937" y="236896"/>
                  <a:pt x="255937" y="242821"/>
                  <a:pt x="252279" y="246469"/>
                </a:cubicBezTo>
                <a:lnTo>
                  <a:pt x="225838" y="272910"/>
                </a:lnTo>
                <a:cubicBezTo>
                  <a:pt x="222190" y="276568"/>
                  <a:pt x="216265" y="276568"/>
                  <a:pt x="212617" y="272910"/>
                </a:cubicBezTo>
                <a:lnTo>
                  <a:pt x="154686" y="214389"/>
                </a:lnTo>
                <a:cubicBezTo>
                  <a:pt x="151028" y="210741"/>
                  <a:pt x="151028" y="204816"/>
                  <a:pt x="154686" y="201168"/>
                </a:cubicBezTo>
                <a:lnTo>
                  <a:pt x="161211" y="194643"/>
                </a:lnTo>
                <a:lnTo>
                  <a:pt x="149819" y="183223"/>
                </a:lnTo>
                <a:lnTo>
                  <a:pt x="69704" y="270748"/>
                </a:lnTo>
                <a:cubicBezTo>
                  <a:pt x="62398" y="278054"/>
                  <a:pt x="50559" y="278054"/>
                  <a:pt x="43263" y="270748"/>
                </a:cubicBezTo>
                <a:lnTo>
                  <a:pt x="36652" y="264138"/>
                </a:lnTo>
                <a:cubicBezTo>
                  <a:pt x="29347" y="256832"/>
                  <a:pt x="29347" y="244993"/>
                  <a:pt x="36652" y="237696"/>
                </a:cubicBezTo>
                <a:lnTo>
                  <a:pt x="127921" y="161258"/>
                </a:lnTo>
                <a:lnTo>
                  <a:pt x="67304" y="100479"/>
                </a:lnTo>
                <a:lnTo>
                  <a:pt x="48158" y="100470"/>
                </a:lnTo>
                <a:lnTo>
                  <a:pt x="26003" y="64846"/>
                </a:lnTo>
                <a:lnTo>
                  <a:pt x="43834" y="46987"/>
                </a:lnTo>
                <a:lnTo>
                  <a:pt x="80267" y="69285"/>
                </a:lnTo>
                <a:lnTo>
                  <a:pt x="80505" y="88030"/>
                </a:lnTo>
                <a:lnTo>
                  <a:pt x="141827" y="149590"/>
                </a:lnTo>
                <a:lnTo>
                  <a:pt x="159668" y="134655"/>
                </a:lnTo>
                <a:cubicBezTo>
                  <a:pt x="142227" y="110881"/>
                  <a:pt x="144047" y="77391"/>
                  <a:pt x="165535" y="55902"/>
                </a:cubicBezTo>
                <a:cubicBezTo>
                  <a:pt x="183366" y="38071"/>
                  <a:pt x="209521" y="33642"/>
                  <a:pt x="231496" y="42605"/>
                </a:cubicBezTo>
                <a:lnTo>
                  <a:pt x="192215" y="81344"/>
                </a:lnTo>
                <a:lnTo>
                  <a:pt x="225276" y="114405"/>
                </a:lnTo>
                <a:lnTo>
                  <a:pt x="264633" y="75590"/>
                </a:lnTo>
                <a:close/>
                <a:moveTo>
                  <a:pt x="58579" y="247021"/>
                </a:moveTo>
                <a:cubicBezTo>
                  <a:pt x="54931" y="243373"/>
                  <a:pt x="49016" y="243373"/>
                  <a:pt x="45358" y="247021"/>
                </a:cubicBezTo>
                <a:cubicBezTo>
                  <a:pt x="41700" y="250679"/>
                  <a:pt x="41700" y="256594"/>
                  <a:pt x="45358" y="260252"/>
                </a:cubicBezTo>
                <a:cubicBezTo>
                  <a:pt x="49016" y="263900"/>
                  <a:pt x="54931" y="263900"/>
                  <a:pt x="58579" y="260252"/>
                </a:cubicBezTo>
                <a:cubicBezTo>
                  <a:pt x="62236" y="256584"/>
                  <a:pt x="62236" y="250669"/>
                  <a:pt x="58579" y="247021"/>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3297145" y="4016916"/>
            <a:ext cx="476417" cy="476417"/>
          </a:xfrm>
          <a:custGeom>
            <a:rect l="l" t="t" r="r" b="b"/>
            <a:pathLst>
              <a:path w="304800" h="304800">
                <a:moveTo>
                  <a:pt x="213360" y="76200"/>
                </a:moveTo>
                <a:lnTo>
                  <a:pt x="243840" y="76200"/>
                </a:lnTo>
                <a:lnTo>
                  <a:pt x="243840" y="289560"/>
                </a:lnTo>
                <a:lnTo>
                  <a:pt x="60960" y="289560"/>
                </a:lnTo>
                <a:lnTo>
                  <a:pt x="60960" y="76200"/>
                </a:lnTo>
                <a:lnTo>
                  <a:pt x="91440" y="76200"/>
                </a:lnTo>
                <a:lnTo>
                  <a:pt x="91440" y="60960"/>
                </a:lnTo>
                <a:cubicBezTo>
                  <a:pt x="91440" y="44129"/>
                  <a:pt x="105089" y="30480"/>
                  <a:pt x="121920" y="30480"/>
                </a:cubicBezTo>
                <a:lnTo>
                  <a:pt x="121920" y="30480"/>
                </a:lnTo>
                <a:lnTo>
                  <a:pt x="182880" y="30480"/>
                </a:lnTo>
                <a:cubicBezTo>
                  <a:pt x="199711" y="30480"/>
                  <a:pt x="213360" y="44129"/>
                  <a:pt x="213360" y="60960"/>
                </a:cubicBezTo>
                <a:lnTo>
                  <a:pt x="213360" y="60960"/>
                </a:lnTo>
                <a:lnTo>
                  <a:pt x="213360" y="76200"/>
                </a:lnTo>
                <a:close/>
                <a:moveTo>
                  <a:pt x="259080" y="76200"/>
                </a:moveTo>
                <a:lnTo>
                  <a:pt x="274320" y="76200"/>
                </a:lnTo>
                <a:cubicBezTo>
                  <a:pt x="291151" y="76200"/>
                  <a:pt x="304800" y="89849"/>
                  <a:pt x="304800" y="106680"/>
                </a:cubicBezTo>
                <a:lnTo>
                  <a:pt x="304800" y="106680"/>
                </a:lnTo>
                <a:lnTo>
                  <a:pt x="304800" y="259080"/>
                </a:lnTo>
                <a:cubicBezTo>
                  <a:pt x="304800" y="275911"/>
                  <a:pt x="291151" y="289560"/>
                  <a:pt x="274320" y="289560"/>
                </a:cubicBezTo>
                <a:lnTo>
                  <a:pt x="274320" y="289560"/>
                </a:lnTo>
                <a:lnTo>
                  <a:pt x="259080" y="289560"/>
                </a:lnTo>
                <a:lnTo>
                  <a:pt x="259080" y="76200"/>
                </a:lnTo>
                <a:close/>
                <a:moveTo>
                  <a:pt x="45720" y="76200"/>
                </a:moveTo>
                <a:lnTo>
                  <a:pt x="45720" y="289560"/>
                </a:lnTo>
                <a:lnTo>
                  <a:pt x="30480" y="289560"/>
                </a:lnTo>
                <a:cubicBezTo>
                  <a:pt x="13649" y="289560"/>
                  <a:pt x="0" y="275911"/>
                  <a:pt x="0" y="259080"/>
                </a:cubicBezTo>
                <a:lnTo>
                  <a:pt x="0" y="259080"/>
                </a:lnTo>
                <a:lnTo>
                  <a:pt x="0" y="106680"/>
                </a:lnTo>
                <a:cubicBezTo>
                  <a:pt x="0" y="89916"/>
                  <a:pt x="13716" y="76200"/>
                  <a:pt x="30480" y="76200"/>
                </a:cubicBezTo>
                <a:lnTo>
                  <a:pt x="45720" y="76200"/>
                </a:lnTo>
                <a:close/>
                <a:moveTo>
                  <a:pt x="121920" y="60960"/>
                </a:moveTo>
                <a:lnTo>
                  <a:pt x="121920" y="76200"/>
                </a:lnTo>
                <a:lnTo>
                  <a:pt x="182880" y="76200"/>
                </a:lnTo>
                <a:lnTo>
                  <a:pt x="182880" y="60960"/>
                </a:lnTo>
                <a:lnTo>
                  <a:pt x="121920" y="609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8651974" y="4016916"/>
            <a:ext cx="507934" cy="507934"/>
          </a:xfrm>
          <a:custGeom>
            <a:rect l="l" t="t" r="r" b="b"/>
            <a:pathLst>
              <a:path w="304800" h="304800">
                <a:moveTo>
                  <a:pt x="261518" y="97841"/>
                </a:moveTo>
                <a:cubicBezTo>
                  <a:pt x="249460" y="74143"/>
                  <a:pt x="230657" y="55340"/>
                  <a:pt x="207655" y="43605"/>
                </a:cubicBezTo>
                <a:lnTo>
                  <a:pt x="206959" y="43282"/>
                </a:lnTo>
                <a:lnTo>
                  <a:pt x="186538" y="84277"/>
                </a:lnTo>
                <a:cubicBezTo>
                  <a:pt x="201292" y="91802"/>
                  <a:pt x="212998" y="103508"/>
                  <a:pt x="220323" y="117834"/>
                </a:cubicBezTo>
                <a:lnTo>
                  <a:pt x="220523" y="118262"/>
                </a:lnTo>
                <a:lnTo>
                  <a:pt x="261518" y="97841"/>
                </a:lnTo>
                <a:close/>
                <a:moveTo>
                  <a:pt x="261518" y="206959"/>
                </a:moveTo>
                <a:lnTo>
                  <a:pt x="220523" y="186538"/>
                </a:lnTo>
                <a:cubicBezTo>
                  <a:pt x="212998" y="201292"/>
                  <a:pt x="201292" y="212998"/>
                  <a:pt x="186966" y="220323"/>
                </a:cubicBezTo>
                <a:lnTo>
                  <a:pt x="186538" y="220523"/>
                </a:lnTo>
                <a:lnTo>
                  <a:pt x="206959" y="261518"/>
                </a:lnTo>
                <a:cubicBezTo>
                  <a:pt x="230657" y="249460"/>
                  <a:pt x="249460" y="230657"/>
                  <a:pt x="261195" y="207655"/>
                </a:cubicBezTo>
                <a:lnTo>
                  <a:pt x="261518" y="206959"/>
                </a:lnTo>
                <a:close/>
                <a:moveTo>
                  <a:pt x="97841" y="43282"/>
                </a:moveTo>
                <a:cubicBezTo>
                  <a:pt x="74143" y="55340"/>
                  <a:pt x="55340" y="74143"/>
                  <a:pt x="43605" y="97145"/>
                </a:cubicBezTo>
                <a:lnTo>
                  <a:pt x="43282" y="97841"/>
                </a:lnTo>
                <a:lnTo>
                  <a:pt x="84277" y="118262"/>
                </a:lnTo>
                <a:cubicBezTo>
                  <a:pt x="91802" y="103508"/>
                  <a:pt x="103508" y="91802"/>
                  <a:pt x="117834" y="84477"/>
                </a:cubicBezTo>
                <a:lnTo>
                  <a:pt x="118262" y="84277"/>
                </a:lnTo>
                <a:lnTo>
                  <a:pt x="97841" y="43282"/>
                </a:lnTo>
                <a:close/>
                <a:moveTo>
                  <a:pt x="43282" y="206959"/>
                </a:moveTo>
                <a:cubicBezTo>
                  <a:pt x="55340" y="230657"/>
                  <a:pt x="74143" y="249460"/>
                  <a:pt x="97145" y="261195"/>
                </a:cubicBezTo>
                <a:lnTo>
                  <a:pt x="97841" y="261518"/>
                </a:lnTo>
                <a:lnTo>
                  <a:pt x="118262" y="220523"/>
                </a:lnTo>
                <a:cubicBezTo>
                  <a:pt x="103508" y="212998"/>
                  <a:pt x="91802" y="201292"/>
                  <a:pt x="84477" y="186966"/>
                </a:cubicBezTo>
                <a:lnTo>
                  <a:pt x="84277" y="186538"/>
                </a:lnTo>
                <a:lnTo>
                  <a:pt x="43282" y="206959"/>
                </a:lnTo>
                <a:close/>
                <a:moveTo>
                  <a:pt x="152400" y="304800"/>
                </a:moveTo>
                <a:cubicBezTo>
                  <a:pt x="68228" y="304800"/>
                  <a:pt x="0" y="236572"/>
                  <a:pt x="0" y="152400"/>
                </a:cubicBezTo>
                <a:cubicBezTo>
                  <a:pt x="0" y="68228"/>
                  <a:pt x="68228" y="0"/>
                  <a:pt x="152400" y="0"/>
                </a:cubicBezTo>
                <a:lnTo>
                  <a:pt x="152400" y="0"/>
                </a:lnTo>
                <a:cubicBezTo>
                  <a:pt x="236572" y="0"/>
                  <a:pt x="304800" y="68228"/>
                  <a:pt x="304800" y="152400"/>
                </a:cubicBezTo>
                <a:cubicBezTo>
                  <a:pt x="304800" y="236572"/>
                  <a:pt x="236572" y="304800"/>
                  <a:pt x="152400" y="304800"/>
                </a:cubicBezTo>
                <a:lnTo>
                  <a:pt x="152400" y="304800"/>
                </a:lnTo>
                <a:close/>
                <a:moveTo>
                  <a:pt x="152400" y="198120"/>
                </a:moveTo>
                <a:cubicBezTo>
                  <a:pt x="177651" y="198120"/>
                  <a:pt x="198120" y="177651"/>
                  <a:pt x="198120" y="152400"/>
                </a:cubicBezTo>
                <a:cubicBezTo>
                  <a:pt x="198120" y="127149"/>
                  <a:pt x="177651" y="106680"/>
                  <a:pt x="152400" y="106680"/>
                </a:cubicBezTo>
                <a:lnTo>
                  <a:pt x="152400" y="106680"/>
                </a:lnTo>
                <a:cubicBezTo>
                  <a:pt x="127149" y="106680"/>
                  <a:pt x="106680" y="127149"/>
                  <a:pt x="106680" y="152400"/>
                </a:cubicBezTo>
                <a:cubicBezTo>
                  <a:pt x="106680" y="177651"/>
                  <a:pt x="127149" y="198120"/>
                  <a:pt x="152400" y="198120"/>
                </a:cubicBezTo>
                <a:lnTo>
                  <a:pt x="152400" y="1981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4" name="Group 24"/>
          <p:cNvGrpSpPr/>
          <p:nvPr/>
        </p:nvGrpSpPr>
        <p:grpSpPr>
          <a:xfrm>
            <a:off x="454963" y="93878"/>
            <a:ext cx="10641129" cy="914400"/>
            <a:chOff x="454963" y="93878"/>
            <a:chExt cx="10641129" cy="914400"/>
          </a:xfrm>
        </p:grpSpPr>
        <p:sp>
          <p:nvSpPr>
            <p:cNvPr id="25" name="AutoShape 2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TextBox 4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检查的注意事项</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210371" y="2249446"/>
            <a:ext cx="6135014" cy="2104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alpha val="100000"/>
                  </a:schemeClr>
                </a:solidFill>
                <a:latin typeface="Arial"/>
                <a:ea typeface="Arial"/>
                <a:cs typeface="Arial"/>
              </a:rPr>
              <a:t>轮胎和制动系统检查</a:t>
            </a:r>
          </a:p>
        </p:txBody>
      </p:sp>
      <p:sp>
        <p:nvSpPr>
          <p:cNvPr id="3" name="TextBox 3"/>
          <p:cNvSpPr txBox="1"/>
          <p:nvPr/>
        </p:nvSpPr>
        <p:spPr>
          <a:xfrm>
            <a:off x="1257489" y="2871848"/>
            <a:ext cx="2148230" cy="1055827"/>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3450" b="1">
                <a:solidFill>
                  <a:schemeClr val="accent1">
                    <a:alpha val="100000"/>
                  </a:schemeClr>
                </a:solidFill>
                <a:latin typeface="Arial"/>
                <a:ea typeface="Arial"/>
                <a:cs typeface="Arial"/>
              </a:rPr>
              <a:t>03</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headEnd type="oval"/>
            <a:tailEnd type="none"/>
          </a:ln>
        </p:spPr>
      </p:cxnSp>
      <p:sp>
        <p:nvSpPr>
          <p:cNvPr id="4" name="TextBox 4"/>
          <p:cNvSpPr txBox="1"/>
          <p:nvPr/>
        </p:nvSpPr>
        <p:spPr>
          <a:xfrm>
            <a:off x="1084612"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轮胎磨损情况</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检查轮胎花纹深度，确保不低于法定最低标准。注意轮胎磨损是否均匀，有无异常磨损现象。</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headEnd type="oval"/>
            <a:tailEnd type="none"/>
          </a:ln>
        </p:spPr>
      </p:cxnSp>
      <p:sp>
        <p:nvSpPr>
          <p:cNvPr id="8" name="TextBox 8"/>
          <p:cNvSpPr txBox="1"/>
          <p:nvPr/>
        </p:nvSpPr>
        <p:spPr>
          <a:xfrm>
            <a:off x="4852198"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轮胎气压</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使用气压表检查轮胎气压，确保符合车辆制造商的建议标准。气压过高或过低都会影响行驶安全。</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headEnd type="oval"/>
            <a:tailEnd type="none"/>
          </a:ln>
        </p:spPr>
      </p:cxnSp>
      <p:sp>
        <p:nvSpPr>
          <p:cNvPr id="12" name="TextBox 12"/>
          <p:cNvSpPr txBox="1"/>
          <p:nvPr/>
        </p:nvSpPr>
        <p:spPr>
          <a:xfrm>
            <a:off x="8619785"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轮胎裂纹和损坏</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检查轮胎侧面和胎面有无裂纹、鼓包或其他损坏。这些问题可能导致轮胎爆裂，危及行车安全。</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轮胎检查</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5012267" y="3720618"/>
            <a:ext cx="2167467" cy="2120348"/>
          </a:xfrm>
          <a:custGeom>
            <a:rect l="l" t="t" r="r" b="b"/>
            <a:pathLst>
              <a:path w="1905000" h="1905000">
                <a:moveTo>
                  <a:pt x="0" y="0"/>
                </a:moveTo>
                <a:lnTo>
                  <a:pt x="952500" y="1647825"/>
                </a:lnTo>
                <a:lnTo>
                  <a:pt x="1905000" y="0"/>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249697" y="386501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3776918" y="386501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012267" y="171109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5743787" y="3022600"/>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rot="7259206">
            <a:off x="6589098" y="4674355"/>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rot="-7221168">
            <a:off x="4910864" y="4658432"/>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6818377" y="3284051"/>
            <a:ext cx="4107349"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0" name="AutoShape 10"/>
          <p:cNvSpPr/>
          <p:nvPr/>
        </p:nvSpPr>
        <p:spPr>
          <a:xfrm>
            <a:off x="10897278" y="3216317"/>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6996324" y="1208023"/>
            <a:ext cx="3900955"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制动片/制动盘</a:t>
            </a:r>
          </a:p>
        </p:txBody>
      </p:sp>
      <p:sp>
        <p:nvSpPr>
          <p:cNvPr id="12" name="TextBox 12"/>
          <p:cNvSpPr txBox="1"/>
          <p:nvPr/>
        </p:nvSpPr>
        <p:spPr>
          <a:xfrm>
            <a:off x="6996324" y="2047219"/>
            <a:ext cx="405267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检查制动片的磨损情况，确保没有过度磨损或裂纹。同时检查制动盘表面是否平整，有无严重磨损或裂纹。</a:t>
            </a:r>
          </a:p>
        </p:txBody>
      </p:sp>
      <p:sp>
        <p:nvSpPr>
          <p:cNvPr id="13" name="TextBox 13"/>
          <p:cNvSpPr txBox="1"/>
          <p:nvPr/>
        </p:nvSpPr>
        <p:spPr>
          <a:xfrm>
            <a:off x="8129334" y="3502152"/>
            <a:ext cx="3483489"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制动性能</a:t>
            </a:r>
          </a:p>
        </p:txBody>
      </p:sp>
      <p:sp>
        <p:nvSpPr>
          <p:cNvPr id="14" name="TextBox 14"/>
          <p:cNvSpPr txBox="1"/>
          <p:nvPr/>
        </p:nvSpPr>
        <p:spPr>
          <a:xfrm>
            <a:off x="8141526" y="4429391"/>
            <a:ext cx="348348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在平坦的道路上测试车辆的制动性能，确保制动系统工作正常，无异常响声或振动。</a:t>
            </a:r>
          </a:p>
        </p:txBody>
      </p:sp>
      <p:cxnSp>
        <p:nvCxnSpPr>
          <p:cNvPr id="15" name="Connector 15"/>
          <p:cNvCxnSpPr/>
          <p:nvPr/>
        </p:nvCxnSpPr>
        <p:spPr>
          <a:xfrm>
            <a:off x="7345623" y="5627624"/>
            <a:ext cx="4107349"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6" name="AutoShape 16"/>
          <p:cNvSpPr/>
          <p:nvPr/>
        </p:nvSpPr>
        <p:spPr>
          <a:xfrm>
            <a:off x="11424524" y="5559891"/>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7" name="Connector 17"/>
          <p:cNvCxnSpPr/>
          <p:nvPr/>
        </p:nvCxnSpPr>
        <p:spPr>
          <a:xfrm>
            <a:off x="904945" y="4589949"/>
            <a:ext cx="3793067"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8" name="AutoShape 18"/>
          <p:cNvSpPr/>
          <p:nvPr/>
        </p:nvSpPr>
        <p:spPr>
          <a:xfrm>
            <a:off x="904945" y="4510024"/>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TextBox 19"/>
          <p:cNvSpPr txBox="1"/>
          <p:nvPr/>
        </p:nvSpPr>
        <p:spPr>
          <a:xfrm>
            <a:off x="869006" y="2296376"/>
            <a:ext cx="3483489"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制动液</a:t>
            </a:r>
          </a:p>
        </p:txBody>
      </p:sp>
      <p:sp>
        <p:nvSpPr>
          <p:cNvPr id="20" name="TextBox 20"/>
          <p:cNvSpPr txBox="1"/>
          <p:nvPr/>
        </p:nvSpPr>
        <p:spPr>
          <a:xfrm>
            <a:off x="869006" y="3223615"/>
            <a:ext cx="348348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检查制动液液位是否在正常范围内，制动液是否清澈无杂质。如有需要，及时更换制动液。</a:t>
            </a:r>
          </a:p>
        </p:txBody>
      </p:sp>
      <p:sp>
        <p:nvSpPr>
          <p:cNvPr id="21" name="Freeform 21"/>
          <p:cNvSpPr/>
          <p:nvPr/>
        </p:nvSpPr>
        <p:spPr>
          <a:xfrm>
            <a:off x="5786411" y="3999944"/>
            <a:ext cx="661803" cy="661803"/>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制动系统检查</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3333" r="13333"/>
          <a:stretch>
            <a:fillRect/>
          </a:stretch>
        </p:blipFill>
        <p:spPr>
          <a:xfrm>
            <a:off x="7092557"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轮胎和制动系统是车辆安全行驶的两个关键因素。良好的轮胎抓地力有助于制动系统更有效地工作，缩短制动距离。</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安全性关联</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轮胎磨损过度会影响制动性能，因为磨损后的轮胎与路面的摩擦力减小，导致制动距离增加。</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磨损关联</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定期检查和维护轮胎及制动系统可以确保它们处于良好状态，从而提高行车安全性。</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维护关联</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轮胎和制动系统的关系</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210371" y="2249446"/>
            <a:ext cx="6135014" cy="2104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alpha val="100000"/>
                  </a:schemeClr>
                </a:solidFill>
                <a:latin typeface="Arial"/>
                <a:ea typeface="Arial"/>
                <a:cs typeface="Arial"/>
              </a:rPr>
              <a:t>发动机和传动系统检查</a:t>
            </a:r>
          </a:p>
        </p:txBody>
      </p:sp>
      <p:sp>
        <p:nvSpPr>
          <p:cNvPr id="3" name="TextBox 3"/>
          <p:cNvSpPr txBox="1"/>
          <p:nvPr/>
        </p:nvSpPr>
        <p:spPr>
          <a:xfrm>
            <a:off x="1257489" y="2871848"/>
            <a:ext cx="2148230" cy="1055827"/>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3450" b="1">
                <a:solidFill>
                  <a:schemeClr val="accent1">
                    <a:alpha val="100000"/>
                  </a:schemeClr>
                </a:solidFill>
                <a:latin typeface="Arial"/>
                <a:ea typeface="Arial"/>
                <a:cs typeface="Arial"/>
              </a:rPr>
              <a:t>04</a:t>
            </a: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sp>
        <p:nvSpPr>
          <p:cNvPr id="2" name="AutoShape 2"/>
          <p:cNvSpPr/>
          <p:nvPr/>
        </p:nvSpPr>
        <p:spPr>
          <a:xfrm rot="18900000">
            <a:off x="6319999" y="2790217"/>
            <a:ext cx="1078663" cy="1078663"/>
          </a:xfrm>
          <a:prstGeom prst="frame">
            <a:avLst>
              <a:gd name="adj1" fmla="val 7163"/>
            </a:avLst>
          </a:prstGeom>
          <a:solidFill>
            <a:schemeClr val="dk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rot="18900000">
            <a:off x="4794540" y="2790217"/>
            <a:ext cx="1078663" cy="1078663"/>
          </a:xfrm>
          <a:prstGeom prst="frame">
            <a:avLst>
              <a:gd name="adj1" fmla="val 7163"/>
            </a:avLst>
          </a:prstGeom>
          <a:solidFill>
            <a:schemeClr val="dk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srcRect l="16549" r="16549"/>
          <a:stretch>
            <a:fillRect/>
          </a:stretch>
        </p:blipFill>
        <p:spPr>
          <a:xfrm>
            <a:off x="3352886" y="2107432"/>
            <a:ext cx="2465519" cy="2459823"/>
          </a:xfrm>
          <a:prstGeom prst="rect">
            <a:avLst/>
          </a:prstGeom>
        </p:spPr>
      </p:pic>
      <p:pic>
        <p:nvPicPr>
          <p:cNvPr id="5" name="Picture 5"/>
          <p:cNvPicPr>
            <a:picLocks noChangeAspect="1"/>
          </p:cNvPicPr>
          <p:nvPr/>
        </p:nvPicPr>
        <p:blipFill>
          <a:blip r:embed="rId3"/>
          <a:srcRect l="17471" r="17471"/>
          <a:stretch>
            <a:fillRect/>
          </a:stretch>
        </p:blipFill>
        <p:spPr>
          <a:xfrm>
            <a:off x="6374798" y="2037636"/>
            <a:ext cx="2465519" cy="2529619"/>
          </a:xfrm>
          <a:prstGeom prst="rect">
            <a:avLst/>
          </a:prstGeom>
        </p:spPr>
      </p:pic>
      <p:sp>
        <p:nvSpPr>
          <p:cNvPr id="6" name="AutoShape 6"/>
          <p:cNvSpPr/>
          <p:nvPr/>
        </p:nvSpPr>
        <p:spPr>
          <a:xfrm>
            <a:off x="3541855" y="2335881"/>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7" name="Freeform 7"/>
          <p:cNvSpPr/>
          <p:nvPr/>
        </p:nvSpPr>
        <p:spPr>
          <a:xfrm>
            <a:off x="3721695" y="2521355"/>
            <a:ext cx="306115" cy="294843"/>
          </a:xfrm>
          <a:custGeom>
            <a:rect l="l" t="t" r="r" b="b"/>
            <a:pathLst>
              <a:path w="6825" h="6825">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985552" y="2335881"/>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9" name="Freeform 9"/>
          <p:cNvSpPr/>
          <p:nvPr/>
        </p:nvSpPr>
        <p:spPr>
          <a:xfrm>
            <a:off x="8165392" y="2521355"/>
            <a:ext cx="306115" cy="294843"/>
          </a:xfrm>
          <a:custGeom>
            <a:rect l="l" t="t" r="r" b="b"/>
            <a:pathLst>
              <a:path w="6825"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4252748"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1" name="Freeform 11"/>
          <p:cNvSpPr/>
          <p:nvPr/>
        </p:nvSpPr>
        <p:spPr>
          <a:xfrm>
            <a:off x="4432588" y="4363773"/>
            <a:ext cx="306115" cy="294843"/>
          </a:xfrm>
          <a:custGeom>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274660"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3" name="Freeform 13"/>
          <p:cNvSpPr/>
          <p:nvPr/>
        </p:nvSpPr>
        <p:spPr>
          <a:xfrm>
            <a:off x="7454500" y="4363773"/>
            <a:ext cx="306115" cy="294843"/>
          </a:xfrm>
          <a:custGeom>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47336" y="2402205"/>
            <a:ext cx="2553871" cy="1020362"/>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270"/>
              </a:spcBef>
              <a:defRPr/>
            </a:pPr>
            <a:r>
              <a:rPr lang="en-US" sz="1350">
                <a:solidFill>
                  <a:schemeClr val="dk1">
                    <a:alpha val="100000"/>
                  </a:schemeClr>
                </a:solidFill>
                <a:latin typeface="Microsoft Yahei"/>
                <a:ea typeface="Microsoft Yahei"/>
                <a:cs typeface="Microsoft Yahei"/>
              </a:rPr>
              <a:t>检查机油液面高度和机油质量，确保机油在合适范围内且没有变质。</a:t>
            </a:r>
            <a:endParaRPr lang="en-US" sz="1100"/>
          </a:p>
        </p:txBody>
      </p:sp>
      <p:sp>
        <p:nvSpPr>
          <p:cNvPr id="15" name="AutoShape 15"/>
          <p:cNvSpPr/>
          <p:nvPr/>
        </p:nvSpPr>
        <p:spPr>
          <a:xfrm>
            <a:off x="747336" y="2037683"/>
            <a:ext cx="2553871"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270"/>
              </a:spcBef>
              <a:defRPr/>
            </a:pPr>
            <a:r>
              <a:rPr lang="en-US" sz="1575" b="1">
                <a:solidFill>
                  <a:schemeClr val="accent1">
                    <a:alpha val="100000"/>
                  </a:schemeClr>
                </a:solidFill>
                <a:latin typeface="Microsoft Yahei"/>
                <a:ea typeface="Microsoft Yahei"/>
                <a:cs typeface="Microsoft Yahei"/>
              </a:rPr>
              <a:t>机油检查</a:t>
            </a:r>
            <a:endParaRPr lang="en-US" sz="1100"/>
          </a:p>
        </p:txBody>
      </p:sp>
      <p:sp>
        <p:nvSpPr>
          <p:cNvPr id="16" name="AutoShape 16"/>
          <p:cNvSpPr/>
          <p:nvPr/>
        </p:nvSpPr>
        <p:spPr>
          <a:xfrm>
            <a:off x="1940528" y="5092530"/>
            <a:ext cx="2552700" cy="891876"/>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350">
                <a:solidFill>
                  <a:schemeClr val="dk1">
                    <a:alpha val="100000"/>
                  </a:schemeClr>
                </a:solidFill>
                <a:latin typeface="Microsoft Yahei"/>
                <a:ea typeface="Microsoft Yahei"/>
                <a:cs typeface="Microsoft Yahei"/>
              </a:rPr>
              <a:t>检查冷却液液面高度和颜色，确保冷却液充足且没有泄漏。</a:t>
            </a:r>
            <a:endParaRPr lang="en-US" sz="1100"/>
          </a:p>
        </p:txBody>
      </p:sp>
      <p:sp>
        <p:nvSpPr>
          <p:cNvPr id="17" name="AutoShape 17"/>
          <p:cNvSpPr/>
          <p:nvPr/>
        </p:nvSpPr>
        <p:spPr>
          <a:xfrm>
            <a:off x="1940528" y="4661950"/>
            <a:ext cx="2084356" cy="403578"/>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冷却液检查</a:t>
            </a:r>
            <a:endParaRPr lang="en-US" sz="1100"/>
          </a:p>
        </p:txBody>
      </p:sp>
      <p:sp>
        <p:nvSpPr>
          <p:cNvPr id="18" name="AutoShape 18"/>
          <p:cNvSpPr/>
          <p:nvPr/>
        </p:nvSpPr>
        <p:spPr>
          <a:xfrm>
            <a:off x="8872233" y="2402205"/>
            <a:ext cx="2552700" cy="108278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检查空气滤清器是否干净，如有需要，及时更换。</a:t>
            </a:r>
            <a:endParaRPr lang="en-US" sz="1100"/>
          </a:p>
        </p:txBody>
      </p:sp>
      <p:sp>
        <p:nvSpPr>
          <p:cNvPr id="19" name="AutoShape 19"/>
          <p:cNvSpPr/>
          <p:nvPr/>
        </p:nvSpPr>
        <p:spPr>
          <a:xfrm>
            <a:off x="8872233" y="2037683"/>
            <a:ext cx="2569478" cy="44168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空气滤清器检查</a:t>
            </a:r>
            <a:endParaRPr lang="en-US" sz="1100"/>
          </a:p>
        </p:txBody>
      </p:sp>
      <p:sp>
        <p:nvSpPr>
          <p:cNvPr id="20" name="AutoShape 20"/>
          <p:cNvSpPr/>
          <p:nvPr/>
        </p:nvSpPr>
        <p:spPr>
          <a:xfrm>
            <a:off x="7814024" y="5112856"/>
            <a:ext cx="2552700" cy="933977"/>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270"/>
              </a:spcBef>
              <a:defRPr/>
            </a:pPr>
            <a:r>
              <a:rPr lang="en-US" sz="1350">
                <a:solidFill>
                  <a:schemeClr val="dk1">
                    <a:alpha val="100000"/>
                  </a:schemeClr>
                </a:solidFill>
                <a:latin typeface="Microsoft Yahei"/>
                <a:ea typeface="Microsoft Yahei"/>
                <a:cs typeface="Microsoft Yahei"/>
              </a:rPr>
              <a:t>检查发动机皮带是否磨损或松弛，确保皮带正常工作。</a:t>
            </a:r>
            <a:endParaRPr lang="en-US" sz="1100"/>
          </a:p>
        </p:txBody>
      </p:sp>
      <p:sp>
        <p:nvSpPr>
          <p:cNvPr id="21" name="AutoShape 21"/>
          <p:cNvSpPr/>
          <p:nvPr/>
        </p:nvSpPr>
        <p:spPr>
          <a:xfrm>
            <a:off x="8314658" y="4661950"/>
            <a:ext cx="2084356"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defRPr/>
            </a:pPr>
            <a:r>
              <a:rPr lang="en-US" sz="1575" b="1">
                <a:solidFill>
                  <a:schemeClr val="accent1">
                    <a:alpha val="100000"/>
                  </a:schemeClr>
                </a:solidFill>
                <a:latin typeface="Microsoft Yahei"/>
                <a:ea typeface="Microsoft Yahei"/>
                <a:cs typeface="Microsoft Yahei"/>
              </a:rPr>
              <a:t>皮带检查</a:t>
            </a:r>
            <a:endParaRPr lang="en-US" sz="1100"/>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发动机检查</a:t>
              </a: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https://d.book118.com/008112011062006033</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4F7FF"/>
      </a:lt1>
      <a:dk2>
        <a:srgbClr val="0A0237"/>
      </a:dk2>
      <a:lt2>
        <a:srgbClr val="FFFFFF"/>
      </a:lt2>
      <a:accent1>
        <a:srgbClr val="0084FF"/>
      </a:accent1>
      <a:accent2>
        <a:srgbClr val="5196FF"/>
      </a:accent2>
      <a:accent3>
        <a:srgbClr val="4454DF"/>
      </a:accent3>
      <a:accent4>
        <a:srgbClr val="7FA9F1"/>
      </a:accent4>
      <a:accent5>
        <a:srgbClr val="ABDDFF"/>
      </a:accent5>
      <a:accent6>
        <a:srgbClr val="A2E5B9"/>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107</Paragraphs>
  <Slides>16</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16</vt:i4>
      </vt:variant>
    </vt:vector>
  </HeadingPairs>
  <TitlesOfParts>
    <vt:vector baseType="lpstr" size="20">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2024-09-11T11:34:07.702</cp:lastPrinted>
  <dcterms:created xsi:type="dcterms:W3CDTF">2024-09-11T03:34:07Z</dcterms:created>
  <dcterms:modified xsi:type="dcterms:W3CDTF">2024-09-11T03:34:10Z</dcterms:modified>
</cp:coreProperties>
</file>