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9144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2D5ABB26-0587-4C30-8999-92F81FD0307C}" styleName="No Style, No Grid">
    <a:wholeTbl>
      <a:tcTxStyle>
        <a:fontRef idx="minor"/>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C779628-6C84-4B30-A639-E032F574E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039AE2-F8F3-4B41-97AD-F55F2FD449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5CEFAE9-FE65-4922-B8AC-55D83C3C53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AE636A-1F08-4FBF-91C1-92E893A15B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1F91B7-6EA9-45A4-90BB-648C79FFEA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0F3A54-ECF4-4E31-BB38-5DC6D79A24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0FF0AB-0339-4405-B96D-F3F9200C222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3B5FFC-DD37-42BD-9533-AC651DF40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1EBDC9-5EC4-45BD-84F7-EBA92FBB81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671B9F-0AAC-4A8B-A0B5-FE5B84E2E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6CB24A-EA6A-42D5-922B-407E3B333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Slide">
    <p:spTree>
      <p:nvGrpSpPr>
        <p:cNvPr id="1" name=""/>
        <p:cNvGrpSpPr/>
        <p:nvPr/>
      </p:nvGrpSpPr>
      <p:grpSpPr>
        <a:xfrm>
          <a:off x="0" y="0"/>
          <a:ext cx="0" cy="0"/>
        </a:xfrm>
      </p:grpSpPr>
      <p:sp>
        <p:nvSpPr>
          <p:cNvPr id="2" name="Holder 2"/>
          <p:cNvSpPr>
            <a:spLocks noGrp="1"/>
          </p:cNvSpPr>
          <p:nvPr>
            <p:ph type="ctrTitle"/>
          </p:nvPr>
        </p:nvSpPr>
        <p:spPr>
          <a:xfrm>
            <a:off x="685800" y="2125980"/>
            <a:ext cx="7772400" cy="1440180"/>
          </a:xfrm>
          <a:prstGeom prst="rect">
            <a:avLst/>
          </a:prstGeom>
        </p:spPr>
        <p:txBody>
          <a:bodyPr wrap="square" lIns="0" tIns="0" rIns="0" bIns="0">
            <a:spAutoFit/>
          </a:bodyPr>
          <a:lstStyle>
            <a:lvl1pPr>
              <a:defRPr sz="4000" b="0" i="0">
                <a:solidFill>
                  <a:srgbClr val="003366"/>
                </a:solidFill>
                <a:latin typeface="宋体"/>
                <a:cs typeface="宋体"/>
              </a:defRPr>
            </a:lvl1pPr>
          </a:lstStyle>
          <a:p/>
        </p:txBody>
      </p:sp>
      <p:sp>
        <p:nvSpPr>
          <p:cNvPr id="3" name="Holder 3"/>
          <p:cNvSpPr>
            <a:spLocks noGrp="1"/>
          </p:cNvSpPr>
          <p:nvPr>
            <p:ph type="subTitle" idx="4"/>
          </p:nvPr>
        </p:nvSpPr>
        <p:spPr>
          <a:xfrm>
            <a:off x="1371600" y="3840480"/>
            <a:ext cx="6400800" cy="1714500"/>
          </a:xfrm>
          <a:prstGeom prst="rect">
            <a:avLst/>
          </a:prstGeom>
        </p:spPr>
        <p:txBody>
          <a:bodyPr wrap="square" lIns="0" tIns="0" rIns="0" bIns="0">
            <a:spAutoFit/>
          </a:bodyPr>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003366"/>
                </a:solidFill>
                <a:latin typeface="宋体"/>
                <a:cs typeface="宋体"/>
              </a:defRPr>
            </a:lvl1pPr>
          </a:lstStyle>
          <a:p/>
        </p:txBody>
      </p:sp>
      <p:sp>
        <p:nvSpPr>
          <p:cNvPr id="3" name="Holder 3"/>
          <p:cNvSpPr>
            <a:spLocks noGrp="1"/>
          </p:cNvSpPr>
          <p:nvPr>
            <p:ph type="body" idx="1"/>
          </p:nvPr>
        </p:nvSpPr>
        <p:spPr/>
        <p:txBody>
          <a:bodyPr lIns="0" tIns="0" rIns="0" bIns="0"/>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003366"/>
                </a:solidFill>
                <a:latin typeface="宋体"/>
                <a:cs typeface="宋体"/>
              </a:defRPr>
            </a:lvl1pPr>
          </a:lstStyle>
          <a:p/>
        </p:txBody>
      </p:sp>
      <p:sp>
        <p:nvSpPr>
          <p:cNvPr id="3" name="Holder 3"/>
          <p:cNvSpPr>
            <a:spLocks noGrp="1"/>
          </p:cNvSpPr>
          <p:nvPr>
            <p:ph sz="half" idx="2"/>
          </p:nvPr>
        </p:nvSpPr>
        <p:spPr>
          <a:xfrm>
            <a:off x="457200" y="1577340"/>
            <a:ext cx="3977640" cy="4526280"/>
          </a:xfrm>
          <a:prstGeom prst="rect">
            <a:avLst/>
          </a:prstGeom>
        </p:spPr>
        <p:txBody>
          <a:bodyPr wrap="square" lIns="0" tIns="0" rIns="0" bIns="0">
            <a:spAutoFit/>
          </a:bodyPr>
          <a:lstStyle>
            <a:lvl1pPr>
              <a:defRPr/>
            </a:lvl1pPr>
          </a:lstStyle>
          <a:p/>
        </p:txBody>
      </p:sp>
      <p:sp>
        <p:nvSpPr>
          <p:cNvPr id="4" name="Holder 4"/>
          <p:cNvSpPr>
            <a:spLocks noGrp="1"/>
          </p:cNvSpPr>
          <p:nvPr>
            <p:ph sz="half" idx="3"/>
          </p:nvPr>
        </p:nvSpPr>
        <p:spPr>
          <a:xfrm>
            <a:off x="4955540" y="1868200"/>
            <a:ext cx="3752850" cy="3500120"/>
          </a:xfrm>
          <a:prstGeom prst="rect">
            <a:avLst/>
          </a:prstGeom>
        </p:spPr>
        <p:txBody>
          <a:bodyPr wrap="square" lIns="0" tIns="0" rIns="0" bIns="0">
            <a:spAutoFit/>
          </a:bodyPr>
          <a:lstStyle>
            <a:lvl1pPr>
              <a:defRPr sz="3200" b="0" i="0">
                <a:solidFill>
                  <a:schemeClr val="tx1"/>
                </a:solidFill>
                <a:latin typeface="宋体"/>
                <a:cs typeface="宋体"/>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Only">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4000" b="0" i="0">
                <a:solidFill>
                  <a:srgbClr val="003366"/>
                </a:solidFill>
                <a:latin typeface="宋体"/>
                <a:cs typeface="宋体"/>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Blank">
    <p:spTree>
      <p:nvGrpSpPr>
        <p:cNvPr id="1" name=""/>
        <p:cNvGrpSpPr/>
        <p:nvPr/>
      </p:nvGrpSpPr>
      <p:grpSpPr>
        <a:xfrm>
          <a:off x="0" y="0"/>
          <a: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16" name="bg object 16"/>
          <p:cNvSpPr/>
          <p:nvPr/>
        </p:nvSpPr>
        <p:spPr>
          <a:xfrm>
            <a:off x="76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7" name="bg object 17"/>
          <p:cNvSpPr/>
          <p:nvPr/>
        </p:nvSpPr>
        <p:spPr>
          <a:xfrm>
            <a:off x="0" y="0"/>
            <a:ext cx="76200" cy="6858000"/>
          </a:xfrm>
          <a:custGeom>
            <a:rect l="l" t="t" r="r" b="b"/>
            <a:pathLst>
              <a:path w="76200" h="6858000">
                <a:moveTo>
                  <a:pt x="76200" y="6858000"/>
                </a:moveTo>
                <a:lnTo>
                  <a:pt x="0" y="6858000"/>
                </a:lnTo>
                <a:lnTo>
                  <a:pt x="0" y="0"/>
                </a:lnTo>
                <a:lnTo>
                  <a:pt x="76200" y="0"/>
                </a:lnTo>
                <a:lnTo>
                  <a:pt x="76200" y="6858000"/>
                </a:lnTo>
                <a:close/>
              </a:path>
            </a:pathLst>
          </a:custGeom>
          <a:solidFill>
            <a:srgbClr val="DDDDDD"/>
          </a:solidFill>
        </p:spPr>
        <p:txBody>
          <a:bodyPr wrap="square" lIns="0" tIns="0" rIns="0" bIns="0" rtlCol="0"/>
          <a:lstStyle/>
          <a:p/>
        </p:txBody>
      </p:sp>
      <p:sp>
        <p:nvSpPr>
          <p:cNvPr id="18" name="bg object 18"/>
          <p:cNvSpPr/>
          <p:nvPr/>
        </p:nvSpPr>
        <p:spPr>
          <a:xfrm>
            <a:off x="228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9" name="bg object 19"/>
          <p:cNvSpPr/>
          <p:nvPr/>
        </p:nvSpPr>
        <p:spPr>
          <a:xfrm>
            <a:off x="152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20" name="bg object 20"/>
          <p:cNvSpPr/>
          <p:nvPr/>
        </p:nvSpPr>
        <p:spPr>
          <a:xfrm>
            <a:off x="380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21" name="bg object 21"/>
          <p:cNvSpPr/>
          <p:nvPr/>
        </p:nvSpPr>
        <p:spPr>
          <a:xfrm>
            <a:off x="304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22" name="bg object 22"/>
          <p:cNvSpPr/>
          <p:nvPr/>
        </p:nvSpPr>
        <p:spPr>
          <a:xfrm>
            <a:off x="5334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23" name="bg object 23"/>
          <p:cNvSpPr/>
          <p:nvPr/>
        </p:nvSpPr>
        <p:spPr>
          <a:xfrm>
            <a:off x="4572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24" name="bg object 24"/>
          <p:cNvSpPr/>
          <p:nvPr/>
        </p:nvSpPr>
        <p:spPr>
          <a:xfrm>
            <a:off x="6858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25" name="bg object 25"/>
          <p:cNvSpPr/>
          <p:nvPr/>
        </p:nvSpPr>
        <p:spPr>
          <a:xfrm>
            <a:off x="6096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26" name="bg object 26"/>
          <p:cNvSpPr/>
          <p:nvPr/>
        </p:nvSpPr>
        <p:spPr>
          <a:xfrm>
            <a:off x="8382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27" name="bg object 27"/>
          <p:cNvSpPr/>
          <p:nvPr/>
        </p:nvSpPr>
        <p:spPr>
          <a:xfrm>
            <a:off x="7620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28" name="bg object 28"/>
          <p:cNvSpPr/>
          <p:nvPr/>
        </p:nvSpPr>
        <p:spPr>
          <a:xfrm>
            <a:off x="990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29" name="bg object 29"/>
          <p:cNvSpPr/>
          <p:nvPr/>
        </p:nvSpPr>
        <p:spPr>
          <a:xfrm>
            <a:off x="914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30" name="bg object 30"/>
          <p:cNvSpPr/>
          <p:nvPr/>
        </p:nvSpPr>
        <p:spPr>
          <a:xfrm>
            <a:off x="11430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31" name="bg object 31"/>
          <p:cNvSpPr/>
          <p:nvPr/>
        </p:nvSpPr>
        <p:spPr>
          <a:xfrm>
            <a:off x="10668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32" name="bg object 32"/>
          <p:cNvSpPr/>
          <p:nvPr/>
        </p:nvSpPr>
        <p:spPr>
          <a:xfrm>
            <a:off x="1295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33" name="bg object 33"/>
          <p:cNvSpPr/>
          <p:nvPr/>
        </p:nvSpPr>
        <p:spPr>
          <a:xfrm>
            <a:off x="1219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34" name="bg object 34"/>
          <p:cNvSpPr/>
          <p:nvPr/>
        </p:nvSpPr>
        <p:spPr>
          <a:xfrm>
            <a:off x="14478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35" name="bg object 35"/>
          <p:cNvSpPr/>
          <p:nvPr/>
        </p:nvSpPr>
        <p:spPr>
          <a:xfrm>
            <a:off x="13716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36" name="bg object 36"/>
          <p:cNvSpPr/>
          <p:nvPr/>
        </p:nvSpPr>
        <p:spPr>
          <a:xfrm>
            <a:off x="1600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37" name="bg object 37"/>
          <p:cNvSpPr/>
          <p:nvPr/>
        </p:nvSpPr>
        <p:spPr>
          <a:xfrm>
            <a:off x="1523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38" name="bg object 38"/>
          <p:cNvSpPr/>
          <p:nvPr/>
        </p:nvSpPr>
        <p:spPr>
          <a:xfrm>
            <a:off x="17526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39" name="bg object 39"/>
          <p:cNvSpPr/>
          <p:nvPr/>
        </p:nvSpPr>
        <p:spPr>
          <a:xfrm>
            <a:off x="1676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40" name="bg object 40"/>
          <p:cNvSpPr/>
          <p:nvPr/>
        </p:nvSpPr>
        <p:spPr>
          <a:xfrm>
            <a:off x="19050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41" name="bg object 41"/>
          <p:cNvSpPr/>
          <p:nvPr/>
        </p:nvSpPr>
        <p:spPr>
          <a:xfrm>
            <a:off x="18288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42" name="bg object 42"/>
          <p:cNvSpPr/>
          <p:nvPr/>
        </p:nvSpPr>
        <p:spPr>
          <a:xfrm>
            <a:off x="20574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43" name="bg object 43"/>
          <p:cNvSpPr/>
          <p:nvPr/>
        </p:nvSpPr>
        <p:spPr>
          <a:xfrm>
            <a:off x="19812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44" name="bg object 44"/>
          <p:cNvSpPr/>
          <p:nvPr/>
        </p:nvSpPr>
        <p:spPr>
          <a:xfrm>
            <a:off x="22098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45" name="bg object 45"/>
          <p:cNvSpPr/>
          <p:nvPr/>
        </p:nvSpPr>
        <p:spPr>
          <a:xfrm>
            <a:off x="21336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46" name="bg object 46"/>
          <p:cNvSpPr/>
          <p:nvPr/>
        </p:nvSpPr>
        <p:spPr>
          <a:xfrm>
            <a:off x="23622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47" name="bg object 47"/>
          <p:cNvSpPr/>
          <p:nvPr/>
        </p:nvSpPr>
        <p:spPr>
          <a:xfrm>
            <a:off x="22860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48" name="bg object 48"/>
          <p:cNvSpPr/>
          <p:nvPr/>
        </p:nvSpPr>
        <p:spPr>
          <a:xfrm>
            <a:off x="25146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49" name="bg object 49"/>
          <p:cNvSpPr/>
          <p:nvPr/>
        </p:nvSpPr>
        <p:spPr>
          <a:xfrm>
            <a:off x="2438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50" name="bg object 50"/>
          <p:cNvSpPr/>
          <p:nvPr/>
        </p:nvSpPr>
        <p:spPr>
          <a:xfrm>
            <a:off x="26670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51" name="bg object 51"/>
          <p:cNvSpPr/>
          <p:nvPr/>
        </p:nvSpPr>
        <p:spPr>
          <a:xfrm>
            <a:off x="25908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52" name="bg object 52"/>
          <p:cNvSpPr/>
          <p:nvPr/>
        </p:nvSpPr>
        <p:spPr>
          <a:xfrm>
            <a:off x="28194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53" name="bg object 53"/>
          <p:cNvSpPr/>
          <p:nvPr/>
        </p:nvSpPr>
        <p:spPr>
          <a:xfrm>
            <a:off x="27432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54" name="bg object 54"/>
          <p:cNvSpPr/>
          <p:nvPr/>
        </p:nvSpPr>
        <p:spPr>
          <a:xfrm>
            <a:off x="29718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55" name="bg object 55"/>
          <p:cNvSpPr/>
          <p:nvPr/>
        </p:nvSpPr>
        <p:spPr>
          <a:xfrm>
            <a:off x="28956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56" name="bg object 56"/>
          <p:cNvSpPr/>
          <p:nvPr/>
        </p:nvSpPr>
        <p:spPr>
          <a:xfrm>
            <a:off x="31242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57" name="bg object 57"/>
          <p:cNvSpPr/>
          <p:nvPr/>
        </p:nvSpPr>
        <p:spPr>
          <a:xfrm>
            <a:off x="30480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58" name="bg object 58"/>
          <p:cNvSpPr/>
          <p:nvPr/>
        </p:nvSpPr>
        <p:spPr>
          <a:xfrm>
            <a:off x="32766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59" name="bg object 59"/>
          <p:cNvSpPr/>
          <p:nvPr/>
        </p:nvSpPr>
        <p:spPr>
          <a:xfrm>
            <a:off x="3200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60" name="bg object 60"/>
          <p:cNvSpPr/>
          <p:nvPr/>
        </p:nvSpPr>
        <p:spPr>
          <a:xfrm>
            <a:off x="3428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61" name="bg object 61"/>
          <p:cNvSpPr/>
          <p:nvPr/>
        </p:nvSpPr>
        <p:spPr>
          <a:xfrm>
            <a:off x="3352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62" name="bg object 62"/>
          <p:cNvSpPr/>
          <p:nvPr/>
        </p:nvSpPr>
        <p:spPr>
          <a:xfrm>
            <a:off x="3581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63" name="bg object 63"/>
          <p:cNvSpPr/>
          <p:nvPr/>
        </p:nvSpPr>
        <p:spPr>
          <a:xfrm>
            <a:off x="3505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64" name="bg object 64"/>
          <p:cNvSpPr/>
          <p:nvPr/>
        </p:nvSpPr>
        <p:spPr>
          <a:xfrm>
            <a:off x="3733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65" name="bg object 65"/>
          <p:cNvSpPr/>
          <p:nvPr/>
        </p:nvSpPr>
        <p:spPr>
          <a:xfrm>
            <a:off x="3657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66" name="bg object 66"/>
          <p:cNvSpPr/>
          <p:nvPr/>
        </p:nvSpPr>
        <p:spPr>
          <a:xfrm>
            <a:off x="3886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67" name="bg object 67"/>
          <p:cNvSpPr/>
          <p:nvPr/>
        </p:nvSpPr>
        <p:spPr>
          <a:xfrm>
            <a:off x="3809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68" name="bg object 68"/>
          <p:cNvSpPr/>
          <p:nvPr/>
        </p:nvSpPr>
        <p:spPr>
          <a:xfrm>
            <a:off x="4038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69" name="bg object 69"/>
          <p:cNvSpPr/>
          <p:nvPr/>
        </p:nvSpPr>
        <p:spPr>
          <a:xfrm>
            <a:off x="3962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70" name="bg object 70"/>
          <p:cNvSpPr/>
          <p:nvPr/>
        </p:nvSpPr>
        <p:spPr>
          <a:xfrm>
            <a:off x="4190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71" name="bg object 71"/>
          <p:cNvSpPr/>
          <p:nvPr/>
        </p:nvSpPr>
        <p:spPr>
          <a:xfrm>
            <a:off x="4114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72" name="bg object 72"/>
          <p:cNvSpPr/>
          <p:nvPr/>
        </p:nvSpPr>
        <p:spPr>
          <a:xfrm>
            <a:off x="4343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73" name="bg object 73"/>
          <p:cNvSpPr/>
          <p:nvPr/>
        </p:nvSpPr>
        <p:spPr>
          <a:xfrm>
            <a:off x="4267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74" name="bg object 74"/>
          <p:cNvSpPr/>
          <p:nvPr/>
        </p:nvSpPr>
        <p:spPr>
          <a:xfrm>
            <a:off x="4495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75" name="bg object 75"/>
          <p:cNvSpPr/>
          <p:nvPr/>
        </p:nvSpPr>
        <p:spPr>
          <a:xfrm>
            <a:off x="4419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76" name="bg object 76"/>
          <p:cNvSpPr/>
          <p:nvPr/>
        </p:nvSpPr>
        <p:spPr>
          <a:xfrm>
            <a:off x="4648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77" name="bg object 77"/>
          <p:cNvSpPr/>
          <p:nvPr/>
        </p:nvSpPr>
        <p:spPr>
          <a:xfrm>
            <a:off x="4571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78" name="bg object 78"/>
          <p:cNvSpPr/>
          <p:nvPr/>
        </p:nvSpPr>
        <p:spPr>
          <a:xfrm>
            <a:off x="48006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79" name="bg object 79"/>
          <p:cNvSpPr/>
          <p:nvPr/>
        </p:nvSpPr>
        <p:spPr>
          <a:xfrm>
            <a:off x="4724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80" name="bg object 80"/>
          <p:cNvSpPr/>
          <p:nvPr/>
        </p:nvSpPr>
        <p:spPr>
          <a:xfrm>
            <a:off x="4952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81" name="bg object 81"/>
          <p:cNvSpPr/>
          <p:nvPr/>
        </p:nvSpPr>
        <p:spPr>
          <a:xfrm>
            <a:off x="4876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82" name="bg object 82"/>
          <p:cNvSpPr/>
          <p:nvPr/>
        </p:nvSpPr>
        <p:spPr>
          <a:xfrm>
            <a:off x="5105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83" name="bg object 83"/>
          <p:cNvSpPr/>
          <p:nvPr/>
        </p:nvSpPr>
        <p:spPr>
          <a:xfrm>
            <a:off x="5029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84" name="bg object 84"/>
          <p:cNvSpPr/>
          <p:nvPr/>
        </p:nvSpPr>
        <p:spPr>
          <a:xfrm>
            <a:off x="5257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85" name="bg object 85"/>
          <p:cNvSpPr/>
          <p:nvPr/>
        </p:nvSpPr>
        <p:spPr>
          <a:xfrm>
            <a:off x="5181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86" name="bg object 86"/>
          <p:cNvSpPr/>
          <p:nvPr/>
        </p:nvSpPr>
        <p:spPr>
          <a:xfrm>
            <a:off x="5410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87" name="bg object 87"/>
          <p:cNvSpPr/>
          <p:nvPr/>
        </p:nvSpPr>
        <p:spPr>
          <a:xfrm>
            <a:off x="5333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88" name="bg object 88"/>
          <p:cNvSpPr/>
          <p:nvPr/>
        </p:nvSpPr>
        <p:spPr>
          <a:xfrm>
            <a:off x="55626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89" name="bg object 89"/>
          <p:cNvSpPr/>
          <p:nvPr/>
        </p:nvSpPr>
        <p:spPr>
          <a:xfrm>
            <a:off x="5486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90" name="bg object 90"/>
          <p:cNvSpPr/>
          <p:nvPr/>
        </p:nvSpPr>
        <p:spPr>
          <a:xfrm>
            <a:off x="57150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91" name="bg object 91"/>
          <p:cNvSpPr/>
          <p:nvPr/>
        </p:nvSpPr>
        <p:spPr>
          <a:xfrm>
            <a:off x="56388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92" name="bg object 92"/>
          <p:cNvSpPr/>
          <p:nvPr/>
        </p:nvSpPr>
        <p:spPr>
          <a:xfrm>
            <a:off x="5867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93" name="bg object 93"/>
          <p:cNvSpPr/>
          <p:nvPr/>
        </p:nvSpPr>
        <p:spPr>
          <a:xfrm>
            <a:off x="5791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94" name="bg object 94"/>
          <p:cNvSpPr/>
          <p:nvPr/>
        </p:nvSpPr>
        <p:spPr>
          <a:xfrm>
            <a:off x="6019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95" name="bg object 95"/>
          <p:cNvSpPr/>
          <p:nvPr/>
        </p:nvSpPr>
        <p:spPr>
          <a:xfrm>
            <a:off x="5943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96" name="bg object 96"/>
          <p:cNvSpPr/>
          <p:nvPr/>
        </p:nvSpPr>
        <p:spPr>
          <a:xfrm>
            <a:off x="6172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97" name="bg object 97"/>
          <p:cNvSpPr/>
          <p:nvPr/>
        </p:nvSpPr>
        <p:spPr>
          <a:xfrm>
            <a:off x="6095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98" name="bg object 98"/>
          <p:cNvSpPr/>
          <p:nvPr/>
        </p:nvSpPr>
        <p:spPr>
          <a:xfrm>
            <a:off x="6324600"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99" name="bg object 99"/>
          <p:cNvSpPr/>
          <p:nvPr/>
        </p:nvSpPr>
        <p:spPr>
          <a:xfrm>
            <a:off x="62484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00" name="bg object 100"/>
          <p:cNvSpPr/>
          <p:nvPr/>
        </p:nvSpPr>
        <p:spPr>
          <a:xfrm>
            <a:off x="6477000" y="0"/>
            <a:ext cx="76200" cy="6858000"/>
          </a:xfrm>
          <a:custGeom>
            <a:rect l="l" t="t" r="r" b="b"/>
            <a:pathLst>
              <a:path w="76200" h="6858000">
                <a:moveTo>
                  <a:pt x="0" y="6858000"/>
                </a:moveTo>
                <a:lnTo>
                  <a:pt x="76199" y="6858000"/>
                </a:lnTo>
                <a:lnTo>
                  <a:pt x="76199" y="0"/>
                </a:lnTo>
                <a:lnTo>
                  <a:pt x="0" y="0"/>
                </a:lnTo>
                <a:lnTo>
                  <a:pt x="0" y="6858000"/>
                </a:lnTo>
                <a:close/>
              </a:path>
            </a:pathLst>
          </a:custGeom>
          <a:solidFill>
            <a:srgbClr val="EAEAEA"/>
          </a:solidFill>
        </p:spPr>
        <p:txBody>
          <a:bodyPr wrap="square" lIns="0" tIns="0" rIns="0" bIns="0" rtlCol="0"/>
          <a:lstStyle/>
          <a:p/>
        </p:txBody>
      </p:sp>
      <p:sp>
        <p:nvSpPr>
          <p:cNvPr id="101" name="bg object 101"/>
          <p:cNvSpPr/>
          <p:nvPr/>
        </p:nvSpPr>
        <p:spPr>
          <a:xfrm>
            <a:off x="6400800"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02" name="bg object 102"/>
          <p:cNvSpPr/>
          <p:nvPr/>
        </p:nvSpPr>
        <p:spPr>
          <a:xfrm>
            <a:off x="6629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03" name="bg object 103"/>
          <p:cNvSpPr/>
          <p:nvPr/>
        </p:nvSpPr>
        <p:spPr>
          <a:xfrm>
            <a:off x="6553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04" name="bg object 104"/>
          <p:cNvSpPr/>
          <p:nvPr/>
        </p:nvSpPr>
        <p:spPr>
          <a:xfrm>
            <a:off x="6781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05" name="bg object 105"/>
          <p:cNvSpPr/>
          <p:nvPr/>
        </p:nvSpPr>
        <p:spPr>
          <a:xfrm>
            <a:off x="6705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06" name="bg object 106"/>
          <p:cNvSpPr/>
          <p:nvPr/>
        </p:nvSpPr>
        <p:spPr>
          <a:xfrm>
            <a:off x="6934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07" name="bg object 107"/>
          <p:cNvSpPr/>
          <p:nvPr/>
        </p:nvSpPr>
        <p:spPr>
          <a:xfrm>
            <a:off x="6857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08" name="bg object 108"/>
          <p:cNvSpPr/>
          <p:nvPr/>
        </p:nvSpPr>
        <p:spPr>
          <a:xfrm>
            <a:off x="7086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09" name="bg object 109"/>
          <p:cNvSpPr/>
          <p:nvPr/>
        </p:nvSpPr>
        <p:spPr>
          <a:xfrm>
            <a:off x="7010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10" name="bg object 110"/>
          <p:cNvSpPr/>
          <p:nvPr/>
        </p:nvSpPr>
        <p:spPr>
          <a:xfrm>
            <a:off x="7238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11" name="bg object 111"/>
          <p:cNvSpPr/>
          <p:nvPr/>
        </p:nvSpPr>
        <p:spPr>
          <a:xfrm>
            <a:off x="7162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12" name="bg object 112"/>
          <p:cNvSpPr/>
          <p:nvPr/>
        </p:nvSpPr>
        <p:spPr>
          <a:xfrm>
            <a:off x="7391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13" name="bg object 113"/>
          <p:cNvSpPr/>
          <p:nvPr/>
        </p:nvSpPr>
        <p:spPr>
          <a:xfrm>
            <a:off x="7315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14" name="bg object 114"/>
          <p:cNvSpPr/>
          <p:nvPr/>
        </p:nvSpPr>
        <p:spPr>
          <a:xfrm>
            <a:off x="7543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15" name="bg object 115"/>
          <p:cNvSpPr/>
          <p:nvPr/>
        </p:nvSpPr>
        <p:spPr>
          <a:xfrm>
            <a:off x="7467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16" name="bg object 116"/>
          <p:cNvSpPr/>
          <p:nvPr/>
        </p:nvSpPr>
        <p:spPr>
          <a:xfrm>
            <a:off x="7696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17" name="bg object 117"/>
          <p:cNvSpPr/>
          <p:nvPr/>
        </p:nvSpPr>
        <p:spPr>
          <a:xfrm>
            <a:off x="7619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18" name="bg object 118"/>
          <p:cNvSpPr/>
          <p:nvPr/>
        </p:nvSpPr>
        <p:spPr>
          <a:xfrm>
            <a:off x="7848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19" name="bg object 119"/>
          <p:cNvSpPr/>
          <p:nvPr/>
        </p:nvSpPr>
        <p:spPr>
          <a:xfrm>
            <a:off x="7772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20" name="bg object 120"/>
          <p:cNvSpPr/>
          <p:nvPr/>
        </p:nvSpPr>
        <p:spPr>
          <a:xfrm>
            <a:off x="8000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21" name="bg object 121"/>
          <p:cNvSpPr/>
          <p:nvPr/>
        </p:nvSpPr>
        <p:spPr>
          <a:xfrm>
            <a:off x="7924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22" name="bg object 122"/>
          <p:cNvSpPr/>
          <p:nvPr/>
        </p:nvSpPr>
        <p:spPr>
          <a:xfrm>
            <a:off x="8153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23" name="bg object 123"/>
          <p:cNvSpPr/>
          <p:nvPr/>
        </p:nvSpPr>
        <p:spPr>
          <a:xfrm>
            <a:off x="8077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24" name="bg object 124"/>
          <p:cNvSpPr/>
          <p:nvPr/>
        </p:nvSpPr>
        <p:spPr>
          <a:xfrm>
            <a:off x="8305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25" name="bg object 125"/>
          <p:cNvSpPr/>
          <p:nvPr/>
        </p:nvSpPr>
        <p:spPr>
          <a:xfrm>
            <a:off x="8229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26" name="bg object 126"/>
          <p:cNvSpPr/>
          <p:nvPr/>
        </p:nvSpPr>
        <p:spPr>
          <a:xfrm>
            <a:off x="84581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27" name="bg object 127"/>
          <p:cNvSpPr/>
          <p:nvPr/>
        </p:nvSpPr>
        <p:spPr>
          <a:xfrm>
            <a:off x="83819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28" name="bg object 128"/>
          <p:cNvSpPr/>
          <p:nvPr/>
        </p:nvSpPr>
        <p:spPr>
          <a:xfrm>
            <a:off x="86105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29" name="bg object 129"/>
          <p:cNvSpPr/>
          <p:nvPr/>
        </p:nvSpPr>
        <p:spPr>
          <a:xfrm>
            <a:off x="85343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30" name="bg object 130"/>
          <p:cNvSpPr/>
          <p:nvPr/>
        </p:nvSpPr>
        <p:spPr>
          <a:xfrm>
            <a:off x="87629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31" name="bg object 131"/>
          <p:cNvSpPr/>
          <p:nvPr/>
        </p:nvSpPr>
        <p:spPr>
          <a:xfrm>
            <a:off x="86867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32" name="bg object 132"/>
          <p:cNvSpPr/>
          <p:nvPr/>
        </p:nvSpPr>
        <p:spPr>
          <a:xfrm>
            <a:off x="89153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33" name="bg object 133"/>
          <p:cNvSpPr/>
          <p:nvPr/>
        </p:nvSpPr>
        <p:spPr>
          <a:xfrm>
            <a:off x="88391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34" name="bg object 134"/>
          <p:cNvSpPr/>
          <p:nvPr/>
        </p:nvSpPr>
        <p:spPr>
          <a:xfrm>
            <a:off x="9067799" y="0"/>
            <a:ext cx="76200" cy="6858000"/>
          </a:xfrm>
          <a:custGeom>
            <a:rect l="l" t="t" r="r" b="b"/>
            <a:pathLst>
              <a:path w="76200" h="6858000">
                <a:moveTo>
                  <a:pt x="0" y="6858000"/>
                </a:moveTo>
                <a:lnTo>
                  <a:pt x="76200" y="6858000"/>
                </a:lnTo>
                <a:lnTo>
                  <a:pt x="76200" y="0"/>
                </a:lnTo>
                <a:lnTo>
                  <a:pt x="0" y="0"/>
                </a:lnTo>
                <a:lnTo>
                  <a:pt x="0" y="6858000"/>
                </a:lnTo>
                <a:close/>
              </a:path>
            </a:pathLst>
          </a:custGeom>
          <a:solidFill>
            <a:srgbClr val="EAEAEA"/>
          </a:solidFill>
        </p:spPr>
        <p:txBody>
          <a:bodyPr wrap="square" lIns="0" tIns="0" rIns="0" bIns="0" rtlCol="0"/>
          <a:lstStyle/>
          <a:p/>
        </p:txBody>
      </p:sp>
      <p:sp>
        <p:nvSpPr>
          <p:cNvPr id="135" name="bg object 135"/>
          <p:cNvSpPr/>
          <p:nvPr/>
        </p:nvSpPr>
        <p:spPr>
          <a:xfrm>
            <a:off x="8991599" y="9525"/>
            <a:ext cx="76200" cy="6848475"/>
          </a:xfrm>
          <a:custGeom>
            <a:rect l="l" t="t" r="r" b="b"/>
            <a:pathLst>
              <a:path w="76200" h="6848475">
                <a:moveTo>
                  <a:pt x="0" y="0"/>
                </a:moveTo>
                <a:lnTo>
                  <a:pt x="76200" y="0"/>
                </a:lnTo>
                <a:lnTo>
                  <a:pt x="76200" y="6848474"/>
                </a:lnTo>
                <a:lnTo>
                  <a:pt x="0" y="6848474"/>
                </a:lnTo>
                <a:lnTo>
                  <a:pt x="0" y="0"/>
                </a:lnTo>
                <a:close/>
              </a:path>
            </a:pathLst>
          </a:custGeom>
          <a:solidFill>
            <a:srgbClr val="DDDDDD"/>
          </a:solidFill>
        </p:spPr>
        <p:txBody>
          <a:bodyPr wrap="square" lIns="0" tIns="0" rIns="0" bIns="0" rtlCol="0"/>
          <a:lstStyle/>
          <a:p/>
        </p:txBody>
      </p:sp>
      <p:sp>
        <p:nvSpPr>
          <p:cNvPr id="136" name="bg object 136"/>
          <p:cNvSpPr/>
          <p:nvPr/>
        </p:nvSpPr>
        <p:spPr>
          <a:xfrm>
            <a:off x="684212" y="0"/>
            <a:ext cx="8460105" cy="6858000"/>
          </a:xfrm>
          <a:custGeom>
            <a:rect l="l" t="t" r="r" b="b"/>
            <a:pathLst>
              <a:path w="8460105" h="6858000">
                <a:moveTo>
                  <a:pt x="0" y="0"/>
                </a:moveTo>
                <a:lnTo>
                  <a:pt x="8459787" y="0"/>
                </a:lnTo>
                <a:lnTo>
                  <a:pt x="8459787" y="6857999"/>
                </a:lnTo>
                <a:lnTo>
                  <a:pt x="0" y="6857999"/>
                </a:lnTo>
                <a:lnTo>
                  <a:pt x="0" y="0"/>
                </a:lnTo>
                <a:close/>
              </a:path>
            </a:pathLst>
          </a:custGeom>
          <a:solidFill>
            <a:srgbClr val="FFFFFF">
              <a:alpha val="50195"/>
            </a:srgbClr>
          </a:solidFill>
        </p:spPr>
        <p:txBody>
          <a:bodyPr wrap="square" lIns="0" tIns="0" rIns="0" bIns="0" rtlCol="0"/>
          <a:lstStyle/>
          <a:p/>
        </p:txBody>
      </p:sp>
      <p:sp>
        <p:nvSpPr>
          <p:cNvPr id="137" name="bg object 137"/>
          <p:cNvSpPr/>
          <p:nvPr/>
        </p:nvSpPr>
        <p:spPr>
          <a:xfrm>
            <a:off x="0" y="1716087"/>
            <a:ext cx="6950075" cy="74930"/>
          </a:xfrm>
          <a:custGeom>
            <a:rect l="l" t="t" r="r" b="b"/>
            <a:pathLst>
              <a:path w="6950075" h="74930">
                <a:moveTo>
                  <a:pt x="6950075" y="74612"/>
                </a:moveTo>
                <a:lnTo>
                  <a:pt x="0" y="74612"/>
                </a:lnTo>
                <a:lnTo>
                  <a:pt x="0" y="0"/>
                </a:lnTo>
                <a:lnTo>
                  <a:pt x="6950075" y="0"/>
                </a:lnTo>
                <a:lnTo>
                  <a:pt x="6950075" y="74612"/>
                </a:lnTo>
                <a:close/>
              </a:path>
            </a:pathLst>
          </a:custGeom>
          <a:solidFill>
            <a:srgbClr val="336699">
              <a:alpha val="50195"/>
            </a:srgbClr>
          </a:solidFill>
        </p:spPr>
        <p:txBody>
          <a:bodyPr wrap="square" lIns="0" tIns="0" rIns="0" bIns="0" rtlCol="0"/>
          <a:lstStyle/>
          <a:p/>
        </p:txBody>
      </p:sp>
      <p:sp>
        <p:nvSpPr>
          <p:cNvPr id="2" name="Holder 2"/>
          <p:cNvSpPr>
            <a:spLocks noGrp="1"/>
          </p:cNvSpPr>
          <p:nvPr>
            <p:ph type="title"/>
          </p:nvPr>
        </p:nvSpPr>
        <p:spPr>
          <a:xfrm>
            <a:off x="950278" y="971867"/>
            <a:ext cx="4597400" cy="635000"/>
          </a:xfrm>
          <a:prstGeom prst="rect">
            <a:avLst/>
          </a:prstGeom>
        </p:spPr>
        <p:txBody>
          <a:bodyPr wrap="square" lIns="0" tIns="0" rIns="0" bIns="0">
            <a:spAutoFit/>
          </a:bodyPr>
          <a:lstStyle>
            <a:lvl1pPr>
              <a:defRPr sz="4000" b="0" i="0">
                <a:solidFill>
                  <a:srgbClr val="003366"/>
                </a:solidFill>
                <a:latin typeface="宋体"/>
                <a:cs typeface="宋体"/>
              </a:defRPr>
            </a:lvl1pPr>
          </a:lstStyle>
          <a:p/>
        </p:txBody>
      </p:sp>
      <p:sp>
        <p:nvSpPr>
          <p:cNvPr id="3" name="Holder 3"/>
          <p:cNvSpPr>
            <a:spLocks noGrp="1"/>
          </p:cNvSpPr>
          <p:nvPr>
            <p:ph type="body" idx="1"/>
          </p:nvPr>
        </p:nvSpPr>
        <p:spPr>
          <a:xfrm>
            <a:off x="991552" y="1947545"/>
            <a:ext cx="7988300" cy="4048760"/>
          </a:xfrm>
          <a:prstGeom prst="rect">
            <a:avLst/>
          </a:prstGeom>
        </p:spPr>
        <p:txBody>
          <a:bodyPr wrap="square" lIns="0" tIns="0" rIns="0" bIns="0">
            <a:spAutoFit/>
          </a:bodyPr>
          <a:lstStyle>
            <a:lvl1pPr>
              <a:defRPr sz="2400" b="0" i="0">
                <a:solidFill>
                  <a:schemeClr val="tx1"/>
                </a:solidFill>
                <a:latin typeface="宋体"/>
                <a:cs typeface="宋体"/>
              </a:defRPr>
            </a:lvl1pPr>
          </a:lstStyle>
          <a:p/>
        </p:txBody>
      </p:sp>
      <p:sp>
        <p:nvSpPr>
          <p:cNvPr id="4" name="Holder 4"/>
          <p:cNvSpPr>
            <a:spLocks noGrp="1"/>
          </p:cNvSpPr>
          <p:nvPr>
            <p:ph type="ftr" sz="quarter" idx="5"/>
          </p:nvPr>
        </p:nvSpPr>
        <p:spPr>
          <a:xfrm>
            <a:off x="3108960" y="6377940"/>
            <a:ext cx="292608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457200" y="6377940"/>
            <a:ext cx="210312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6583680" y="6377940"/>
            <a:ext cx="210312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2036123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912494"/>
            <a:ext cx="5892800" cy="695960"/>
          </a:xfrm>
          <a:prstGeom prst="rect">
            <a:avLst/>
          </a:prstGeom>
        </p:spPr>
        <p:txBody>
          <a:bodyPr vert="horz" wrap="square" lIns="0" tIns="12700" rIns="0" bIns="0" rtlCol="0">
            <a:spAutoFit/>
          </a:bodyPr>
          <a:lstStyle/>
          <a:p>
            <a:pPr marL="12700">
              <a:lnSpc>
                <a:spcPct val="100000"/>
              </a:lnSpc>
              <a:spcBef>
                <a:spcPts val="100"/>
              </a:spcBef>
            </a:pPr>
            <a:r>
              <a:rPr sz="4400"/>
              <a:t>全球经营时代的EMS</a:t>
            </a:r>
            <a:r>
              <a:rPr sz="4400" spc="-25"/>
              <a:t>战略</a:t>
            </a:r>
            <a:endParaRPr sz="4400"/>
          </a:p>
        </p:txBody>
      </p:sp>
      <p:sp>
        <p:nvSpPr>
          <p:cNvPr id="3" name="object 3"/>
          <p:cNvSpPr txBox="1"/>
          <p:nvPr/>
        </p:nvSpPr>
        <p:spPr>
          <a:xfrm>
            <a:off x="991552" y="1853184"/>
            <a:ext cx="7683500" cy="4024629"/>
          </a:xfrm>
          <a:prstGeom prst="rect">
            <a:avLst/>
          </a:prstGeom>
        </p:spPr>
        <p:txBody>
          <a:bodyPr vert="horz" wrap="square" lIns="0" tIns="109855" rIns="0" bIns="0" rtlCol="0">
            <a:spAutoFit/>
          </a:bodyPr>
          <a:lstStyle/>
          <a:p>
            <a:pPr marL="355600" indent="-342900">
              <a:lnSpc>
                <a:spcPct val="100000"/>
              </a:lnSpc>
              <a:spcBef>
                <a:spcPts val="865"/>
              </a:spcBef>
              <a:buClr>
                <a:srgbClr val="9A0000"/>
              </a:buClr>
              <a:buSzPct val="76562"/>
              <a:buFont typeface="Wingdings"/>
              <a:buChar char=""/>
              <a:tabLst>
                <a:tab pos="355600"/>
              </a:tabLst>
            </a:pPr>
            <a:r>
              <a:rPr sz="3200">
                <a:latin typeface="宋体"/>
                <a:cs typeface="宋体"/>
              </a:rPr>
              <a:t>何为</a:t>
            </a:r>
            <a:r>
              <a:rPr sz="3200" spc="-20">
                <a:latin typeface="宋体"/>
                <a:cs typeface="宋体"/>
              </a:rPr>
              <a:t>EMS？</a:t>
            </a:r>
            <a:endParaRPr sz="3200">
              <a:latin typeface="宋体"/>
              <a:cs typeface="宋体"/>
            </a:endParaRPr>
          </a:p>
          <a:p>
            <a:pPr marL="355600" indent="-342900">
              <a:lnSpc>
                <a:spcPct val="100000"/>
              </a:lnSpc>
              <a:spcBef>
                <a:spcPts val="770"/>
              </a:spcBef>
              <a:buClr>
                <a:srgbClr val="9A0000"/>
              </a:buClr>
              <a:buSzPct val="76562"/>
              <a:buFont typeface="Wingdings"/>
              <a:buChar char=""/>
              <a:tabLst>
                <a:tab pos="355600"/>
              </a:tabLst>
            </a:pPr>
            <a:r>
              <a:rPr sz="3200">
                <a:latin typeface="宋体"/>
                <a:cs typeface="宋体"/>
              </a:rPr>
              <a:t>EMS</a:t>
            </a:r>
            <a:r>
              <a:rPr sz="3200" spc="-10">
                <a:latin typeface="宋体"/>
                <a:cs typeface="宋体"/>
              </a:rPr>
              <a:t>在电子制造中的地位</a:t>
            </a:r>
            <a:endParaRPr sz="3200">
              <a:latin typeface="宋体"/>
              <a:cs typeface="宋体"/>
            </a:endParaRPr>
          </a:p>
          <a:p>
            <a:pPr marL="355600" indent="-342900">
              <a:lnSpc>
                <a:spcPct val="100000"/>
              </a:lnSpc>
              <a:spcBef>
                <a:spcPts val="765"/>
              </a:spcBef>
              <a:buClr>
                <a:srgbClr val="9A0000"/>
              </a:buClr>
              <a:buSzPct val="76562"/>
              <a:buFont typeface="Wingdings"/>
              <a:buChar char=""/>
              <a:tabLst>
                <a:tab pos="355600"/>
              </a:tabLst>
            </a:pPr>
            <a:r>
              <a:rPr sz="3200">
                <a:latin typeface="宋体"/>
                <a:cs typeface="宋体"/>
              </a:rPr>
              <a:t>EMS</a:t>
            </a:r>
            <a:r>
              <a:rPr sz="3200" spc="-10">
                <a:latin typeface="宋体"/>
                <a:cs typeface="宋体"/>
              </a:rPr>
              <a:t>为什么起源于美国？</a:t>
            </a:r>
            <a:endParaRPr sz="3200">
              <a:latin typeface="宋体"/>
              <a:cs typeface="宋体"/>
            </a:endParaRPr>
          </a:p>
          <a:p>
            <a:pPr marL="355600" marR="5080" indent="-342900">
              <a:lnSpc>
                <a:spcPct val="100000"/>
              </a:lnSpc>
              <a:spcBef>
                <a:spcPts val="770"/>
              </a:spcBef>
              <a:buClr>
                <a:srgbClr val="9A0000"/>
              </a:buClr>
              <a:buSzPct val="76562"/>
              <a:buFont typeface="Wingdings"/>
              <a:buChar char=""/>
              <a:tabLst>
                <a:tab pos="355600"/>
              </a:tabLst>
            </a:pPr>
            <a:r>
              <a:rPr sz="3200" spc="-5">
                <a:latin typeface="宋体"/>
                <a:cs typeface="宋体"/>
              </a:rPr>
              <a:t>电子企业为什么放弃企业内部生产，而转</a:t>
            </a:r>
            <a:r>
              <a:rPr sz="3200">
                <a:latin typeface="宋体"/>
                <a:cs typeface="宋体"/>
              </a:rPr>
              <a:t>向利用EMS</a:t>
            </a:r>
            <a:r>
              <a:rPr sz="3200" spc="-20">
                <a:latin typeface="宋体"/>
                <a:cs typeface="宋体"/>
              </a:rPr>
              <a:t>企业？</a:t>
            </a:r>
            <a:endParaRPr sz="3200">
              <a:latin typeface="宋体"/>
              <a:cs typeface="宋体"/>
            </a:endParaRPr>
          </a:p>
          <a:p>
            <a:pPr marL="355600" indent="-342900">
              <a:lnSpc>
                <a:spcPct val="100000"/>
              </a:lnSpc>
              <a:spcBef>
                <a:spcPts val="770"/>
              </a:spcBef>
              <a:buClr>
                <a:srgbClr val="9A0000"/>
              </a:buClr>
              <a:buSzPct val="76562"/>
              <a:buFont typeface="Wingdings"/>
              <a:buChar char=""/>
              <a:tabLst>
                <a:tab pos="355600"/>
              </a:tabLst>
            </a:pPr>
            <a:r>
              <a:rPr sz="3200">
                <a:latin typeface="宋体"/>
                <a:cs typeface="宋体"/>
              </a:rPr>
              <a:t>EMS</a:t>
            </a:r>
            <a:r>
              <a:rPr sz="3200" spc="-10">
                <a:latin typeface="宋体"/>
                <a:cs typeface="宋体"/>
              </a:rPr>
              <a:t>企业的竞争力源泉</a:t>
            </a:r>
            <a:endParaRPr sz="3200">
              <a:latin typeface="宋体"/>
              <a:cs typeface="宋体"/>
            </a:endParaRPr>
          </a:p>
          <a:p>
            <a:pPr marL="355600" indent="-342900">
              <a:lnSpc>
                <a:spcPct val="100000"/>
              </a:lnSpc>
              <a:spcBef>
                <a:spcPts val="765"/>
              </a:spcBef>
              <a:buClr>
                <a:srgbClr val="9A0000"/>
              </a:buClr>
              <a:buSzPct val="76562"/>
              <a:buFont typeface="Wingdings"/>
              <a:buChar char=""/>
              <a:tabLst>
                <a:tab pos="355600"/>
              </a:tabLst>
            </a:pPr>
            <a:r>
              <a:rPr sz="3200" spc="-5">
                <a:latin typeface="宋体"/>
                <a:cs typeface="宋体"/>
              </a:rPr>
              <a:t>从纵向到横向的产业革命</a:t>
            </a:r>
            <a:endParaRPr sz="3200">
              <a:latin typeface="宋体"/>
              <a:cs typeface="宋体"/>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40740" y="1149984"/>
            <a:ext cx="7835900" cy="5017135"/>
          </a:xfrm>
          <a:prstGeom prst="rect">
            <a:avLst/>
          </a:prstGeom>
        </p:spPr>
        <p:txBody>
          <a:bodyPr vert="horz" wrap="square" lIns="0" tIns="12700" rIns="0" bIns="0" rtlCol="0">
            <a:spAutoFit/>
          </a:bodyPr>
          <a:lstStyle/>
          <a:p>
            <a:pPr marL="121920">
              <a:lnSpc>
                <a:spcPct val="100000"/>
              </a:lnSpc>
              <a:spcBef>
                <a:spcPts val="100"/>
              </a:spcBef>
            </a:pPr>
            <a:r>
              <a:rPr sz="2800">
                <a:solidFill>
                  <a:srgbClr val="003366"/>
                </a:solidFill>
                <a:latin typeface="宋体"/>
                <a:cs typeface="宋体"/>
              </a:rPr>
              <a:t>一、何为</a:t>
            </a:r>
            <a:r>
              <a:rPr sz="2800" spc="-20">
                <a:solidFill>
                  <a:srgbClr val="003366"/>
                </a:solidFill>
                <a:latin typeface="宋体"/>
                <a:cs typeface="宋体"/>
              </a:rPr>
              <a:t>EMS？</a:t>
            </a:r>
            <a:endParaRPr sz="2800">
              <a:latin typeface="宋体"/>
              <a:cs typeface="宋体"/>
            </a:endParaRPr>
          </a:p>
          <a:p>
            <a:pPr>
              <a:lnSpc>
                <a:spcPct val="100000"/>
              </a:lnSpc>
              <a:spcBef>
                <a:spcPts val="45"/>
              </a:spcBef>
            </a:pPr>
            <a:endParaRPr sz="2050">
              <a:latin typeface="宋体"/>
              <a:cs typeface="宋体"/>
            </a:endParaRPr>
          </a:p>
          <a:p>
            <a:pPr marL="354965" indent="-342265">
              <a:lnSpc>
                <a:spcPct val="100000"/>
              </a:lnSpc>
              <a:spcBef>
                <a:spcPts val="5"/>
              </a:spcBef>
              <a:buClr>
                <a:srgbClr val="9A0000"/>
              </a:buClr>
              <a:buSzPct val="76785"/>
              <a:buFont typeface="Wingdings"/>
              <a:buChar char=""/>
              <a:tabLst>
                <a:tab pos="354965"/>
                <a:tab pos="355600"/>
                <a:tab pos="4876165"/>
              </a:tabLst>
            </a:pPr>
            <a:r>
              <a:rPr sz="2800" spc="-10">
                <a:latin typeface="宋体"/>
                <a:cs typeface="宋体"/>
              </a:rPr>
              <a:t>EMS=</a:t>
            </a:r>
            <a:r>
              <a:rPr sz="2400" spc="-10">
                <a:latin typeface="宋体"/>
                <a:cs typeface="宋体"/>
              </a:rPr>
              <a:t>ElectronicsManufacturing</a:t>
            </a:r>
            <a:r>
              <a:rPr sz="2400">
                <a:latin typeface="宋体"/>
                <a:cs typeface="宋体"/>
              </a:rPr>
              <a:t>	</a:t>
            </a:r>
            <a:r>
              <a:rPr sz="2400" spc="-10">
                <a:latin typeface="宋体"/>
                <a:cs typeface="宋体"/>
              </a:rPr>
              <a:t>Service</a:t>
            </a:r>
            <a:endParaRPr sz="2400">
              <a:latin typeface="宋体"/>
              <a:cs typeface="宋体"/>
            </a:endParaRPr>
          </a:p>
          <a:p>
            <a:pPr marL="12700">
              <a:lnSpc>
                <a:spcPct val="100000"/>
              </a:lnSpc>
              <a:spcBef>
                <a:spcPts val="335"/>
              </a:spcBef>
            </a:pPr>
            <a:r>
              <a:rPr sz="2800" spc="-5">
                <a:latin typeface="宋体"/>
                <a:cs typeface="宋体"/>
              </a:rPr>
              <a:t>电子工业厂商的转包制造商。</a:t>
            </a:r>
            <a:endParaRPr sz="2800">
              <a:latin typeface="宋体"/>
              <a:cs typeface="宋体"/>
            </a:endParaRPr>
          </a:p>
          <a:p>
            <a:pPr marL="354965" indent="-342265">
              <a:lnSpc>
                <a:spcPct val="100000"/>
              </a:lnSpc>
              <a:spcBef>
                <a:spcPts val="335"/>
              </a:spcBef>
              <a:buClr>
                <a:srgbClr val="9A0000"/>
              </a:buClr>
              <a:buSzPct val="76785"/>
              <a:buFont typeface="Wingdings"/>
              <a:buChar char=""/>
              <a:tabLst>
                <a:tab pos="354965"/>
                <a:tab pos="355600"/>
              </a:tabLst>
            </a:pPr>
            <a:r>
              <a:rPr sz="2800" spc="-5">
                <a:latin typeface="宋体"/>
                <a:cs typeface="宋体"/>
              </a:rPr>
              <a:t>并非新的生产方式，而是新的商业模式。</a:t>
            </a:r>
            <a:endParaRPr sz="2800">
              <a:latin typeface="宋体"/>
              <a:cs typeface="宋体"/>
            </a:endParaRPr>
          </a:p>
          <a:p>
            <a:pPr marL="355600" marR="5080" indent="-342900">
              <a:lnSpc>
                <a:spcPts val="3020"/>
              </a:lnSpc>
              <a:spcBef>
                <a:spcPts val="720"/>
              </a:spcBef>
            </a:pPr>
            <a:r>
              <a:rPr sz="2800">
                <a:latin typeface="宋体"/>
                <a:cs typeface="宋体"/>
              </a:rPr>
              <a:t>将以供应链管理为中心的IT</a:t>
            </a:r>
            <a:r>
              <a:rPr sz="2800" spc="-10">
                <a:latin typeface="宋体"/>
                <a:cs typeface="宋体"/>
              </a:rPr>
              <a:t>技术广泛应用于企业</a:t>
            </a:r>
            <a:r>
              <a:rPr sz="2800" spc="-5">
                <a:latin typeface="宋体"/>
                <a:cs typeface="宋体"/>
              </a:rPr>
              <a:t>经营中，通过大量筹供模块化、标准化部件和标标准化产品的规模化生产来降低制造成本。</a:t>
            </a:r>
            <a:endParaRPr sz="2800">
              <a:latin typeface="宋体"/>
              <a:cs typeface="宋体"/>
            </a:endParaRPr>
          </a:p>
          <a:p>
            <a:pPr marL="354965" marR="5080" indent="-342265">
              <a:lnSpc>
                <a:spcPts val="3020"/>
              </a:lnSpc>
              <a:spcBef>
                <a:spcPts val="685"/>
              </a:spcBef>
              <a:buClr>
                <a:srgbClr val="9A0000"/>
              </a:buClr>
              <a:buSzPct val="76785"/>
              <a:buFont typeface="Wingdings"/>
              <a:buChar char=""/>
              <a:tabLst>
                <a:tab pos="354965"/>
                <a:tab pos="355600"/>
              </a:tabLst>
            </a:pPr>
            <a:r>
              <a:rPr sz="2800">
                <a:latin typeface="宋体"/>
                <a:cs typeface="宋体"/>
              </a:rPr>
              <a:t>EMS</a:t>
            </a:r>
            <a:r>
              <a:rPr sz="2800" spc="-5">
                <a:latin typeface="宋体"/>
                <a:cs typeface="宋体"/>
              </a:rPr>
              <a:t>企业的最新动态：服务领域向价值链上、下游扩展：提供与产品实体相关联的一览子服务—</a:t>
            </a:r>
            <a:endParaRPr sz="2800">
              <a:latin typeface="宋体"/>
              <a:cs typeface="宋体"/>
            </a:endParaRPr>
          </a:p>
          <a:p>
            <a:pPr marL="355600" marR="1428115">
              <a:lnSpc>
                <a:spcPts val="3020"/>
              </a:lnSpc>
              <a:spcBef>
                <a:spcPts val="5"/>
              </a:spcBef>
            </a:pPr>
            <a:r>
              <a:rPr sz="2800" spc="-5">
                <a:latin typeface="宋体"/>
                <a:cs typeface="宋体"/>
              </a:rPr>
              <a:t>——设计、部件筹供、制造、物流、售</a:t>
            </a:r>
            <a:r>
              <a:rPr sz="2800" spc="-15">
                <a:latin typeface="宋体"/>
                <a:cs typeface="宋体"/>
              </a:rPr>
              <a:t>后服务。</a:t>
            </a:r>
            <a:endParaRPr sz="2800">
              <a:latin typeface="宋体"/>
              <a:cs typeface="宋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12140" y="362267"/>
            <a:ext cx="7899400" cy="635000"/>
          </a:xfrm>
          <a:prstGeom prst="rect">
            <a:avLst/>
          </a:prstGeom>
        </p:spPr>
        <p:txBody>
          <a:bodyPr vert="horz" wrap="square" lIns="0" tIns="12700" rIns="0" bIns="0" rtlCol="0">
            <a:spAutoFit/>
          </a:bodyPr>
          <a:lstStyle/>
          <a:p>
            <a:pPr marL="12700">
              <a:lnSpc>
                <a:spcPct val="100000"/>
              </a:lnSpc>
              <a:spcBef>
                <a:spcPts val="100"/>
              </a:spcBef>
            </a:pPr>
            <a:r>
              <a:rPr/>
              <a:t>二、EMS</a:t>
            </a:r>
            <a:r>
              <a:rPr spc="-5"/>
              <a:t>——不断上升的制造份额与</a:t>
            </a:r>
          </a:p>
        </p:txBody>
      </p:sp>
      <p:sp>
        <p:nvSpPr>
          <p:cNvPr id="3" name="object 3"/>
          <p:cNvSpPr txBox="1"/>
          <p:nvPr/>
        </p:nvSpPr>
        <p:spPr>
          <a:xfrm>
            <a:off x="612140" y="971867"/>
            <a:ext cx="8051800" cy="5066665"/>
          </a:xfrm>
          <a:prstGeom prst="rect">
            <a:avLst/>
          </a:prstGeom>
        </p:spPr>
        <p:txBody>
          <a:bodyPr vert="horz" wrap="square" lIns="0" tIns="12700" rIns="0" bIns="0" rtlCol="0">
            <a:spAutoFit/>
          </a:bodyPr>
          <a:lstStyle/>
          <a:p>
            <a:pPr marL="12700">
              <a:lnSpc>
                <a:spcPct val="100000"/>
              </a:lnSpc>
              <a:spcBef>
                <a:spcPts val="100"/>
              </a:spcBef>
            </a:pPr>
            <a:r>
              <a:rPr sz="4000" spc="-5">
                <a:solidFill>
                  <a:srgbClr val="003366"/>
                </a:solidFill>
                <a:latin typeface="宋体"/>
                <a:cs typeface="宋体"/>
              </a:rPr>
              <a:t>“影子厂商”、“制造业的黑字”</a:t>
            </a:r>
            <a:endParaRPr sz="4000">
              <a:latin typeface="宋体"/>
              <a:cs typeface="宋体"/>
            </a:endParaRPr>
          </a:p>
          <a:p>
            <a:pPr marL="735965" indent="-342265">
              <a:lnSpc>
                <a:spcPct val="100000"/>
              </a:lnSpc>
              <a:spcBef>
                <a:spcPts val="2635"/>
              </a:spcBef>
              <a:buClr>
                <a:srgbClr val="9A0000"/>
              </a:buClr>
              <a:buSzPct val="76785"/>
              <a:buFont typeface="Wingdings"/>
              <a:buChar char=""/>
              <a:tabLst>
                <a:tab pos="735965"/>
                <a:tab pos="736600"/>
              </a:tabLst>
            </a:pPr>
            <a:r>
              <a:rPr sz="2800">
                <a:latin typeface="宋体"/>
                <a:cs typeface="宋体"/>
              </a:rPr>
              <a:t>EMS</a:t>
            </a:r>
            <a:r>
              <a:rPr sz="2800" spc="-5">
                <a:latin typeface="宋体"/>
                <a:cs typeface="宋体"/>
              </a:rPr>
              <a:t>在世界电子市场中的地位</a:t>
            </a:r>
            <a:endParaRPr sz="2800">
              <a:latin typeface="宋体"/>
              <a:cs typeface="宋体"/>
            </a:endParaRPr>
          </a:p>
          <a:p>
            <a:pPr marL="393700" marR="5080">
              <a:lnSpc>
                <a:spcPct val="110000"/>
              </a:lnSpc>
            </a:pPr>
            <a:r>
              <a:rPr sz="2800">
                <a:latin typeface="宋体"/>
                <a:cs typeface="宋体"/>
              </a:rPr>
              <a:t>EMS</a:t>
            </a:r>
            <a:r>
              <a:rPr sz="2800" spc="-5">
                <a:latin typeface="宋体"/>
                <a:cs typeface="宋体"/>
              </a:rPr>
              <a:t>企业销售额占世界电子工业产值中所占份额：</a:t>
            </a:r>
            <a:r>
              <a:rPr sz="2800" spc="-50">
                <a:latin typeface="宋体"/>
                <a:cs typeface="宋体"/>
              </a:rPr>
              <a:t> </a:t>
            </a:r>
            <a:r>
              <a:rPr sz="2800">
                <a:latin typeface="宋体"/>
                <a:cs typeface="宋体"/>
              </a:rPr>
              <a:t>2000年</a:t>
            </a:r>
            <a:r>
              <a:rPr sz="2800" spc="-10">
                <a:latin typeface="宋体"/>
                <a:cs typeface="宋体"/>
              </a:rPr>
              <a:t>13.0%</a:t>
            </a:r>
            <a:endParaRPr sz="2800">
              <a:latin typeface="宋体"/>
              <a:cs typeface="宋体"/>
            </a:endParaRPr>
          </a:p>
          <a:p>
            <a:pPr marL="393700">
              <a:lnSpc>
                <a:spcPct val="100000"/>
              </a:lnSpc>
              <a:spcBef>
                <a:spcPts val="340"/>
              </a:spcBef>
            </a:pPr>
            <a:r>
              <a:rPr sz="2800">
                <a:latin typeface="宋体"/>
                <a:cs typeface="宋体"/>
              </a:rPr>
              <a:t>2005年28.4%（预计</a:t>
            </a:r>
            <a:r>
              <a:rPr sz="2800" spc="-50">
                <a:latin typeface="宋体"/>
                <a:cs typeface="宋体"/>
              </a:rPr>
              <a:t>）</a:t>
            </a:r>
            <a:endParaRPr sz="2800">
              <a:latin typeface="宋体"/>
              <a:cs typeface="宋体"/>
            </a:endParaRPr>
          </a:p>
          <a:p>
            <a:pPr marL="735965" indent="-342265">
              <a:lnSpc>
                <a:spcPct val="100000"/>
              </a:lnSpc>
              <a:spcBef>
                <a:spcPts val="335"/>
              </a:spcBef>
              <a:buClr>
                <a:srgbClr val="9A0000"/>
              </a:buClr>
              <a:buSzPct val="76785"/>
              <a:buFont typeface="Wingdings"/>
              <a:buChar char=""/>
              <a:tabLst>
                <a:tab pos="735965"/>
                <a:tab pos="736600"/>
              </a:tabLst>
            </a:pPr>
            <a:r>
              <a:rPr sz="2800" spc="-5">
                <a:latin typeface="宋体"/>
                <a:cs typeface="宋体"/>
              </a:rPr>
              <a:t>外包在美国电子业中的地位</a:t>
            </a:r>
            <a:endParaRPr sz="2800">
              <a:latin typeface="宋体"/>
              <a:cs typeface="宋体"/>
            </a:endParaRPr>
          </a:p>
          <a:p>
            <a:pPr marL="736600" marR="5080" indent="-342900">
              <a:lnSpc>
                <a:spcPts val="3020"/>
              </a:lnSpc>
              <a:spcBef>
                <a:spcPts val="720"/>
              </a:spcBef>
            </a:pPr>
            <a:r>
              <a:rPr sz="2800">
                <a:latin typeface="宋体"/>
                <a:cs typeface="宋体"/>
              </a:rPr>
              <a:t>制造外包占美国电子工业界制造原价的25%，</a:t>
            </a:r>
            <a:r>
              <a:rPr sz="2800" spc="-25">
                <a:latin typeface="宋体"/>
                <a:cs typeface="宋体"/>
              </a:rPr>
              <a:t>预计</a:t>
            </a:r>
            <a:r>
              <a:rPr sz="2800">
                <a:latin typeface="宋体"/>
                <a:cs typeface="宋体"/>
              </a:rPr>
              <a:t>十年后（2010年）占到80%</a:t>
            </a:r>
            <a:r>
              <a:rPr sz="2800" spc="-20">
                <a:latin typeface="宋体"/>
                <a:cs typeface="宋体"/>
              </a:rPr>
              <a:t>以上。</a:t>
            </a:r>
            <a:endParaRPr sz="2800">
              <a:latin typeface="宋体"/>
              <a:cs typeface="宋体"/>
            </a:endParaRPr>
          </a:p>
          <a:p>
            <a:pPr marL="735965" indent="-342265">
              <a:lnSpc>
                <a:spcPct val="100000"/>
              </a:lnSpc>
              <a:spcBef>
                <a:spcPts val="295"/>
              </a:spcBef>
              <a:buClr>
                <a:srgbClr val="9A0000"/>
              </a:buClr>
              <a:buSzPct val="76785"/>
              <a:buFont typeface="Wingdings"/>
              <a:buChar char=""/>
              <a:tabLst>
                <a:tab pos="735965"/>
                <a:tab pos="736600"/>
              </a:tabLst>
            </a:pPr>
            <a:r>
              <a:rPr sz="2800" spc="-5">
                <a:latin typeface="宋体"/>
                <a:cs typeface="宋体"/>
              </a:rPr>
              <a:t>为什么是“影子”？、“黑子”？</a:t>
            </a:r>
            <a:endParaRPr sz="2800">
              <a:latin typeface="宋体"/>
              <a:cs typeface="宋体"/>
            </a:endParaRPr>
          </a:p>
          <a:p>
            <a:pPr marL="393700">
              <a:lnSpc>
                <a:spcPct val="100000"/>
              </a:lnSpc>
              <a:spcBef>
                <a:spcPts val="335"/>
              </a:spcBef>
            </a:pPr>
            <a:r>
              <a:rPr sz="2800" spc="-5">
                <a:latin typeface="宋体"/>
                <a:cs typeface="宋体"/>
              </a:rPr>
              <a:t>没有品牌，不做广告，不做宣传，不为人知。</a:t>
            </a:r>
            <a:endParaRPr sz="2800">
              <a:latin typeface="宋体"/>
              <a:cs typeface="宋体"/>
            </a:endParaRPr>
          </a:p>
        </p:txBody>
      </p:sp>
      <p:grpSp>
        <p:nvGrpSpPr>
          <p:cNvPr id="4" name="object 4"/>
          <p:cNvGrpSpPr/>
          <p:nvPr/>
        </p:nvGrpSpPr>
        <p:grpSpPr>
          <a:xfrm>
            <a:off x="5405437" y="3424237"/>
            <a:ext cx="390525" cy="314325"/>
            <a:chOff x="5405437" y="3424237"/>
            <a:chExt cx="390525" cy="314325"/>
          </a:xfrm>
        </p:grpSpPr>
        <p:sp>
          <p:nvSpPr>
            <p:cNvPr id="5" name="object 5"/>
            <p:cNvSpPr/>
            <p:nvPr/>
          </p:nvSpPr>
          <p:spPr>
            <a:xfrm>
              <a:off x="5410200" y="3429000"/>
              <a:ext cx="381000" cy="304800"/>
            </a:xfrm>
            <a:custGeom>
              <a:rect l="l" t="t" r="r" b="b"/>
              <a:pathLst>
                <a:path w="381000" h="304800">
                  <a:moveTo>
                    <a:pt x="381000" y="304800"/>
                  </a:moveTo>
                  <a:lnTo>
                    <a:pt x="0" y="304800"/>
                  </a:lnTo>
                  <a:lnTo>
                    <a:pt x="0" y="0"/>
                  </a:lnTo>
                  <a:lnTo>
                    <a:pt x="381000" y="0"/>
                  </a:lnTo>
                  <a:lnTo>
                    <a:pt x="381000" y="38100"/>
                  </a:lnTo>
                  <a:lnTo>
                    <a:pt x="76200" y="38100"/>
                  </a:lnTo>
                  <a:lnTo>
                    <a:pt x="76200" y="266700"/>
                  </a:lnTo>
                  <a:lnTo>
                    <a:pt x="381000" y="266700"/>
                  </a:lnTo>
                  <a:lnTo>
                    <a:pt x="381000" y="304800"/>
                  </a:lnTo>
                  <a:close/>
                </a:path>
                <a:path w="381000" h="304800">
                  <a:moveTo>
                    <a:pt x="381000" y="266700"/>
                  </a:moveTo>
                  <a:lnTo>
                    <a:pt x="76200" y="266700"/>
                  </a:lnTo>
                  <a:lnTo>
                    <a:pt x="304800" y="152400"/>
                  </a:lnTo>
                  <a:lnTo>
                    <a:pt x="76200" y="38100"/>
                  </a:lnTo>
                  <a:lnTo>
                    <a:pt x="381000" y="38100"/>
                  </a:lnTo>
                  <a:lnTo>
                    <a:pt x="381000" y="266700"/>
                  </a:lnTo>
                  <a:close/>
                </a:path>
              </a:pathLst>
            </a:custGeom>
            <a:solidFill>
              <a:srgbClr val="FFFFFF"/>
            </a:solidFill>
          </p:spPr>
          <p:txBody>
            <a:bodyPr wrap="square" lIns="0" tIns="0" rIns="0" bIns="0" rtlCol="0"/>
            <a:lstStyle/>
            <a:p/>
          </p:txBody>
        </p:sp>
        <p:pic>
          <p:nvPicPr>
            <p:cNvPr id="6" name="object 6"/>
            <p:cNvPicPr/>
            <p:nvPr/>
          </p:nvPicPr>
          <p:blipFill>
            <a:blip r:embed="rId2"/>
            <a:stretch>
              <a:fillRect/>
            </a:stretch>
          </p:blipFill>
          <p:spPr>
            <a:xfrm>
              <a:off x="5481637" y="3462337"/>
              <a:ext cx="238125" cy="238125"/>
            </a:xfrm>
            <a:prstGeom prst="rect">
              <a:avLst/>
            </a:prstGeom>
          </p:spPr>
        </p:pic>
        <p:sp>
          <p:nvSpPr>
            <p:cNvPr id="7" name="object 7"/>
            <p:cNvSpPr/>
            <p:nvPr/>
          </p:nvSpPr>
          <p:spPr>
            <a:xfrm>
              <a:off x="5410200" y="3429000"/>
              <a:ext cx="381000" cy="304800"/>
            </a:xfrm>
            <a:custGeom>
              <a:rect l="l" t="t" r="r" b="b"/>
              <a:pathLst>
                <a:path w="381000" h="304800">
                  <a:moveTo>
                    <a:pt x="0" y="0"/>
                  </a:moveTo>
                  <a:lnTo>
                    <a:pt x="381000" y="0"/>
                  </a:lnTo>
                  <a:lnTo>
                    <a:pt x="381000" y="304800"/>
                  </a:lnTo>
                  <a:lnTo>
                    <a:pt x="0" y="304800"/>
                  </a:lnTo>
                  <a:lnTo>
                    <a:pt x="0" y="0"/>
                  </a:lnTo>
                  <a:close/>
                </a:path>
              </a:pathLst>
            </a:custGeom>
            <a:ln w="9525">
              <a:solidFill>
                <a:srgbClr val="000000"/>
              </a:solidFill>
            </a:ln>
          </p:spPr>
          <p:txBody>
            <a:bodyPr wrap="square" lIns="0" tIns="0" rIns="0" bIns="0" rtlCol="0"/>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688340" y="952278"/>
            <a:ext cx="8070850" cy="635000"/>
          </a:xfrm>
          <a:prstGeom prst="rect">
            <a:avLst/>
          </a:prstGeom>
        </p:spPr>
        <p:txBody>
          <a:bodyPr vert="horz" wrap="square" lIns="0" tIns="12700" rIns="0" bIns="0" rtlCol="0">
            <a:spAutoFit/>
          </a:bodyPr>
          <a:lstStyle/>
          <a:p>
            <a:pPr marL="12700">
              <a:lnSpc>
                <a:spcPct val="100000"/>
              </a:lnSpc>
              <a:spcBef>
                <a:spcPts val="100"/>
              </a:spcBef>
            </a:pPr>
            <a:r>
              <a:rPr>
                <a:latin typeface="Verdana"/>
                <a:cs typeface="Verdana"/>
              </a:rPr>
              <a:t>Technology</a:t>
            </a:r>
            <a:r>
              <a:rPr spc="-50">
                <a:latin typeface="Verdana"/>
                <a:cs typeface="Verdana"/>
              </a:rPr>
              <a:t> </a:t>
            </a:r>
            <a:r>
              <a:rPr>
                <a:latin typeface="Verdana"/>
                <a:cs typeface="Verdana"/>
              </a:rPr>
              <a:t>Forecasters</a:t>
            </a:r>
            <a:r>
              <a:rPr spc="-15"/>
              <a:t>社的预测</a:t>
            </a:r>
          </a:p>
        </p:txBody>
      </p:sp>
      <p:grpSp>
        <p:nvGrpSpPr>
          <p:cNvPr id="3" name="object 3"/>
          <p:cNvGrpSpPr/>
          <p:nvPr/>
        </p:nvGrpSpPr>
        <p:grpSpPr>
          <a:xfrm>
            <a:off x="442912" y="2590800"/>
            <a:ext cx="7147559" cy="2834005"/>
            <a:chOff x="442912" y="2590800"/>
            <a:chExt cx="7147559" cy="2834005"/>
          </a:xfrm>
        </p:grpSpPr>
        <p:sp>
          <p:nvSpPr>
            <p:cNvPr id="4" name="object 4"/>
            <p:cNvSpPr/>
            <p:nvPr/>
          </p:nvSpPr>
          <p:spPr>
            <a:xfrm flipH="1">
              <a:off x="457200" y="2590800"/>
              <a:ext cx="0" cy="2819400"/>
            </a:xfrm>
            <a:custGeom>
              <a:rect l="l" t="t" r="r" b="b"/>
              <a:pathLst>
                <a:path h="2819400">
                  <a:moveTo>
                    <a:pt x="0" y="0"/>
                  </a:moveTo>
                  <a:lnTo>
                    <a:pt x="0" y="508000"/>
                  </a:lnTo>
                </a:path>
                <a:path h="2819400">
                  <a:moveTo>
                    <a:pt x="0" y="508000"/>
                  </a:moveTo>
                  <a:lnTo>
                    <a:pt x="0" y="1160462"/>
                  </a:lnTo>
                </a:path>
                <a:path h="2819400">
                  <a:moveTo>
                    <a:pt x="0" y="1160462"/>
                  </a:moveTo>
                  <a:lnTo>
                    <a:pt x="0" y="1852611"/>
                  </a:lnTo>
                </a:path>
                <a:path h="2819400">
                  <a:moveTo>
                    <a:pt x="0" y="1852611"/>
                  </a:moveTo>
                  <a:lnTo>
                    <a:pt x="0" y="2819400"/>
                  </a:lnTo>
                </a:path>
              </a:pathLst>
            </a:custGeom>
            <a:ln w="28575">
              <a:solidFill>
                <a:srgbClr val="000000"/>
              </a:solidFill>
            </a:ln>
          </p:spPr>
          <p:txBody>
            <a:bodyPr wrap="square" lIns="0" tIns="0" rIns="0" bIns="0" rtlCol="0"/>
            <a:lstStyle/>
            <a:p/>
          </p:txBody>
        </p:sp>
        <p:sp>
          <p:nvSpPr>
            <p:cNvPr id="5" name="object 5"/>
            <p:cNvSpPr/>
            <p:nvPr/>
          </p:nvSpPr>
          <p:spPr>
            <a:xfrm flipH="1">
              <a:off x="2438400" y="2590800"/>
              <a:ext cx="0" cy="2819400"/>
            </a:xfrm>
            <a:custGeom>
              <a:rect l="l" t="t" r="r" b="b"/>
              <a:pathLst>
                <a:path h="2819400">
                  <a:moveTo>
                    <a:pt x="0" y="0"/>
                  </a:moveTo>
                  <a:lnTo>
                    <a:pt x="0" y="508000"/>
                  </a:lnTo>
                </a:path>
                <a:path h="2819400">
                  <a:moveTo>
                    <a:pt x="0" y="508000"/>
                  </a:moveTo>
                  <a:lnTo>
                    <a:pt x="0" y="1160462"/>
                  </a:lnTo>
                </a:path>
                <a:path h="2819400">
                  <a:moveTo>
                    <a:pt x="0" y="1160462"/>
                  </a:moveTo>
                  <a:lnTo>
                    <a:pt x="0" y="1852611"/>
                  </a:lnTo>
                </a:path>
                <a:path h="2819400">
                  <a:moveTo>
                    <a:pt x="0" y="1852611"/>
                  </a:moveTo>
                  <a:lnTo>
                    <a:pt x="0" y="2819400"/>
                  </a:lnTo>
                </a:path>
              </a:pathLst>
            </a:custGeom>
            <a:ln w="12700">
              <a:solidFill>
                <a:srgbClr val="000000"/>
              </a:solidFill>
            </a:ln>
          </p:spPr>
          <p:txBody>
            <a:bodyPr wrap="square" lIns="0" tIns="0" rIns="0" bIns="0" rtlCol="0"/>
            <a:lstStyle/>
            <a:p/>
          </p:txBody>
        </p:sp>
        <p:sp>
          <p:nvSpPr>
            <p:cNvPr id="6" name="object 6"/>
            <p:cNvSpPr/>
            <p:nvPr/>
          </p:nvSpPr>
          <p:spPr>
            <a:xfrm>
              <a:off x="457200" y="5410200"/>
              <a:ext cx="1981200" cy="0"/>
            </a:xfrm>
            <a:custGeom>
              <a:rect l="l" t="t" r="r" b="b"/>
              <a:pathLst>
                <a:path w="1981200">
                  <a:moveTo>
                    <a:pt x="0" y="0"/>
                  </a:moveTo>
                  <a:lnTo>
                    <a:pt x="1981200" y="0"/>
                  </a:lnTo>
                </a:path>
              </a:pathLst>
            </a:custGeom>
            <a:ln w="28575">
              <a:solidFill>
                <a:srgbClr val="000000"/>
              </a:solidFill>
            </a:ln>
          </p:spPr>
          <p:txBody>
            <a:bodyPr wrap="square" lIns="0" tIns="0" rIns="0" bIns="0" rtlCol="0"/>
            <a:lstStyle/>
            <a:p/>
          </p:txBody>
        </p:sp>
        <p:sp>
          <p:nvSpPr>
            <p:cNvPr id="7" name="object 7"/>
            <p:cNvSpPr/>
            <p:nvPr/>
          </p:nvSpPr>
          <p:spPr>
            <a:xfrm flipH="1">
              <a:off x="4432300" y="2590800"/>
              <a:ext cx="0" cy="2819400"/>
            </a:xfrm>
            <a:custGeom>
              <a:rect l="l" t="t" r="r" b="b"/>
              <a:pathLst>
                <a:path h="2819400">
                  <a:moveTo>
                    <a:pt x="0" y="0"/>
                  </a:moveTo>
                  <a:lnTo>
                    <a:pt x="0" y="508000"/>
                  </a:lnTo>
                </a:path>
                <a:path h="2819400">
                  <a:moveTo>
                    <a:pt x="0" y="508000"/>
                  </a:moveTo>
                  <a:lnTo>
                    <a:pt x="0" y="1160462"/>
                  </a:lnTo>
                </a:path>
                <a:path h="2819400">
                  <a:moveTo>
                    <a:pt x="0" y="1160462"/>
                  </a:moveTo>
                  <a:lnTo>
                    <a:pt x="0" y="1852611"/>
                  </a:lnTo>
                </a:path>
                <a:path h="2819400">
                  <a:moveTo>
                    <a:pt x="0" y="1852611"/>
                  </a:moveTo>
                  <a:lnTo>
                    <a:pt x="0" y="2819400"/>
                  </a:lnTo>
                </a:path>
              </a:pathLst>
            </a:custGeom>
            <a:ln w="12700">
              <a:solidFill>
                <a:srgbClr val="000000"/>
              </a:solidFill>
            </a:ln>
          </p:spPr>
          <p:txBody>
            <a:bodyPr wrap="square" lIns="0" tIns="0" rIns="0" bIns="0" rtlCol="0"/>
            <a:lstStyle/>
            <a:p/>
          </p:txBody>
        </p:sp>
        <p:sp>
          <p:nvSpPr>
            <p:cNvPr id="8" name="object 8"/>
            <p:cNvSpPr/>
            <p:nvPr/>
          </p:nvSpPr>
          <p:spPr>
            <a:xfrm>
              <a:off x="2438400" y="5410200"/>
              <a:ext cx="1993900" cy="0"/>
            </a:xfrm>
            <a:custGeom>
              <a:rect l="l" t="t" r="r" b="b"/>
              <a:pathLst>
                <a:path w="1993900">
                  <a:moveTo>
                    <a:pt x="0" y="0"/>
                  </a:moveTo>
                  <a:lnTo>
                    <a:pt x="1993900" y="0"/>
                  </a:lnTo>
                </a:path>
              </a:pathLst>
            </a:custGeom>
            <a:ln w="28575">
              <a:solidFill>
                <a:srgbClr val="000000"/>
              </a:solidFill>
            </a:ln>
          </p:spPr>
          <p:txBody>
            <a:bodyPr wrap="square" lIns="0" tIns="0" rIns="0" bIns="0" rtlCol="0"/>
            <a:lstStyle/>
            <a:p/>
          </p:txBody>
        </p:sp>
        <p:sp>
          <p:nvSpPr>
            <p:cNvPr id="9" name="object 9"/>
            <p:cNvSpPr/>
            <p:nvPr/>
          </p:nvSpPr>
          <p:spPr>
            <a:xfrm flipH="1">
              <a:off x="5995987" y="2590800"/>
              <a:ext cx="0" cy="2819400"/>
            </a:xfrm>
            <a:custGeom>
              <a:rect l="l" t="t" r="r" b="b"/>
              <a:pathLst>
                <a:path h="2819400">
                  <a:moveTo>
                    <a:pt x="0" y="0"/>
                  </a:moveTo>
                  <a:lnTo>
                    <a:pt x="0" y="508000"/>
                  </a:lnTo>
                </a:path>
                <a:path h="2819400">
                  <a:moveTo>
                    <a:pt x="0" y="508000"/>
                  </a:moveTo>
                  <a:lnTo>
                    <a:pt x="0" y="1160462"/>
                  </a:lnTo>
                </a:path>
                <a:path h="2819400">
                  <a:moveTo>
                    <a:pt x="0" y="1160462"/>
                  </a:moveTo>
                  <a:lnTo>
                    <a:pt x="0" y="1852611"/>
                  </a:lnTo>
                </a:path>
                <a:path h="2819400">
                  <a:moveTo>
                    <a:pt x="0" y="1852611"/>
                  </a:moveTo>
                  <a:lnTo>
                    <a:pt x="0" y="2819400"/>
                  </a:lnTo>
                </a:path>
              </a:pathLst>
            </a:custGeom>
            <a:ln w="12700">
              <a:solidFill>
                <a:srgbClr val="000000"/>
              </a:solidFill>
            </a:ln>
          </p:spPr>
          <p:txBody>
            <a:bodyPr wrap="square" lIns="0" tIns="0" rIns="0" bIns="0" rtlCol="0"/>
            <a:lstStyle/>
            <a:p/>
          </p:txBody>
        </p:sp>
        <p:sp>
          <p:nvSpPr>
            <p:cNvPr id="10" name="object 10"/>
            <p:cNvSpPr/>
            <p:nvPr/>
          </p:nvSpPr>
          <p:spPr>
            <a:xfrm>
              <a:off x="4432300" y="5410200"/>
              <a:ext cx="1564005" cy="0"/>
            </a:xfrm>
            <a:custGeom>
              <a:rect l="l" t="t" r="r" b="b"/>
              <a:pathLst>
                <a:path w="1564004">
                  <a:moveTo>
                    <a:pt x="0" y="0"/>
                  </a:moveTo>
                  <a:lnTo>
                    <a:pt x="1563687" y="0"/>
                  </a:lnTo>
                </a:path>
              </a:pathLst>
            </a:custGeom>
            <a:ln w="28575">
              <a:solidFill>
                <a:srgbClr val="000000"/>
              </a:solidFill>
            </a:ln>
          </p:spPr>
          <p:txBody>
            <a:bodyPr wrap="square" lIns="0" tIns="0" rIns="0" bIns="0" rtlCol="0"/>
            <a:lstStyle/>
            <a:p/>
          </p:txBody>
        </p:sp>
        <p:sp>
          <p:nvSpPr>
            <p:cNvPr id="11" name="object 11"/>
            <p:cNvSpPr/>
            <p:nvPr/>
          </p:nvSpPr>
          <p:spPr>
            <a:xfrm flipH="1">
              <a:off x="7367588" y="2590800"/>
              <a:ext cx="0" cy="2819400"/>
            </a:xfrm>
            <a:custGeom>
              <a:rect l="l" t="t" r="r" b="b"/>
              <a:pathLst>
                <a:path h="2819400">
                  <a:moveTo>
                    <a:pt x="0" y="0"/>
                  </a:moveTo>
                  <a:lnTo>
                    <a:pt x="0" y="508000"/>
                  </a:lnTo>
                </a:path>
                <a:path h="2819400">
                  <a:moveTo>
                    <a:pt x="0" y="508000"/>
                  </a:moveTo>
                  <a:lnTo>
                    <a:pt x="0" y="1160462"/>
                  </a:lnTo>
                </a:path>
                <a:path h="2819400">
                  <a:moveTo>
                    <a:pt x="0" y="1160462"/>
                  </a:moveTo>
                  <a:lnTo>
                    <a:pt x="0" y="1852611"/>
                  </a:lnTo>
                </a:path>
                <a:path h="2819400">
                  <a:moveTo>
                    <a:pt x="0" y="1852611"/>
                  </a:moveTo>
                  <a:lnTo>
                    <a:pt x="0" y="2819400"/>
                  </a:lnTo>
                </a:path>
              </a:pathLst>
            </a:custGeom>
            <a:ln w="12700">
              <a:solidFill>
                <a:srgbClr val="000000"/>
              </a:solidFill>
            </a:ln>
          </p:spPr>
          <p:txBody>
            <a:bodyPr wrap="square" lIns="0" tIns="0" rIns="0" bIns="0" rtlCol="0"/>
            <a:lstStyle/>
            <a:p/>
          </p:txBody>
        </p:sp>
        <p:sp>
          <p:nvSpPr>
            <p:cNvPr id="12" name="object 12"/>
            <p:cNvSpPr/>
            <p:nvPr/>
          </p:nvSpPr>
          <p:spPr>
            <a:xfrm>
              <a:off x="5995987" y="2590800"/>
              <a:ext cx="1579880" cy="2819400"/>
            </a:xfrm>
            <a:custGeom>
              <a:rect l="l" t="t" r="r" b="b"/>
              <a:pathLst>
                <a:path w="1579879" h="2819400">
                  <a:moveTo>
                    <a:pt x="0" y="2819400"/>
                  </a:moveTo>
                  <a:lnTo>
                    <a:pt x="1371600" y="2819400"/>
                  </a:lnTo>
                </a:path>
                <a:path w="1579879" h="2819400">
                  <a:moveTo>
                    <a:pt x="1579879" y="0"/>
                  </a:moveTo>
                  <a:lnTo>
                    <a:pt x="1579879" y="508000"/>
                  </a:lnTo>
                </a:path>
                <a:path w="1579879" h="2819400">
                  <a:moveTo>
                    <a:pt x="1579879" y="508000"/>
                  </a:moveTo>
                  <a:lnTo>
                    <a:pt x="1579879" y="1160462"/>
                  </a:lnTo>
                </a:path>
                <a:path w="1579879" h="2819400">
                  <a:moveTo>
                    <a:pt x="1579879" y="1160462"/>
                  </a:moveTo>
                  <a:lnTo>
                    <a:pt x="1579879" y="1852611"/>
                  </a:lnTo>
                </a:path>
                <a:path w="1579879" h="2819400">
                  <a:moveTo>
                    <a:pt x="1579879" y="1852611"/>
                  </a:moveTo>
                  <a:lnTo>
                    <a:pt x="1579879" y="2819400"/>
                  </a:lnTo>
                </a:path>
                <a:path w="1579879" h="2819400">
                  <a:moveTo>
                    <a:pt x="1371600" y="2819400"/>
                  </a:moveTo>
                  <a:lnTo>
                    <a:pt x="1579879" y="2819400"/>
                  </a:lnTo>
                </a:path>
              </a:pathLst>
            </a:custGeom>
            <a:ln w="28575">
              <a:solidFill>
                <a:srgbClr val="000000"/>
              </a:solidFill>
            </a:ln>
          </p:spPr>
          <p:txBody>
            <a:bodyPr wrap="square" lIns="0" tIns="0" rIns="0" bIns="0" rtlCol="0"/>
            <a:lstStyle/>
            <a:p/>
          </p:txBody>
        </p:sp>
      </p:grpSp>
      <p:graphicFrame>
        <p:nvGraphicFramePr>
          <p:cNvPr id="13" name="object 13"/>
          <p:cNvGraphicFramePr>
            <a:graphicFrameLocks noGrp="1"/>
          </p:cNvGraphicFramePr>
          <p:nvPr/>
        </p:nvGraphicFramePr>
        <p:xfrm>
          <a:off x="457200" y="2590800"/>
          <a:ext cx="7118984" cy="2560320"/>
        </p:xfrm>
        <a:graphic>
          <a:graphicData uri="http://schemas.openxmlformats.org/drawingml/2006/table">
            <a:tbl>
              <a:tblPr firstRow="1" bandRow="1">
                <a:tableStyleId>{2D5ABB26-0587-4C30-8999-92F81FD0307C}</a:tableStyleId>
              </a:tblPr>
              <a:tblGrid>
                <a:gridCol w="1920875"/>
                <a:gridCol w="2109470"/>
                <a:gridCol w="1477645"/>
                <a:gridCol w="1610359"/>
              </a:tblGrid>
              <a:tr h="508000">
                <a:tc>
                  <a:txBody>
                    <a:bodyPr vert="horz" wrap="square"/>
                    <a:lstStyle/>
                    <a:p>
                      <a:pPr>
                        <a:lnSpc>
                          <a:spcPct val="100000"/>
                        </a:lnSpc>
                      </a:pPr>
                      <a:endParaRPr sz="2200">
                        <a:latin typeface="Times New Roman"/>
                        <a:cs typeface="Times New Roman"/>
                      </a:endParaRPr>
                    </a:p>
                  </a:txBody>
                  <a:tcPr marL="0" marR="0" marT="0" marB="0">
                    <a:lnT w="28575">
                      <a:solidFill>
                        <a:srgbClr val="000000"/>
                      </a:solidFill>
                      <a:prstDash val="solid"/>
                    </a:lnT>
                    <a:lnB w="12700">
                      <a:solidFill>
                        <a:srgbClr val="000000"/>
                      </a:solidFill>
                      <a:prstDash val="solid"/>
                    </a:lnB>
                  </a:tcPr>
                </a:tc>
                <a:tc>
                  <a:txBody>
                    <a:bodyPr vert="horz" wrap="square"/>
                    <a:lstStyle/>
                    <a:p>
                      <a:pPr marL="5080" algn="ctr">
                        <a:lnSpc>
                          <a:spcPct val="100000"/>
                        </a:lnSpc>
                        <a:spcBef>
                          <a:spcPts val="420"/>
                        </a:spcBef>
                      </a:pPr>
                      <a:r>
                        <a:rPr sz="2000" spc="-10">
                          <a:latin typeface="宋体"/>
                          <a:cs typeface="宋体"/>
                        </a:rPr>
                        <a:t>潜在市场总规模</a:t>
                      </a:r>
                      <a:endParaRPr sz="2000">
                        <a:latin typeface="宋体"/>
                        <a:cs typeface="宋体"/>
                      </a:endParaRPr>
                    </a:p>
                  </a:txBody>
                  <a:tcPr marL="0" marR="0" marT="53340" marB="0">
                    <a:lnT w="28575">
                      <a:solidFill>
                        <a:srgbClr val="000000"/>
                      </a:solidFill>
                      <a:prstDash val="solid"/>
                    </a:lnT>
                    <a:lnB w="12700">
                      <a:solidFill>
                        <a:srgbClr val="000000"/>
                      </a:solidFill>
                      <a:prstDash val="solid"/>
                    </a:lnB>
                  </a:tcPr>
                </a:tc>
                <a:tc>
                  <a:txBody>
                    <a:bodyPr vert="horz" wrap="square"/>
                    <a:lstStyle/>
                    <a:p>
                      <a:pPr marR="16510" algn="ctr">
                        <a:lnSpc>
                          <a:spcPct val="100000"/>
                        </a:lnSpc>
                        <a:spcBef>
                          <a:spcPts val="345"/>
                        </a:spcBef>
                      </a:pPr>
                      <a:r>
                        <a:rPr sz="2000" spc="-10">
                          <a:latin typeface="Verdana"/>
                          <a:cs typeface="Verdana"/>
                        </a:rPr>
                        <a:t>EMS</a:t>
                      </a:r>
                      <a:r>
                        <a:rPr sz="2000" spc="-25">
                          <a:latin typeface="宋体"/>
                          <a:cs typeface="宋体"/>
                        </a:rPr>
                        <a:t>规模</a:t>
                      </a:r>
                      <a:endParaRPr sz="2000">
                        <a:latin typeface="宋体"/>
                        <a:cs typeface="宋体"/>
                      </a:endParaRPr>
                    </a:p>
                  </a:txBody>
                  <a:tcPr marL="0" marR="0" marT="43815" marB="0">
                    <a:lnT w="28575">
                      <a:solidFill>
                        <a:srgbClr val="000000"/>
                      </a:solidFill>
                      <a:prstDash val="solid"/>
                    </a:lnT>
                    <a:lnB w="12700">
                      <a:solidFill>
                        <a:srgbClr val="000000"/>
                      </a:solidFill>
                      <a:prstDash val="solid"/>
                    </a:lnB>
                  </a:tcPr>
                </a:tc>
                <a:tc>
                  <a:txBody>
                    <a:bodyPr vert="horz" wrap="square"/>
                    <a:lstStyle/>
                    <a:p>
                      <a:pPr marR="169545" algn="ctr">
                        <a:lnSpc>
                          <a:spcPct val="100000"/>
                        </a:lnSpc>
                        <a:spcBef>
                          <a:spcPts val="345"/>
                        </a:spcBef>
                      </a:pPr>
                      <a:r>
                        <a:rPr sz="2000" spc="-10">
                          <a:latin typeface="Verdana"/>
                          <a:cs typeface="Verdana"/>
                        </a:rPr>
                        <a:t>EMS</a:t>
                      </a:r>
                      <a:r>
                        <a:rPr sz="2000" spc="-25">
                          <a:latin typeface="宋体"/>
                          <a:cs typeface="宋体"/>
                        </a:rPr>
                        <a:t>比率</a:t>
                      </a:r>
                      <a:endParaRPr sz="2000">
                        <a:latin typeface="宋体"/>
                        <a:cs typeface="宋体"/>
                      </a:endParaRPr>
                    </a:p>
                  </a:txBody>
                  <a:tcPr marL="0" marR="0" marT="43815" marB="0">
                    <a:lnT w="28575">
                      <a:solidFill>
                        <a:srgbClr val="000000"/>
                      </a:solidFill>
                      <a:prstDash val="solid"/>
                    </a:lnT>
                    <a:lnB w="12700">
                      <a:solidFill>
                        <a:srgbClr val="000000"/>
                      </a:solidFill>
                      <a:prstDash val="solid"/>
                    </a:lnB>
                  </a:tcPr>
                </a:tc>
              </a:tr>
              <a:tr h="652145">
                <a:tc>
                  <a:txBody>
                    <a:bodyPr vert="horz" wrap="square"/>
                    <a:lstStyle/>
                    <a:p>
                      <a:pPr marL="90805">
                        <a:lnSpc>
                          <a:spcPct val="100000"/>
                        </a:lnSpc>
                        <a:spcBef>
                          <a:spcPts val="345"/>
                        </a:spcBef>
                      </a:pPr>
                      <a:r>
                        <a:rPr sz="2000" spc="-10">
                          <a:latin typeface="Verdana"/>
                          <a:cs typeface="Verdana"/>
                        </a:rPr>
                        <a:t>1999</a:t>
                      </a:r>
                      <a:r>
                        <a:rPr sz="2000" spc="-50">
                          <a:latin typeface="宋体"/>
                          <a:cs typeface="宋体"/>
                        </a:rPr>
                        <a:t>年</a:t>
                      </a:r>
                      <a:endParaRPr sz="2000">
                        <a:latin typeface="宋体"/>
                        <a:cs typeface="宋体"/>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L="3810" algn="ctr">
                        <a:lnSpc>
                          <a:spcPct val="100000"/>
                        </a:lnSpc>
                        <a:spcBef>
                          <a:spcPts val="345"/>
                        </a:spcBef>
                      </a:pPr>
                      <a:r>
                        <a:rPr sz="2000" spc="-20">
                          <a:latin typeface="Verdana"/>
                          <a:cs typeface="Verdana"/>
                        </a:rPr>
                        <a:t>6720</a:t>
                      </a:r>
                      <a:endParaRPr sz="2000">
                        <a:latin typeface="Verdana"/>
                        <a:cs typeface="Verdana"/>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R="17145" algn="ctr">
                        <a:lnSpc>
                          <a:spcPct val="100000"/>
                        </a:lnSpc>
                        <a:spcBef>
                          <a:spcPts val="345"/>
                        </a:spcBef>
                      </a:pPr>
                      <a:r>
                        <a:rPr sz="2000" spc="-25">
                          <a:latin typeface="Verdana"/>
                          <a:cs typeface="Verdana"/>
                        </a:rPr>
                        <a:t>730</a:t>
                      </a:r>
                      <a:endParaRPr sz="2000">
                        <a:latin typeface="Verdana"/>
                        <a:cs typeface="Verdana"/>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R="169545" algn="ctr">
                        <a:lnSpc>
                          <a:spcPct val="100000"/>
                        </a:lnSpc>
                        <a:spcBef>
                          <a:spcPts val="420"/>
                        </a:spcBef>
                      </a:pPr>
                      <a:r>
                        <a:rPr sz="2000" spc="-25">
                          <a:latin typeface="宋体"/>
                          <a:cs typeface="宋体"/>
                        </a:rPr>
                        <a:t>11%</a:t>
                      </a:r>
                      <a:endParaRPr sz="2000">
                        <a:latin typeface="宋体"/>
                        <a:cs typeface="宋体"/>
                      </a:endParaRPr>
                    </a:p>
                  </a:txBody>
                  <a:tcPr marL="0" marR="0" marT="53340" marB="0">
                    <a:lnT w="12700">
                      <a:solidFill>
                        <a:srgbClr val="000000"/>
                      </a:solidFill>
                      <a:prstDash val="solid"/>
                    </a:lnT>
                    <a:lnB w="12700">
                      <a:solidFill>
                        <a:srgbClr val="000000"/>
                      </a:solidFill>
                      <a:prstDash val="solid"/>
                    </a:lnB>
                  </a:tcPr>
                </a:tc>
              </a:tr>
              <a:tr h="691515">
                <a:tc>
                  <a:txBody>
                    <a:bodyPr vert="horz" wrap="square"/>
                    <a:lstStyle/>
                    <a:p>
                      <a:pPr marL="90805">
                        <a:lnSpc>
                          <a:spcPct val="100000"/>
                        </a:lnSpc>
                        <a:spcBef>
                          <a:spcPts val="345"/>
                        </a:spcBef>
                      </a:pPr>
                      <a:r>
                        <a:rPr sz="2000" spc="-10">
                          <a:latin typeface="Verdana"/>
                          <a:cs typeface="Verdana"/>
                        </a:rPr>
                        <a:t>2015</a:t>
                      </a:r>
                      <a:r>
                        <a:rPr sz="2000" spc="-50">
                          <a:latin typeface="宋体"/>
                          <a:cs typeface="宋体"/>
                        </a:rPr>
                        <a:t>年</a:t>
                      </a:r>
                      <a:endParaRPr sz="2000">
                        <a:latin typeface="宋体"/>
                        <a:cs typeface="宋体"/>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L="3810" algn="ctr">
                        <a:lnSpc>
                          <a:spcPct val="100000"/>
                        </a:lnSpc>
                        <a:spcBef>
                          <a:spcPts val="345"/>
                        </a:spcBef>
                      </a:pPr>
                      <a:r>
                        <a:rPr sz="2000" spc="-10">
                          <a:latin typeface="Verdana"/>
                          <a:cs typeface="Verdana"/>
                        </a:rPr>
                        <a:t>21370</a:t>
                      </a:r>
                      <a:endParaRPr sz="2000">
                        <a:latin typeface="Verdana"/>
                        <a:cs typeface="Verdana"/>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R="17145" algn="ctr">
                        <a:lnSpc>
                          <a:spcPct val="100000"/>
                        </a:lnSpc>
                        <a:spcBef>
                          <a:spcPts val="345"/>
                        </a:spcBef>
                      </a:pPr>
                      <a:r>
                        <a:rPr sz="2000" spc="-10">
                          <a:latin typeface="Verdana"/>
                          <a:cs typeface="Verdana"/>
                        </a:rPr>
                        <a:t>14740</a:t>
                      </a:r>
                      <a:endParaRPr sz="2000">
                        <a:latin typeface="Verdana"/>
                        <a:cs typeface="Verdana"/>
                      </a:endParaRPr>
                    </a:p>
                  </a:txBody>
                  <a:tcPr marL="0" marR="0" marT="43815" marB="0">
                    <a:lnT w="12700">
                      <a:solidFill>
                        <a:srgbClr val="000000"/>
                      </a:solidFill>
                      <a:prstDash val="solid"/>
                    </a:lnT>
                    <a:lnB w="12700">
                      <a:solidFill>
                        <a:srgbClr val="000000"/>
                      </a:solidFill>
                      <a:prstDash val="solid"/>
                    </a:lnB>
                  </a:tcPr>
                </a:tc>
                <a:tc>
                  <a:txBody>
                    <a:bodyPr vert="horz" wrap="square"/>
                    <a:lstStyle/>
                    <a:p>
                      <a:pPr marR="169545" algn="ctr">
                        <a:lnSpc>
                          <a:spcPct val="100000"/>
                        </a:lnSpc>
                        <a:spcBef>
                          <a:spcPts val="420"/>
                        </a:spcBef>
                      </a:pPr>
                      <a:r>
                        <a:rPr sz="2000" spc="-25">
                          <a:latin typeface="宋体"/>
                          <a:cs typeface="宋体"/>
                        </a:rPr>
                        <a:t>69%</a:t>
                      </a:r>
                      <a:endParaRPr sz="2000">
                        <a:latin typeface="宋体"/>
                        <a:cs typeface="宋体"/>
                      </a:endParaRPr>
                    </a:p>
                  </a:txBody>
                  <a:tcPr marL="0" marR="0" marT="53340" marB="0">
                    <a:lnT w="12700">
                      <a:solidFill>
                        <a:srgbClr val="000000"/>
                      </a:solidFill>
                      <a:prstDash val="solid"/>
                    </a:lnT>
                    <a:lnB w="12700">
                      <a:solidFill>
                        <a:srgbClr val="000000"/>
                      </a:solidFill>
                      <a:prstDash val="solid"/>
                    </a:lnB>
                  </a:tcPr>
                </a:tc>
              </a:tr>
              <a:tr h="708660">
                <a:tc>
                  <a:txBody>
                    <a:bodyPr vert="horz" wrap="square"/>
                    <a:lstStyle/>
                    <a:p>
                      <a:pPr marL="90805">
                        <a:lnSpc>
                          <a:spcPct val="100000"/>
                        </a:lnSpc>
                        <a:spcBef>
                          <a:spcPts val="345"/>
                        </a:spcBef>
                      </a:pPr>
                      <a:r>
                        <a:rPr sz="2000" spc="-10">
                          <a:latin typeface="Verdana"/>
                          <a:cs typeface="Verdana"/>
                        </a:rPr>
                        <a:t>1999-2015</a:t>
                      </a:r>
                      <a:r>
                        <a:rPr sz="2000" spc="-50">
                          <a:latin typeface="宋体"/>
                          <a:cs typeface="宋体"/>
                        </a:rPr>
                        <a:t>年</a:t>
                      </a:r>
                      <a:endParaRPr sz="2000">
                        <a:latin typeface="宋体"/>
                        <a:cs typeface="宋体"/>
                      </a:endParaRPr>
                    </a:p>
                    <a:p>
                      <a:pPr marL="90805">
                        <a:lnSpc>
                          <a:spcPts val="2180"/>
                        </a:lnSpc>
                        <a:spcBef>
                          <a:spcPts val="555"/>
                        </a:spcBef>
                      </a:pPr>
                      <a:r>
                        <a:rPr sz="2000" spc="-10">
                          <a:latin typeface="宋体"/>
                          <a:cs typeface="宋体"/>
                        </a:rPr>
                        <a:t>平均增长率</a:t>
                      </a:r>
                      <a:endParaRPr sz="2000">
                        <a:latin typeface="宋体"/>
                        <a:cs typeface="宋体"/>
                      </a:endParaRPr>
                    </a:p>
                  </a:txBody>
                  <a:tcPr marL="0" marR="0" marT="43815" marB="0">
                    <a:lnT w="12700">
                      <a:solidFill>
                        <a:srgbClr val="000000"/>
                      </a:solidFill>
                      <a:prstDash val="solid"/>
                    </a:lnT>
                  </a:tcPr>
                </a:tc>
                <a:tc>
                  <a:txBody>
                    <a:bodyPr vert="horz" wrap="square"/>
                    <a:lstStyle/>
                    <a:p>
                      <a:pPr marL="4445" algn="ctr">
                        <a:lnSpc>
                          <a:spcPct val="100000"/>
                        </a:lnSpc>
                        <a:spcBef>
                          <a:spcPts val="345"/>
                        </a:spcBef>
                      </a:pPr>
                      <a:r>
                        <a:rPr sz="2000" spc="-20">
                          <a:latin typeface="Verdana"/>
                          <a:cs typeface="Verdana"/>
                        </a:rPr>
                        <a:t>7.5%</a:t>
                      </a:r>
                      <a:endParaRPr sz="2000">
                        <a:latin typeface="Verdana"/>
                        <a:cs typeface="Verdana"/>
                      </a:endParaRPr>
                    </a:p>
                  </a:txBody>
                  <a:tcPr marL="0" marR="0" marT="43815" marB="0">
                    <a:lnT w="12700">
                      <a:solidFill>
                        <a:srgbClr val="000000"/>
                      </a:solidFill>
                      <a:prstDash val="solid"/>
                    </a:lnT>
                  </a:tcPr>
                </a:tc>
                <a:tc>
                  <a:txBody>
                    <a:bodyPr vert="horz" wrap="square"/>
                    <a:lstStyle/>
                    <a:p>
                      <a:pPr marR="17145" algn="ctr">
                        <a:lnSpc>
                          <a:spcPct val="100000"/>
                        </a:lnSpc>
                        <a:spcBef>
                          <a:spcPts val="345"/>
                        </a:spcBef>
                      </a:pPr>
                      <a:r>
                        <a:rPr sz="2000" spc="-10">
                          <a:latin typeface="Verdana"/>
                          <a:cs typeface="Verdana"/>
                        </a:rPr>
                        <a:t>21~25%</a:t>
                      </a:r>
                      <a:endParaRPr sz="2000">
                        <a:latin typeface="Verdana"/>
                        <a:cs typeface="Verdana"/>
                      </a:endParaRPr>
                    </a:p>
                  </a:txBody>
                  <a:tcPr marL="0" marR="0" marT="43815" marB="0">
                    <a:lnT w="12700">
                      <a:solidFill>
                        <a:srgbClr val="000000"/>
                      </a:solidFill>
                      <a:prstDash val="solid"/>
                    </a:lnT>
                  </a:tcPr>
                </a:tc>
                <a:tc>
                  <a:txBody>
                    <a:bodyPr vert="horz" wrap="square"/>
                    <a:lstStyle/>
                    <a:p>
                      <a:pPr>
                        <a:lnSpc>
                          <a:spcPct val="100000"/>
                        </a:lnSpc>
                      </a:pPr>
                      <a:endParaRPr sz="2200">
                        <a:latin typeface="Times New Roman"/>
                        <a:cs typeface="Times New Roman"/>
                      </a:endParaRPr>
                    </a:p>
                  </a:txBody>
                  <a:tcPr marL="0" marR="0" marT="0" marB="0">
                    <a:lnT w="12700">
                      <a:solidFill>
                        <a:srgbClr val="000000"/>
                      </a:solidFill>
                      <a:prstDash val="solid"/>
                    </a:lnT>
                  </a:tcPr>
                </a:tc>
              </a:tr>
            </a:tbl>
          </a:graphicData>
        </a:graphic>
      </p:graphicFrame>
      <p:sp>
        <p:nvSpPr>
          <p:cNvPr id="14" name="object 14"/>
          <p:cNvSpPr txBox="1"/>
          <p:nvPr/>
        </p:nvSpPr>
        <p:spPr>
          <a:xfrm>
            <a:off x="5793740" y="2174557"/>
            <a:ext cx="1549400" cy="330200"/>
          </a:xfrm>
          <a:prstGeom prst="rect">
            <a:avLst/>
          </a:prstGeom>
        </p:spPr>
        <p:txBody>
          <a:bodyPr vert="horz" wrap="square" lIns="0" tIns="12700" rIns="0" bIns="0" rtlCol="0">
            <a:spAutoFit/>
          </a:bodyPr>
          <a:lstStyle/>
          <a:p>
            <a:pPr marL="12700">
              <a:lnSpc>
                <a:spcPct val="100000"/>
              </a:lnSpc>
              <a:spcBef>
                <a:spcPts val="100"/>
              </a:spcBef>
            </a:pPr>
            <a:r>
              <a:rPr sz="2000" spc="-10">
                <a:latin typeface="宋体"/>
                <a:cs typeface="宋体"/>
              </a:rPr>
              <a:t>单位：亿美元</a:t>
            </a:r>
            <a:endParaRPr sz="2000">
              <a:latin typeface="宋体"/>
              <a:cs typeface="宋体"/>
            </a:endParaRPr>
          </a:p>
        </p:txBody>
      </p:sp>
      <p:sp>
        <p:nvSpPr>
          <p:cNvPr id="15" name="object 15"/>
          <p:cNvSpPr txBox="1"/>
          <p:nvPr/>
        </p:nvSpPr>
        <p:spPr>
          <a:xfrm>
            <a:off x="307340" y="5670148"/>
            <a:ext cx="7785100" cy="299720"/>
          </a:xfrm>
          <a:prstGeom prst="rect">
            <a:avLst/>
          </a:prstGeom>
        </p:spPr>
        <p:txBody>
          <a:bodyPr vert="horz" wrap="square" lIns="0" tIns="12700" rIns="0" bIns="0" rtlCol="0">
            <a:spAutoFit/>
          </a:bodyPr>
          <a:lstStyle/>
          <a:p>
            <a:pPr marL="12700">
              <a:lnSpc>
                <a:spcPct val="100000"/>
              </a:lnSpc>
              <a:spcBef>
                <a:spcPts val="100"/>
              </a:spcBef>
            </a:pPr>
            <a:r>
              <a:rPr sz="1800">
                <a:latin typeface="宋体"/>
                <a:cs typeface="宋体"/>
              </a:rPr>
              <a:t>潜在市场总规模：包括销售货物成本</a:t>
            </a:r>
            <a:r>
              <a:rPr sz="1800" spc="-10">
                <a:latin typeface="宋体"/>
                <a:cs typeface="宋体"/>
              </a:rPr>
              <a:t>（</a:t>
            </a:r>
            <a:r>
              <a:rPr sz="1800" spc="-10">
                <a:latin typeface="Verdana"/>
                <a:cs typeface="Verdana"/>
              </a:rPr>
              <a:t>COGS</a:t>
            </a:r>
            <a:r>
              <a:rPr sz="1800" spc="-10">
                <a:latin typeface="宋体"/>
                <a:cs typeface="宋体"/>
              </a:rPr>
              <a:t>），</a:t>
            </a:r>
            <a:r>
              <a:rPr sz="1800" spc="-5">
                <a:latin typeface="宋体"/>
                <a:cs typeface="宋体"/>
              </a:rPr>
              <a:t>物流，设计，维修服务等。</a:t>
            </a:r>
            <a:endParaRPr sz="1800">
              <a:latin typeface="宋体"/>
              <a:cs typeface="宋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09600" y="1676400"/>
            <a:ext cx="7315200" cy="4876800"/>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91552" y="2244788"/>
            <a:ext cx="5346700" cy="1562100"/>
          </a:xfrm>
          <a:prstGeom prst="rect">
            <a:avLst/>
          </a:prstGeom>
        </p:spPr>
        <p:txBody>
          <a:bodyPr vert="horz" wrap="square" lIns="0" tIns="97790" rIns="0" bIns="0" rtlCol="0">
            <a:spAutoFit/>
          </a:bodyPr>
          <a:lstStyle/>
          <a:p>
            <a:pPr marL="354965" indent="-342265">
              <a:lnSpc>
                <a:spcPct val="100000"/>
              </a:lnSpc>
              <a:spcBef>
                <a:spcPts val="770"/>
              </a:spcBef>
              <a:buClr>
                <a:srgbClr val="9A0000"/>
              </a:buClr>
              <a:buSzPct val="76785"/>
              <a:buFont typeface="Wingdings"/>
              <a:buChar char=""/>
              <a:tabLst>
                <a:tab pos="354965"/>
                <a:tab pos="355600"/>
              </a:tabLst>
            </a:pPr>
            <a:r>
              <a:rPr sz="2800" spc="-5">
                <a:latin typeface="宋体"/>
                <a:cs typeface="宋体"/>
              </a:rPr>
              <a:t>厂商面临股东价值的最大化压力</a:t>
            </a:r>
            <a:endParaRPr sz="2800">
              <a:latin typeface="宋体"/>
              <a:cs typeface="宋体"/>
            </a:endParaRPr>
          </a:p>
          <a:p>
            <a:pPr marL="354965" indent="-342265">
              <a:lnSpc>
                <a:spcPct val="100000"/>
              </a:lnSpc>
              <a:spcBef>
                <a:spcPts val="675"/>
              </a:spcBef>
              <a:buClr>
                <a:srgbClr val="9A0000"/>
              </a:buClr>
              <a:buSzPct val="76785"/>
              <a:buFont typeface="Wingdings"/>
              <a:buChar char=""/>
              <a:tabLst>
                <a:tab pos="354965"/>
                <a:tab pos="355600"/>
              </a:tabLst>
            </a:pPr>
            <a:r>
              <a:rPr sz="2800">
                <a:latin typeface="宋体"/>
                <a:cs typeface="宋体"/>
              </a:rPr>
              <a:t>IT</a:t>
            </a:r>
            <a:r>
              <a:rPr sz="2800" spc="-5">
                <a:latin typeface="宋体"/>
                <a:cs typeface="宋体"/>
              </a:rPr>
              <a:t>革命与商业模式的变化</a:t>
            </a:r>
            <a:endParaRPr sz="2800">
              <a:latin typeface="宋体"/>
              <a:cs typeface="宋体"/>
            </a:endParaRPr>
          </a:p>
          <a:p>
            <a:pPr marL="354965" indent="-342265">
              <a:lnSpc>
                <a:spcPct val="100000"/>
              </a:lnSpc>
              <a:spcBef>
                <a:spcPts val="670"/>
              </a:spcBef>
              <a:buClr>
                <a:srgbClr val="9A0000"/>
              </a:buClr>
              <a:buSzPct val="76785"/>
              <a:buFont typeface="Wingdings"/>
              <a:buChar char=""/>
              <a:tabLst>
                <a:tab pos="354965"/>
                <a:tab pos="355600"/>
              </a:tabLst>
            </a:pPr>
            <a:r>
              <a:rPr sz="2800" spc="-10">
                <a:latin typeface="宋体"/>
                <a:cs typeface="宋体"/>
              </a:rPr>
              <a:t>供应链的进化</a:t>
            </a:r>
            <a:endParaRPr sz="2800">
              <a:latin typeface="宋体"/>
              <a:cs typeface="宋体"/>
            </a:endParaRPr>
          </a:p>
        </p:txBody>
      </p:sp>
      <p:sp>
        <p:nvSpPr>
          <p:cNvPr id="3" name="object 3"/>
          <p:cNvSpPr txBox="1">
            <a:spLocks noGrp="1"/>
          </p:cNvSpPr>
          <p:nvPr>
            <p:ph type="title"/>
          </p:nvPr>
        </p:nvSpPr>
        <p:spPr>
          <a:prstGeom prst="rect">
            <a:avLst/>
          </a:prstGeom>
        </p:spPr>
        <p:txBody>
          <a:bodyPr vert="horz" wrap="square" lIns="0" tIns="190816" rIns="0" bIns="0" rtlCol="0">
            <a:spAutoFit/>
          </a:bodyPr>
          <a:lstStyle/>
          <a:p>
            <a:pPr marL="12700">
              <a:lnSpc>
                <a:spcPct val="100000"/>
              </a:lnSpc>
              <a:spcBef>
                <a:spcPts val="100"/>
              </a:spcBef>
            </a:pPr>
            <a:r>
              <a:rPr sz="2800"/>
              <a:t>三、EMS</a:t>
            </a:r>
            <a:r>
              <a:rPr sz="2800" spc="-10"/>
              <a:t>为什么起源于美国？</a:t>
            </a:r>
            <a:endParaRPr sz="2800"/>
          </a:p>
        </p:txBody>
      </p:sp>
      <p:grpSp>
        <p:nvGrpSpPr>
          <p:cNvPr id="4" name="object 4"/>
          <p:cNvGrpSpPr/>
          <p:nvPr/>
        </p:nvGrpSpPr>
        <p:grpSpPr>
          <a:xfrm>
            <a:off x="7158037" y="2433637"/>
            <a:ext cx="619125" cy="390525"/>
            <a:chOff x="7158037" y="2433637"/>
            <a:chExt cx="619125" cy="390525"/>
          </a:xfrm>
        </p:grpSpPr>
        <p:sp>
          <p:nvSpPr>
            <p:cNvPr id="5" name="object 5"/>
            <p:cNvSpPr/>
            <p:nvPr/>
          </p:nvSpPr>
          <p:spPr>
            <a:xfrm>
              <a:off x="7162800" y="2438400"/>
              <a:ext cx="609600" cy="381000"/>
            </a:xfrm>
            <a:custGeom>
              <a:rect l="l" t="t" r="r" b="b"/>
              <a:pathLst>
                <a:path w="609600" h="381000">
                  <a:moveTo>
                    <a:pt x="609600" y="381000"/>
                  </a:moveTo>
                  <a:lnTo>
                    <a:pt x="0" y="381000"/>
                  </a:lnTo>
                  <a:lnTo>
                    <a:pt x="0" y="0"/>
                  </a:lnTo>
                  <a:lnTo>
                    <a:pt x="609600" y="0"/>
                  </a:lnTo>
                  <a:lnTo>
                    <a:pt x="609600" y="47625"/>
                  </a:lnTo>
                  <a:lnTo>
                    <a:pt x="161925" y="47625"/>
                  </a:lnTo>
                  <a:lnTo>
                    <a:pt x="161925" y="333375"/>
                  </a:lnTo>
                  <a:lnTo>
                    <a:pt x="609600" y="333375"/>
                  </a:lnTo>
                  <a:lnTo>
                    <a:pt x="609600" y="381000"/>
                  </a:lnTo>
                  <a:close/>
                </a:path>
                <a:path w="609600" h="381000">
                  <a:moveTo>
                    <a:pt x="609600" y="333375"/>
                  </a:moveTo>
                  <a:lnTo>
                    <a:pt x="161925" y="333375"/>
                  </a:lnTo>
                  <a:lnTo>
                    <a:pt x="447675" y="190500"/>
                  </a:lnTo>
                  <a:lnTo>
                    <a:pt x="161925" y="47625"/>
                  </a:lnTo>
                  <a:lnTo>
                    <a:pt x="609600" y="47625"/>
                  </a:lnTo>
                  <a:lnTo>
                    <a:pt x="609600" y="333375"/>
                  </a:lnTo>
                  <a:close/>
                </a:path>
              </a:pathLst>
            </a:custGeom>
            <a:solidFill>
              <a:srgbClr val="FFFFFF"/>
            </a:solidFill>
          </p:spPr>
          <p:txBody>
            <a:bodyPr wrap="square" lIns="0" tIns="0" rIns="0" bIns="0" rtlCol="0"/>
            <a:lstStyle/>
            <a:p/>
          </p:txBody>
        </p:sp>
        <p:sp>
          <p:nvSpPr>
            <p:cNvPr id="6" name="object 6"/>
            <p:cNvSpPr/>
            <p:nvPr/>
          </p:nvSpPr>
          <p:spPr>
            <a:xfrm>
              <a:off x="7324725" y="2486025"/>
              <a:ext cx="285750" cy="285750"/>
            </a:xfrm>
            <a:custGeom>
              <a:rect l="l" t="t" r="r" b="b"/>
              <a:pathLst>
                <a:path w="285750" h="285750">
                  <a:moveTo>
                    <a:pt x="0" y="285750"/>
                  </a:moveTo>
                  <a:lnTo>
                    <a:pt x="0" y="0"/>
                  </a:lnTo>
                  <a:lnTo>
                    <a:pt x="285750" y="142875"/>
                  </a:lnTo>
                  <a:lnTo>
                    <a:pt x="0" y="285750"/>
                  </a:lnTo>
                  <a:close/>
                </a:path>
              </a:pathLst>
            </a:custGeom>
            <a:solidFill>
              <a:srgbClr val="999999"/>
            </a:solidFill>
          </p:spPr>
          <p:txBody>
            <a:bodyPr wrap="square" lIns="0" tIns="0" rIns="0" bIns="0" rtlCol="0"/>
            <a:lstStyle/>
            <a:p/>
          </p:txBody>
        </p:sp>
        <p:sp>
          <p:nvSpPr>
            <p:cNvPr id="7" name="object 7"/>
            <p:cNvSpPr/>
            <p:nvPr/>
          </p:nvSpPr>
          <p:spPr>
            <a:xfrm>
              <a:off x="7162800" y="2438400"/>
              <a:ext cx="609600" cy="381000"/>
            </a:xfrm>
            <a:custGeom>
              <a:rect l="l" t="t" r="r" b="b"/>
              <a:pathLst>
                <a:path w="609600" h="381000">
                  <a:moveTo>
                    <a:pt x="447675" y="190500"/>
                  </a:moveTo>
                  <a:lnTo>
                    <a:pt x="161925" y="333375"/>
                  </a:lnTo>
                  <a:lnTo>
                    <a:pt x="161925" y="47625"/>
                  </a:lnTo>
                  <a:lnTo>
                    <a:pt x="447675" y="190500"/>
                  </a:lnTo>
                  <a:close/>
                </a:path>
                <a:path w="609600" h="381000">
                  <a:moveTo>
                    <a:pt x="0" y="0"/>
                  </a:moveTo>
                  <a:lnTo>
                    <a:pt x="609600" y="0"/>
                  </a:lnTo>
                  <a:lnTo>
                    <a:pt x="609600" y="381000"/>
                  </a:lnTo>
                  <a:lnTo>
                    <a:pt x="0" y="381000"/>
                  </a:lnTo>
                  <a:lnTo>
                    <a:pt x="0" y="0"/>
                  </a:lnTo>
                  <a:close/>
                </a:path>
              </a:pathLst>
            </a:custGeom>
            <a:ln w="9525">
              <a:solidFill>
                <a:srgbClr val="000000"/>
              </a:solidFill>
            </a:ln>
          </p:spPr>
          <p:txBody>
            <a:bodyPr wrap="square" lIns="0" tIns="0" rIns="0" bIns="0" rtlCol="0"/>
            <a:lstStyle/>
            <a:p/>
          </p:txBody>
        </p:sp>
      </p:grpSp>
      <p:grpSp>
        <p:nvGrpSpPr>
          <p:cNvPr id="8" name="object 8"/>
          <p:cNvGrpSpPr/>
          <p:nvPr/>
        </p:nvGrpSpPr>
        <p:grpSpPr>
          <a:xfrm>
            <a:off x="7615237" y="3043237"/>
            <a:ext cx="466725" cy="390525"/>
            <a:chOff x="7615237" y="3043237"/>
            <a:chExt cx="466725" cy="390525"/>
          </a:xfrm>
        </p:grpSpPr>
        <p:sp>
          <p:nvSpPr>
            <p:cNvPr id="9" name="object 9"/>
            <p:cNvSpPr/>
            <p:nvPr/>
          </p:nvSpPr>
          <p:spPr>
            <a:xfrm>
              <a:off x="7620000" y="3048000"/>
              <a:ext cx="457200" cy="381000"/>
            </a:xfrm>
            <a:custGeom>
              <a:rect l="l" t="t" r="r" b="b"/>
              <a:pathLst>
                <a:path w="457200" h="381000">
                  <a:moveTo>
                    <a:pt x="457200" y="381000"/>
                  </a:moveTo>
                  <a:lnTo>
                    <a:pt x="0" y="381000"/>
                  </a:lnTo>
                  <a:lnTo>
                    <a:pt x="0" y="0"/>
                  </a:lnTo>
                  <a:lnTo>
                    <a:pt x="457200" y="0"/>
                  </a:lnTo>
                  <a:lnTo>
                    <a:pt x="457200" y="47625"/>
                  </a:lnTo>
                  <a:lnTo>
                    <a:pt x="85725" y="47625"/>
                  </a:lnTo>
                  <a:lnTo>
                    <a:pt x="85725" y="333375"/>
                  </a:lnTo>
                  <a:lnTo>
                    <a:pt x="457200" y="333375"/>
                  </a:lnTo>
                  <a:lnTo>
                    <a:pt x="457200" y="381000"/>
                  </a:lnTo>
                  <a:close/>
                </a:path>
                <a:path w="457200" h="381000">
                  <a:moveTo>
                    <a:pt x="457200" y="333375"/>
                  </a:moveTo>
                  <a:lnTo>
                    <a:pt x="85725" y="333375"/>
                  </a:lnTo>
                  <a:lnTo>
                    <a:pt x="371475" y="190500"/>
                  </a:lnTo>
                  <a:lnTo>
                    <a:pt x="85725" y="47625"/>
                  </a:lnTo>
                  <a:lnTo>
                    <a:pt x="457200" y="47625"/>
                  </a:lnTo>
                  <a:lnTo>
                    <a:pt x="457200" y="333375"/>
                  </a:lnTo>
                  <a:close/>
                </a:path>
              </a:pathLst>
            </a:custGeom>
            <a:solidFill>
              <a:srgbClr val="FFFFFF"/>
            </a:solidFill>
          </p:spPr>
          <p:txBody>
            <a:bodyPr wrap="square" lIns="0" tIns="0" rIns="0" bIns="0" rtlCol="0"/>
            <a:lstStyle/>
            <a:p/>
          </p:txBody>
        </p:sp>
        <p:sp>
          <p:nvSpPr>
            <p:cNvPr id="10" name="object 10"/>
            <p:cNvSpPr/>
            <p:nvPr/>
          </p:nvSpPr>
          <p:spPr>
            <a:xfrm>
              <a:off x="7705725" y="3095625"/>
              <a:ext cx="285750" cy="285750"/>
            </a:xfrm>
            <a:custGeom>
              <a:rect l="l" t="t" r="r" b="b"/>
              <a:pathLst>
                <a:path w="285750" h="285750">
                  <a:moveTo>
                    <a:pt x="0" y="285750"/>
                  </a:moveTo>
                  <a:lnTo>
                    <a:pt x="0" y="0"/>
                  </a:lnTo>
                  <a:lnTo>
                    <a:pt x="285750" y="142875"/>
                  </a:lnTo>
                  <a:lnTo>
                    <a:pt x="0" y="285750"/>
                  </a:lnTo>
                  <a:close/>
                </a:path>
              </a:pathLst>
            </a:custGeom>
            <a:solidFill>
              <a:srgbClr val="999999"/>
            </a:solidFill>
          </p:spPr>
          <p:txBody>
            <a:bodyPr wrap="square" lIns="0" tIns="0" rIns="0" bIns="0" rtlCol="0"/>
            <a:lstStyle/>
            <a:p/>
          </p:txBody>
        </p:sp>
        <p:sp>
          <p:nvSpPr>
            <p:cNvPr id="11" name="object 11"/>
            <p:cNvSpPr/>
            <p:nvPr/>
          </p:nvSpPr>
          <p:spPr>
            <a:xfrm>
              <a:off x="7620000" y="3048000"/>
              <a:ext cx="457200" cy="381000"/>
            </a:xfrm>
            <a:custGeom>
              <a:rect l="l" t="t" r="r" b="b"/>
              <a:pathLst>
                <a:path w="457200" h="381000">
                  <a:moveTo>
                    <a:pt x="371475" y="190500"/>
                  </a:moveTo>
                  <a:lnTo>
                    <a:pt x="85725" y="333375"/>
                  </a:lnTo>
                  <a:lnTo>
                    <a:pt x="85725" y="47625"/>
                  </a:lnTo>
                  <a:lnTo>
                    <a:pt x="371475" y="190500"/>
                  </a:lnTo>
                  <a:close/>
                </a:path>
                <a:path w="457200" h="381000">
                  <a:moveTo>
                    <a:pt x="0" y="0"/>
                  </a:moveTo>
                  <a:lnTo>
                    <a:pt x="457200" y="0"/>
                  </a:lnTo>
                  <a:lnTo>
                    <a:pt x="457200" y="381000"/>
                  </a:lnTo>
                  <a:lnTo>
                    <a:pt x="0" y="381000"/>
                  </a:lnTo>
                  <a:lnTo>
                    <a:pt x="0" y="0"/>
                  </a:lnTo>
                  <a:close/>
                </a:path>
              </a:pathLst>
            </a:custGeom>
            <a:ln w="9525">
              <a:solidFill>
                <a:srgbClr val="000000"/>
              </a:solidFill>
            </a:ln>
          </p:spPr>
          <p:txBody>
            <a:bodyPr wrap="square" lIns="0" tIns="0" rIns="0" bIns="0" rtlCol="0"/>
            <a:lstStyle/>
            <a:p/>
          </p:txBody>
        </p:sp>
      </p:grpSp>
      <p:grpSp>
        <p:nvGrpSpPr>
          <p:cNvPr id="12" name="object 12"/>
          <p:cNvGrpSpPr/>
          <p:nvPr/>
        </p:nvGrpSpPr>
        <p:grpSpPr>
          <a:xfrm>
            <a:off x="5862637" y="3576637"/>
            <a:ext cx="466725" cy="390525"/>
            <a:chOff x="5862637" y="3576637"/>
            <a:chExt cx="466725" cy="390525"/>
          </a:xfrm>
        </p:grpSpPr>
        <p:sp>
          <p:nvSpPr>
            <p:cNvPr id="13" name="object 13"/>
            <p:cNvSpPr/>
            <p:nvPr/>
          </p:nvSpPr>
          <p:spPr>
            <a:xfrm>
              <a:off x="5867400" y="3581400"/>
              <a:ext cx="457200" cy="381000"/>
            </a:xfrm>
            <a:custGeom>
              <a:rect l="l" t="t" r="r" b="b"/>
              <a:pathLst>
                <a:path w="457200" h="381000">
                  <a:moveTo>
                    <a:pt x="457200" y="381000"/>
                  </a:moveTo>
                  <a:lnTo>
                    <a:pt x="0" y="381000"/>
                  </a:lnTo>
                  <a:lnTo>
                    <a:pt x="0" y="0"/>
                  </a:lnTo>
                  <a:lnTo>
                    <a:pt x="457200" y="0"/>
                  </a:lnTo>
                  <a:lnTo>
                    <a:pt x="457200" y="47625"/>
                  </a:lnTo>
                  <a:lnTo>
                    <a:pt x="85725" y="47625"/>
                  </a:lnTo>
                  <a:lnTo>
                    <a:pt x="85725" y="333375"/>
                  </a:lnTo>
                  <a:lnTo>
                    <a:pt x="457200" y="333375"/>
                  </a:lnTo>
                  <a:lnTo>
                    <a:pt x="457200" y="381000"/>
                  </a:lnTo>
                  <a:close/>
                </a:path>
                <a:path w="457200" h="381000">
                  <a:moveTo>
                    <a:pt x="457200" y="333375"/>
                  </a:moveTo>
                  <a:lnTo>
                    <a:pt x="85725" y="333375"/>
                  </a:lnTo>
                  <a:lnTo>
                    <a:pt x="371475" y="190500"/>
                  </a:lnTo>
                  <a:lnTo>
                    <a:pt x="85725" y="47625"/>
                  </a:lnTo>
                  <a:lnTo>
                    <a:pt x="457200" y="47625"/>
                  </a:lnTo>
                  <a:lnTo>
                    <a:pt x="457200" y="333375"/>
                  </a:lnTo>
                  <a:close/>
                </a:path>
              </a:pathLst>
            </a:custGeom>
            <a:solidFill>
              <a:srgbClr val="FFFFFF"/>
            </a:solidFill>
          </p:spPr>
          <p:txBody>
            <a:bodyPr wrap="square" lIns="0" tIns="0" rIns="0" bIns="0" rtlCol="0"/>
            <a:lstStyle/>
            <a:p/>
          </p:txBody>
        </p:sp>
        <p:sp>
          <p:nvSpPr>
            <p:cNvPr id="14" name="object 14"/>
            <p:cNvSpPr/>
            <p:nvPr/>
          </p:nvSpPr>
          <p:spPr>
            <a:xfrm>
              <a:off x="5953125" y="3629025"/>
              <a:ext cx="285750" cy="285750"/>
            </a:xfrm>
            <a:custGeom>
              <a:rect l="l" t="t" r="r" b="b"/>
              <a:pathLst>
                <a:path w="285750" h="285750">
                  <a:moveTo>
                    <a:pt x="0" y="285750"/>
                  </a:moveTo>
                  <a:lnTo>
                    <a:pt x="0" y="0"/>
                  </a:lnTo>
                  <a:lnTo>
                    <a:pt x="285750" y="142875"/>
                  </a:lnTo>
                  <a:lnTo>
                    <a:pt x="0" y="285750"/>
                  </a:lnTo>
                  <a:close/>
                </a:path>
              </a:pathLst>
            </a:custGeom>
            <a:solidFill>
              <a:srgbClr val="999999"/>
            </a:solidFill>
          </p:spPr>
          <p:txBody>
            <a:bodyPr wrap="square" lIns="0" tIns="0" rIns="0" bIns="0" rtlCol="0"/>
            <a:lstStyle/>
            <a:p/>
          </p:txBody>
        </p:sp>
        <p:sp>
          <p:nvSpPr>
            <p:cNvPr id="15" name="object 15"/>
            <p:cNvSpPr/>
            <p:nvPr/>
          </p:nvSpPr>
          <p:spPr>
            <a:xfrm>
              <a:off x="5867400" y="3581400"/>
              <a:ext cx="457200" cy="381000"/>
            </a:xfrm>
            <a:custGeom>
              <a:rect l="l" t="t" r="r" b="b"/>
              <a:pathLst>
                <a:path w="457200" h="381000">
                  <a:moveTo>
                    <a:pt x="371475" y="190500"/>
                  </a:moveTo>
                  <a:lnTo>
                    <a:pt x="85725" y="333375"/>
                  </a:lnTo>
                  <a:lnTo>
                    <a:pt x="85725" y="47625"/>
                  </a:lnTo>
                  <a:lnTo>
                    <a:pt x="371475" y="190500"/>
                  </a:lnTo>
                  <a:close/>
                </a:path>
                <a:path w="457200" h="381000">
                  <a:moveTo>
                    <a:pt x="0" y="0"/>
                  </a:moveTo>
                  <a:lnTo>
                    <a:pt x="457200" y="0"/>
                  </a:lnTo>
                  <a:lnTo>
                    <a:pt x="457200" y="381000"/>
                  </a:lnTo>
                  <a:lnTo>
                    <a:pt x="0" y="381000"/>
                  </a:lnTo>
                  <a:lnTo>
                    <a:pt x="0" y="0"/>
                  </a:lnTo>
                  <a:close/>
                </a:path>
              </a:pathLst>
            </a:custGeom>
            <a:ln w="9525">
              <a:solidFill>
                <a:srgbClr val="000000"/>
              </a:solidFill>
            </a:ln>
          </p:spPr>
          <p:txBody>
            <a:bodyPr wrap="square" lIns="0" tIns="0" rIns="0" bIns="0" rtlCol="0"/>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1149984"/>
            <a:ext cx="3581400" cy="452120"/>
          </a:xfrm>
          <a:prstGeom prst="rect">
            <a:avLst/>
          </a:prstGeom>
        </p:spPr>
        <p:txBody>
          <a:bodyPr vert="horz" wrap="square" lIns="0" tIns="12700" rIns="0" bIns="0" rtlCol="0">
            <a:spAutoFit/>
          </a:bodyPr>
          <a:lstStyle/>
          <a:p>
            <a:pPr marL="12700">
              <a:lnSpc>
                <a:spcPct val="100000"/>
              </a:lnSpc>
              <a:spcBef>
                <a:spcPts val="100"/>
              </a:spcBef>
            </a:pPr>
            <a:r>
              <a:rPr sz="2800"/>
              <a:t>1.</a:t>
            </a:r>
            <a:r>
              <a:rPr sz="2800" spc="-10"/>
              <a:t>股东价值最大化压力</a:t>
            </a:r>
            <a:endParaRPr sz="2800"/>
          </a:p>
        </p:txBody>
      </p:sp>
      <p:sp>
        <p:nvSpPr>
          <p:cNvPr id="3" name="object 3"/>
          <p:cNvSpPr txBox="1"/>
          <p:nvPr/>
        </p:nvSpPr>
        <p:spPr>
          <a:xfrm>
            <a:off x="991552" y="1886694"/>
            <a:ext cx="7899400" cy="4396105"/>
          </a:xfrm>
          <a:prstGeom prst="rect">
            <a:avLst/>
          </a:prstGeom>
        </p:spPr>
        <p:txBody>
          <a:bodyPr vert="horz" wrap="square" lIns="0" tIns="45719" rIns="0" bIns="0" rtlCol="0">
            <a:spAutoFit/>
          </a:bodyPr>
          <a:lstStyle/>
          <a:p>
            <a:pPr marL="354965" indent="-342265">
              <a:lnSpc>
                <a:spcPct val="100000"/>
              </a:lnSpc>
              <a:spcBef>
                <a:spcPts val="359"/>
              </a:spcBef>
              <a:buClr>
                <a:srgbClr val="9A0000"/>
              </a:buClr>
              <a:buSzPct val="77083"/>
              <a:buFont typeface="Wingdings"/>
              <a:buChar char=""/>
              <a:tabLst>
                <a:tab pos="354965"/>
                <a:tab pos="355600"/>
              </a:tabLst>
            </a:pPr>
            <a:r>
              <a:rPr sz="2400" spc="-10">
                <a:latin typeface="宋体"/>
                <a:cs typeface="宋体"/>
              </a:rPr>
              <a:t>压力增加：</a:t>
            </a:r>
            <a:endParaRPr sz="2400">
              <a:latin typeface="宋体"/>
              <a:cs typeface="宋体"/>
            </a:endParaRPr>
          </a:p>
          <a:p>
            <a:pPr marL="469900">
              <a:lnSpc>
                <a:spcPct val="100000"/>
              </a:lnSpc>
              <a:spcBef>
                <a:spcPts val="215"/>
              </a:spcBef>
            </a:pPr>
            <a:r>
              <a:rPr sz="2000" spc="-5">
                <a:latin typeface="宋体"/>
                <a:cs typeface="宋体"/>
              </a:rPr>
              <a:t>--股价波动激烈：机构投资者的股价大幅度上升；</a:t>
            </a:r>
            <a:endParaRPr sz="2000">
              <a:latin typeface="宋体"/>
              <a:cs typeface="宋体"/>
            </a:endParaRPr>
          </a:p>
          <a:p>
            <a:pPr marL="469900">
              <a:lnSpc>
                <a:spcPct val="100000"/>
              </a:lnSpc>
              <a:spcBef>
                <a:spcPts val="240"/>
              </a:spcBef>
            </a:pPr>
            <a:r>
              <a:rPr sz="2000" spc="-5">
                <a:latin typeface="宋体"/>
                <a:cs typeface="宋体"/>
              </a:rPr>
              <a:t>--网上交易的普及，使个人投资者股票交易变得简单。</a:t>
            </a:r>
            <a:endParaRPr sz="2000">
              <a:latin typeface="宋体"/>
              <a:cs typeface="宋体"/>
            </a:endParaRPr>
          </a:p>
          <a:p>
            <a:pPr marL="927100">
              <a:lnSpc>
                <a:spcPct val="100000"/>
              </a:lnSpc>
              <a:spcBef>
                <a:spcPts val="240"/>
              </a:spcBef>
            </a:pPr>
            <a:r>
              <a:rPr sz="2000" spc="-75">
                <a:latin typeface="宋体"/>
                <a:cs typeface="宋体"/>
              </a:rPr>
              <a:t>--经营者持股：经营者的报酬同股价连动。</a:t>
            </a:r>
            <a:endParaRPr sz="2000">
              <a:latin typeface="宋体"/>
              <a:cs typeface="宋体"/>
            </a:endParaRPr>
          </a:p>
          <a:p>
            <a:pPr marL="354965" indent="-342265">
              <a:lnSpc>
                <a:spcPct val="100000"/>
              </a:lnSpc>
              <a:spcBef>
                <a:spcPts val="310"/>
              </a:spcBef>
              <a:buClr>
                <a:srgbClr val="9A0000"/>
              </a:buClr>
              <a:buSzPct val="77083"/>
              <a:buFont typeface="Wingdings"/>
              <a:buChar char=""/>
              <a:tabLst>
                <a:tab pos="354965"/>
                <a:tab pos="355600"/>
              </a:tabLst>
            </a:pPr>
            <a:r>
              <a:rPr sz="2400" spc="-10">
                <a:latin typeface="宋体"/>
                <a:cs typeface="宋体"/>
              </a:rPr>
              <a:t>增加股东价值的手段</a:t>
            </a:r>
            <a:endParaRPr sz="2400">
              <a:latin typeface="宋体"/>
              <a:cs typeface="宋体"/>
            </a:endParaRPr>
          </a:p>
          <a:p>
            <a:pPr marL="355600" marR="513080" indent="-342900">
              <a:lnSpc>
                <a:spcPts val="2160"/>
              </a:lnSpc>
              <a:spcBef>
                <a:spcPts val="490"/>
              </a:spcBef>
            </a:pPr>
            <a:r>
              <a:rPr sz="2000">
                <a:latin typeface="宋体"/>
                <a:cs typeface="宋体"/>
              </a:rPr>
              <a:t>--尽可能地提高现金流量。最有效的途径是减少企业的固定资产</a:t>
            </a:r>
            <a:r>
              <a:rPr sz="2000" spc="-50">
                <a:latin typeface="宋体"/>
                <a:cs typeface="宋体"/>
              </a:rPr>
              <a:t>（</a:t>
            </a:r>
            <a:r>
              <a:rPr sz="2000">
                <a:latin typeface="宋体"/>
                <a:cs typeface="宋体"/>
              </a:rPr>
              <a:t>不动产和生产设备）和流动资金（库存和应收销售款）</a:t>
            </a:r>
            <a:r>
              <a:rPr sz="2000" spc="-50">
                <a:latin typeface="宋体"/>
                <a:cs typeface="宋体"/>
              </a:rPr>
              <a:t>。</a:t>
            </a:r>
            <a:endParaRPr sz="2000">
              <a:latin typeface="宋体"/>
              <a:cs typeface="宋体"/>
            </a:endParaRPr>
          </a:p>
          <a:p>
            <a:pPr marL="355600" marR="259079" indent="-342900">
              <a:lnSpc>
                <a:spcPts val="2160"/>
              </a:lnSpc>
              <a:spcBef>
                <a:spcPts val="480"/>
              </a:spcBef>
            </a:pPr>
            <a:r>
              <a:rPr sz="2000" spc="-5">
                <a:latin typeface="宋体"/>
                <a:cs typeface="宋体"/>
              </a:rPr>
              <a:t>--尽量减少景气变动和市场份额的变化给公司利润和现金流量带来的</a:t>
            </a:r>
            <a:r>
              <a:rPr sz="2000" spc="-20">
                <a:latin typeface="宋体"/>
                <a:cs typeface="宋体"/>
              </a:rPr>
              <a:t>影响。</a:t>
            </a:r>
            <a:endParaRPr sz="2000">
              <a:latin typeface="宋体"/>
              <a:cs typeface="宋体"/>
            </a:endParaRPr>
          </a:p>
          <a:p>
            <a:pPr marL="354965" indent="-342265">
              <a:lnSpc>
                <a:spcPct val="100000"/>
              </a:lnSpc>
              <a:spcBef>
                <a:spcPts val="280"/>
              </a:spcBef>
              <a:buClr>
                <a:srgbClr val="9A0000"/>
              </a:buClr>
              <a:buSzPct val="77083"/>
              <a:buFont typeface="Wingdings"/>
              <a:buChar char=""/>
              <a:tabLst>
                <a:tab pos="354965"/>
                <a:tab pos="355600"/>
              </a:tabLst>
            </a:pPr>
            <a:r>
              <a:rPr sz="2400" spc="-15">
                <a:latin typeface="宋体"/>
                <a:cs typeface="宋体"/>
              </a:rPr>
              <a:t>各种实践</a:t>
            </a:r>
            <a:endParaRPr sz="2400">
              <a:latin typeface="宋体"/>
              <a:cs typeface="宋体"/>
            </a:endParaRPr>
          </a:p>
          <a:p>
            <a:pPr marL="12700">
              <a:lnSpc>
                <a:spcPts val="2280"/>
              </a:lnSpc>
              <a:spcBef>
                <a:spcPts val="215"/>
              </a:spcBef>
            </a:pPr>
            <a:r>
              <a:rPr sz="2000">
                <a:latin typeface="宋体"/>
                <a:cs typeface="宋体"/>
              </a:rPr>
              <a:t>--ERP（综合业务系统），加快经营管理速度；引入SCM（供应链管理</a:t>
            </a:r>
            <a:r>
              <a:rPr sz="2000" spc="-50">
                <a:latin typeface="宋体"/>
                <a:cs typeface="宋体"/>
              </a:rPr>
              <a:t>）</a:t>
            </a:r>
            <a:endParaRPr sz="2000">
              <a:latin typeface="宋体"/>
              <a:cs typeface="宋体"/>
            </a:endParaRPr>
          </a:p>
          <a:p>
            <a:pPr marL="355600">
              <a:lnSpc>
                <a:spcPts val="2280"/>
              </a:lnSpc>
            </a:pPr>
            <a:r>
              <a:rPr sz="2000" spc="-5">
                <a:latin typeface="宋体"/>
                <a:cs typeface="宋体"/>
              </a:rPr>
              <a:t>；将个人和部门和业绩评价同提高股东价值指标联系起来等</a:t>
            </a:r>
            <a:endParaRPr sz="2000">
              <a:latin typeface="宋体"/>
              <a:cs typeface="宋体"/>
            </a:endParaRPr>
          </a:p>
          <a:p>
            <a:pPr marL="12700">
              <a:lnSpc>
                <a:spcPct val="100000"/>
              </a:lnSpc>
              <a:spcBef>
                <a:spcPts val="240"/>
              </a:spcBef>
            </a:pPr>
            <a:r>
              <a:rPr sz="2000" spc="-5">
                <a:latin typeface="宋体"/>
                <a:cs typeface="宋体"/>
              </a:rPr>
              <a:t>外包也是做为提高股东价值的一个有效手段启用。</a:t>
            </a:r>
            <a:endParaRPr sz="2000">
              <a:latin typeface="宋体"/>
              <a:cs typeface="宋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840740" y="482600"/>
            <a:ext cx="7797800" cy="574040"/>
          </a:xfrm>
          <a:prstGeom prst="rect">
            <a:avLst/>
          </a:prstGeom>
        </p:spPr>
        <p:txBody>
          <a:bodyPr vert="horz" wrap="square" lIns="0" tIns="12700" rIns="0" bIns="0" rtlCol="0">
            <a:spAutoFit/>
          </a:bodyPr>
          <a:lstStyle/>
          <a:p>
            <a:pPr marL="12700">
              <a:lnSpc>
                <a:spcPct val="100000"/>
              </a:lnSpc>
              <a:spcBef>
                <a:spcPts val="100"/>
              </a:spcBef>
            </a:pPr>
            <a:r>
              <a:rPr sz="3600" spc="-5"/>
              <a:t>电子信息产业——技术革新加快、产品</a:t>
            </a:r>
            <a:endParaRPr sz="3600"/>
          </a:p>
        </p:txBody>
      </p:sp>
      <p:sp>
        <p:nvSpPr>
          <p:cNvPr id="3" name="object 3"/>
          <p:cNvSpPr txBox="1"/>
          <p:nvPr/>
        </p:nvSpPr>
        <p:spPr>
          <a:xfrm>
            <a:off x="840740" y="1031240"/>
            <a:ext cx="5969000" cy="574040"/>
          </a:xfrm>
          <a:prstGeom prst="rect">
            <a:avLst/>
          </a:prstGeom>
        </p:spPr>
        <p:txBody>
          <a:bodyPr vert="horz" wrap="square" lIns="0" tIns="12700" rIns="0" bIns="0" rtlCol="0">
            <a:spAutoFit/>
          </a:bodyPr>
          <a:lstStyle/>
          <a:p>
            <a:pPr marL="12700">
              <a:lnSpc>
                <a:spcPct val="100000"/>
              </a:lnSpc>
              <a:spcBef>
                <a:spcPts val="100"/>
              </a:spcBef>
            </a:pPr>
            <a:r>
              <a:rPr sz="3600" spc="-5">
                <a:solidFill>
                  <a:srgbClr val="003366"/>
                </a:solidFill>
                <a:latin typeface="宋体"/>
                <a:cs typeface="宋体"/>
              </a:rPr>
              <a:t>生产周期缩短——高不确定性</a:t>
            </a:r>
            <a:endParaRPr sz="3600">
              <a:latin typeface="宋体"/>
              <a:cs typeface="宋体"/>
            </a:endParaRPr>
          </a:p>
        </p:txBody>
      </p:sp>
      <p:sp>
        <p:nvSpPr>
          <p:cNvPr id="4" name="object 4"/>
          <p:cNvSpPr txBox="1">
            <a:spLocks noGrp="1"/>
          </p:cNvSpPr>
          <p:nvPr>
            <p:ph type="body" idx="1"/>
          </p:nvPr>
        </p:nvSpPr>
        <p:spPr>
          <a:prstGeom prst="rect">
            <a:avLst/>
          </a:prstGeom>
        </p:spPr>
        <p:txBody>
          <a:bodyPr vert="horz" wrap="square" lIns="0" tIns="12700" rIns="0" bIns="0" rtlCol="0">
            <a:spAutoFit/>
          </a:bodyPr>
          <a:lstStyle/>
          <a:p>
            <a:pPr marL="354965" marR="5080" indent="-342265">
              <a:lnSpc>
                <a:spcPct val="100000"/>
              </a:lnSpc>
              <a:spcBef>
                <a:spcPts val="100"/>
              </a:spcBef>
              <a:buClr>
                <a:srgbClr val="9A0000"/>
              </a:buClr>
              <a:buSzPct val="77083"/>
              <a:buFont typeface="Wingdings"/>
              <a:buChar char=""/>
              <a:tabLst>
                <a:tab pos="354965"/>
                <a:tab pos="355600"/>
              </a:tabLst>
            </a:pPr>
            <a:r>
              <a:rPr spc="-5"/>
              <a:t>外包从企业的非核心领域向核心业务领域扩展，尤其电子</a:t>
            </a:r>
            <a:r>
              <a:rPr spc="-10"/>
              <a:t>子工业领域。</a:t>
            </a:r>
          </a:p>
          <a:p>
            <a:pPr marL="12700">
              <a:lnSpc>
                <a:spcPct val="100000"/>
              </a:lnSpc>
              <a:spcBef>
                <a:spcPts val="575"/>
              </a:spcBef>
            </a:pPr>
            <a:r>
              <a:rPr spc="-5"/>
              <a:t>原因：产品的生命周期缩短，新产品的市场需求难以预测—</a:t>
            </a:r>
          </a:p>
          <a:p>
            <a:pPr marL="355600" marR="310515">
              <a:lnSpc>
                <a:spcPct val="100000"/>
              </a:lnSpc>
            </a:pPr>
            <a:r>
              <a:rPr spc="-5"/>
              <a:t>—快速研发，快速生产，快速销售。难以维持稳定的工</a:t>
            </a:r>
            <a:r>
              <a:rPr spc="-10"/>
              <a:t>厂开工率。</a:t>
            </a:r>
          </a:p>
          <a:p>
            <a:pPr marL="354965" indent="-342265">
              <a:lnSpc>
                <a:spcPct val="100000"/>
              </a:lnSpc>
              <a:spcBef>
                <a:spcPts val="575"/>
              </a:spcBef>
              <a:buClr>
                <a:srgbClr val="9A0000"/>
              </a:buClr>
              <a:buSzPct val="77083"/>
              <a:buFont typeface="Wingdings"/>
              <a:buChar char=""/>
              <a:tabLst>
                <a:tab pos="354965"/>
                <a:tab pos="355600"/>
              </a:tabLst>
            </a:pPr>
            <a:r>
              <a:rPr/>
              <a:t>利用EMS</a:t>
            </a:r>
            <a:r>
              <a:rPr spc="-20"/>
              <a:t>企业：</a:t>
            </a:r>
          </a:p>
          <a:p>
            <a:pPr marL="355600" marR="348615" indent="-342900">
              <a:lnSpc>
                <a:spcPct val="100000"/>
              </a:lnSpc>
              <a:spcBef>
                <a:spcPts val="575"/>
              </a:spcBef>
            </a:pPr>
            <a:r>
              <a:rPr/>
              <a:t>--减少固定资产投入和流动资产负担，提高资本收益率</a:t>
            </a:r>
            <a:r>
              <a:rPr spc="-50"/>
              <a:t>（ </a:t>
            </a:r>
            <a:r>
              <a:rPr spc="-10"/>
              <a:t>ROA）；</a:t>
            </a:r>
          </a:p>
          <a:p>
            <a:pPr marL="12700">
              <a:lnSpc>
                <a:spcPct val="100000"/>
              </a:lnSpc>
              <a:spcBef>
                <a:spcPts val="580"/>
              </a:spcBef>
            </a:pPr>
            <a:r>
              <a:rPr/>
              <a:t>--风险转移到EMS</a:t>
            </a:r>
            <a:r>
              <a:rPr spc="-20"/>
              <a:t>企业；</a:t>
            </a:r>
          </a:p>
          <a:p>
            <a:pPr marL="12700">
              <a:lnSpc>
                <a:spcPct val="100000"/>
              </a:lnSpc>
              <a:spcBef>
                <a:spcPts val="575"/>
              </a:spcBef>
            </a:pPr>
            <a:r>
              <a:rPr spc="-5"/>
              <a:t>--专注于核心业务。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950278" y="1149984"/>
            <a:ext cx="8232775" cy="4547235"/>
          </a:xfrm>
          <a:prstGeom prst="rect">
            <a:avLst/>
          </a:prstGeom>
        </p:spPr>
        <p:txBody>
          <a:bodyPr vert="horz" wrap="square" lIns="0" tIns="12700" rIns="0" bIns="0" rtlCol="0">
            <a:spAutoFit/>
          </a:bodyPr>
          <a:lstStyle/>
          <a:p>
            <a:pPr marL="545465" indent="-532765">
              <a:lnSpc>
                <a:spcPct val="100000"/>
              </a:lnSpc>
              <a:spcBef>
                <a:spcPts val="100"/>
              </a:spcBef>
              <a:buAutoNum type="arabicPeriod" startAt="2"/>
              <a:tabLst>
                <a:tab pos="545465"/>
                <a:tab pos="546100"/>
              </a:tabLst>
            </a:pPr>
            <a:r>
              <a:rPr sz="2800">
                <a:solidFill>
                  <a:srgbClr val="003366"/>
                </a:solidFill>
                <a:latin typeface="宋体"/>
                <a:cs typeface="宋体"/>
              </a:rPr>
              <a:t>IT</a:t>
            </a:r>
            <a:r>
              <a:rPr sz="2800" spc="-5">
                <a:solidFill>
                  <a:srgbClr val="003366"/>
                </a:solidFill>
                <a:latin typeface="宋体"/>
                <a:cs typeface="宋体"/>
              </a:rPr>
              <a:t>革命与商业模式的变化</a:t>
            </a:r>
            <a:endParaRPr sz="2800">
              <a:latin typeface="宋体"/>
              <a:cs typeface="宋体"/>
            </a:endParaRPr>
          </a:p>
          <a:p>
            <a:pPr>
              <a:lnSpc>
                <a:spcPct val="100000"/>
              </a:lnSpc>
              <a:spcBef>
                <a:spcPts val="45"/>
              </a:spcBef>
              <a:buClr>
                <a:srgbClr val="003366"/>
              </a:buClr>
              <a:buFont typeface="Arial"/>
              <a:buAutoNum type="arabicPeriod" startAt="2"/>
            </a:pPr>
            <a:endParaRPr sz="2350">
              <a:latin typeface="宋体"/>
              <a:cs typeface="宋体"/>
            </a:endParaRPr>
          </a:p>
          <a:p>
            <a:pPr marL="396240" marR="5080" lvl="1" indent="-342900" algn="just">
              <a:lnSpc>
                <a:spcPts val="3020"/>
              </a:lnSpc>
              <a:spcBef>
                <a:spcPts val="5"/>
              </a:spcBef>
              <a:buClr>
                <a:srgbClr val="9A0000"/>
              </a:buClr>
              <a:buSzPct val="76785"/>
              <a:buFont typeface="Wingdings"/>
              <a:buChar char=""/>
              <a:tabLst>
                <a:tab pos="396875"/>
              </a:tabLst>
            </a:pPr>
            <a:r>
              <a:rPr sz="2800">
                <a:latin typeface="宋体"/>
                <a:cs typeface="宋体"/>
              </a:rPr>
              <a:t>以IT</a:t>
            </a:r>
            <a:r>
              <a:rPr sz="2800" spc="-5">
                <a:latin typeface="宋体"/>
                <a:cs typeface="宋体"/>
              </a:rPr>
              <a:t>技术的爆发性普及为背景，风险企业以新的</a:t>
            </a:r>
            <a:r>
              <a:rPr sz="2800" spc="-50">
                <a:latin typeface="宋体"/>
                <a:cs typeface="宋体"/>
              </a:rPr>
              <a:t> </a:t>
            </a:r>
            <a:r>
              <a:rPr sz="2800" spc="-5">
                <a:latin typeface="宋体"/>
                <a:cs typeface="宋体"/>
              </a:rPr>
              <a:t>商业模式为武器迅速成长。被称之为新经济企业。</a:t>
            </a:r>
            <a:endParaRPr sz="2800">
              <a:latin typeface="宋体"/>
              <a:cs typeface="宋体"/>
            </a:endParaRPr>
          </a:p>
          <a:p>
            <a:pPr marL="396240" marR="360680" lvl="1" indent="-342900" algn="just">
              <a:lnSpc>
                <a:spcPts val="3020"/>
              </a:lnSpc>
              <a:spcBef>
                <a:spcPts val="680"/>
              </a:spcBef>
              <a:buClr>
                <a:srgbClr val="9A0000"/>
              </a:buClr>
              <a:buSzPct val="76785"/>
              <a:buFont typeface="Wingdings"/>
              <a:buChar char=""/>
              <a:tabLst>
                <a:tab pos="396875"/>
              </a:tabLst>
            </a:pPr>
            <a:r>
              <a:rPr sz="2800" spc="-5">
                <a:latin typeface="宋体"/>
                <a:cs typeface="宋体"/>
              </a:rPr>
              <a:t>和旧经济企业相比，新经济企业为提高股东价值全力以赴。理由是，新经济企业的大多数实施股</a:t>
            </a:r>
            <a:r>
              <a:rPr sz="2800" spc="-15">
                <a:latin typeface="宋体"/>
                <a:cs typeface="宋体"/>
              </a:rPr>
              <a:t>票期权。</a:t>
            </a:r>
            <a:endParaRPr sz="2800">
              <a:latin typeface="宋体"/>
              <a:cs typeface="宋体"/>
            </a:endParaRPr>
          </a:p>
          <a:p>
            <a:pPr marL="396240" marR="360680" lvl="1" indent="-342900" algn="just">
              <a:lnSpc>
                <a:spcPts val="3020"/>
              </a:lnSpc>
              <a:spcBef>
                <a:spcPts val="680"/>
              </a:spcBef>
              <a:buClr>
                <a:srgbClr val="9A0000"/>
              </a:buClr>
              <a:buSzPct val="76785"/>
              <a:buFont typeface="Wingdings"/>
              <a:buChar char=""/>
              <a:tabLst>
                <a:tab pos="396875"/>
              </a:tabLst>
            </a:pPr>
            <a:r>
              <a:rPr sz="2800" spc="-5">
                <a:latin typeface="宋体"/>
                <a:cs typeface="宋体"/>
              </a:rPr>
              <a:t>新经济企业，将核心能力以外的业务彻底外包出去，以克服企业规模和经营资源上的不利条件。</a:t>
            </a:r>
            <a:endParaRPr sz="2800">
              <a:latin typeface="宋体"/>
              <a:cs typeface="宋体"/>
            </a:endParaRPr>
          </a:p>
          <a:p>
            <a:pPr marL="396240" marR="360680" lvl="1" indent="-342900" algn="just">
              <a:lnSpc>
                <a:spcPts val="3020"/>
              </a:lnSpc>
              <a:spcBef>
                <a:spcPts val="680"/>
              </a:spcBef>
              <a:buClr>
                <a:srgbClr val="9A0000"/>
              </a:buClr>
              <a:buSzPct val="76785"/>
              <a:buFont typeface="Wingdings"/>
              <a:buChar char=""/>
              <a:tabLst>
                <a:tab pos="396875"/>
              </a:tabLst>
            </a:pPr>
            <a:r>
              <a:rPr sz="2800" spc="-5">
                <a:latin typeface="宋体"/>
                <a:cs typeface="宋体"/>
              </a:rPr>
              <a:t>在新经济领域，外包在最初阶段就成为商业模式的重要构成要素——虚拟生产、虚拟供应链。</a:t>
            </a:r>
            <a:endParaRPr sz="2800">
              <a:latin typeface="宋体"/>
              <a:cs typeface="宋体"/>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1149984"/>
            <a:ext cx="2514600" cy="452120"/>
          </a:xfrm>
          <a:prstGeom prst="rect">
            <a:avLst/>
          </a:prstGeom>
        </p:spPr>
        <p:txBody>
          <a:bodyPr vert="horz" wrap="square" lIns="0" tIns="12700" rIns="0" bIns="0" rtlCol="0">
            <a:spAutoFit/>
          </a:bodyPr>
          <a:lstStyle/>
          <a:p>
            <a:pPr marL="12700">
              <a:lnSpc>
                <a:spcPct val="100000"/>
              </a:lnSpc>
              <a:spcBef>
                <a:spcPts val="100"/>
              </a:spcBef>
            </a:pPr>
            <a:r>
              <a:rPr sz="2800"/>
              <a:t>3.</a:t>
            </a:r>
            <a:r>
              <a:rPr sz="2800" spc="-10"/>
              <a:t>供应链的进化</a:t>
            </a:r>
            <a:endParaRPr sz="2800"/>
          </a:p>
        </p:txBody>
      </p:sp>
      <p:sp>
        <p:nvSpPr>
          <p:cNvPr id="3" name="object 3"/>
          <p:cNvSpPr txBox="1"/>
          <p:nvPr/>
        </p:nvSpPr>
        <p:spPr>
          <a:xfrm>
            <a:off x="383540" y="1947545"/>
            <a:ext cx="8902700" cy="4488180"/>
          </a:xfrm>
          <a:prstGeom prst="rect">
            <a:avLst/>
          </a:prstGeom>
        </p:spPr>
        <p:txBody>
          <a:bodyPr vert="horz" wrap="square" lIns="0" tIns="12700" rIns="0" bIns="0" rtlCol="0">
            <a:spAutoFit/>
          </a:bodyPr>
          <a:lstStyle/>
          <a:p>
            <a:pPr marL="354965" marR="310515" indent="-342900">
              <a:lnSpc>
                <a:spcPct val="100000"/>
              </a:lnSpc>
              <a:spcBef>
                <a:spcPts val="100"/>
              </a:spcBef>
              <a:buClr>
                <a:srgbClr val="9A0000"/>
              </a:buClr>
              <a:buSzPct val="77083"/>
              <a:buFont typeface="Wingdings"/>
              <a:buChar char=""/>
              <a:tabLst>
                <a:tab pos="354965"/>
                <a:tab pos="355600"/>
              </a:tabLst>
            </a:pPr>
            <a:r>
              <a:rPr sz="2400" spc="-5">
                <a:latin typeface="宋体"/>
                <a:cs typeface="宋体"/>
              </a:rPr>
              <a:t>卓越的供应链管理，成为市场竞争优势的重要源泉——加快</a:t>
            </a:r>
            <a:r>
              <a:rPr sz="2400" spc="-50">
                <a:latin typeface="宋体"/>
                <a:cs typeface="宋体"/>
              </a:rPr>
              <a:t> </a:t>
            </a:r>
            <a:r>
              <a:rPr sz="2400" spc="-5">
                <a:latin typeface="宋体"/>
                <a:cs typeface="宋体"/>
              </a:rPr>
              <a:t>从材料的供应商到用户的供应链整体的信息流和物流，有助于</a:t>
            </a:r>
            <a:r>
              <a:rPr sz="2400" spc="-10">
                <a:latin typeface="宋体"/>
                <a:cs typeface="宋体"/>
              </a:rPr>
              <a:t>于增加现金流量。</a:t>
            </a:r>
            <a:endParaRPr sz="2400">
              <a:latin typeface="宋体"/>
              <a:cs typeface="宋体"/>
            </a:endParaRPr>
          </a:p>
          <a:p>
            <a:pPr marL="354965" marR="5080" indent="-342900">
              <a:lnSpc>
                <a:spcPct val="100000"/>
              </a:lnSpc>
              <a:spcBef>
                <a:spcPts val="575"/>
              </a:spcBef>
              <a:buClr>
                <a:srgbClr val="9A0000"/>
              </a:buClr>
              <a:buSzPct val="77083"/>
              <a:buFont typeface="Wingdings"/>
              <a:buChar char=""/>
              <a:tabLst>
                <a:tab pos="354965"/>
                <a:tab pos="355600"/>
              </a:tabLst>
            </a:pPr>
            <a:r>
              <a:rPr sz="2400" spc="-5">
                <a:latin typeface="宋体"/>
                <a:cs typeface="宋体"/>
              </a:rPr>
              <a:t>但企业在其体系内部完成供应链，并不一定能够提高股东价值。因为构筑供应链，需要庞大的信息系统和物理资产投入。</a:t>
            </a:r>
            <a:endParaRPr sz="2400">
              <a:latin typeface="宋体"/>
              <a:cs typeface="宋体"/>
            </a:endParaRPr>
          </a:p>
          <a:p>
            <a:pPr marL="354965">
              <a:lnSpc>
                <a:spcPct val="100000"/>
              </a:lnSpc>
            </a:pPr>
            <a:r>
              <a:rPr sz="2400">
                <a:latin typeface="宋体"/>
                <a:cs typeface="宋体"/>
              </a:rPr>
              <a:t>网罗人才难度也大。全球SCM</a:t>
            </a:r>
            <a:r>
              <a:rPr sz="2400" spc="-10">
                <a:latin typeface="宋体"/>
                <a:cs typeface="宋体"/>
              </a:rPr>
              <a:t>更是难上加难。</a:t>
            </a:r>
            <a:endParaRPr sz="2400">
              <a:latin typeface="宋体"/>
              <a:cs typeface="宋体"/>
            </a:endParaRPr>
          </a:p>
          <a:p>
            <a:pPr marL="12700" marR="1986914" indent="342265">
              <a:lnSpc>
                <a:spcPct val="120000"/>
              </a:lnSpc>
              <a:buClr>
                <a:srgbClr val="9A0000"/>
              </a:buClr>
              <a:buSzPct val="77083"/>
              <a:buFont typeface="Wingdings"/>
              <a:buChar char=""/>
              <a:tabLst>
                <a:tab pos="354965"/>
                <a:tab pos="355600"/>
              </a:tabLst>
            </a:pPr>
            <a:r>
              <a:rPr sz="2400">
                <a:latin typeface="宋体"/>
                <a:cs typeface="宋体"/>
              </a:rPr>
              <a:t>选择利用EMS企业提供的供应链（虚拟供应链）</a:t>
            </a:r>
            <a:r>
              <a:rPr sz="2400" spc="-50">
                <a:latin typeface="宋体"/>
                <a:cs typeface="宋体"/>
              </a:rPr>
              <a:t>。 </a:t>
            </a:r>
            <a:r>
              <a:rPr sz="2400">
                <a:latin typeface="宋体"/>
                <a:cs typeface="宋体"/>
              </a:rPr>
              <a:t>EMS</a:t>
            </a:r>
            <a:r>
              <a:rPr sz="2400" spc="-10">
                <a:latin typeface="宋体"/>
                <a:cs typeface="宋体"/>
              </a:rPr>
              <a:t>企业提供的供应链：</a:t>
            </a:r>
            <a:endParaRPr sz="2400">
              <a:latin typeface="宋体"/>
              <a:cs typeface="宋体"/>
            </a:endParaRPr>
          </a:p>
          <a:p>
            <a:pPr marL="354965" indent="-342265">
              <a:lnSpc>
                <a:spcPct val="100000"/>
              </a:lnSpc>
              <a:spcBef>
                <a:spcPts val="575"/>
              </a:spcBef>
              <a:buClr>
                <a:srgbClr val="9A0000"/>
              </a:buClr>
              <a:buSzPct val="77083"/>
              <a:buFont typeface="Wingdings"/>
              <a:buChar char=""/>
              <a:tabLst>
                <a:tab pos="354965"/>
                <a:tab pos="355600"/>
              </a:tabLst>
            </a:pPr>
            <a:r>
              <a:rPr sz="2400" spc="-5">
                <a:latin typeface="宋体"/>
                <a:cs typeface="宋体"/>
              </a:rPr>
              <a:t>--将用户的订单编译成生产指令；</a:t>
            </a:r>
            <a:endParaRPr sz="2400">
              <a:latin typeface="宋体"/>
              <a:cs typeface="宋体"/>
            </a:endParaRPr>
          </a:p>
          <a:p>
            <a:pPr marL="354965" indent="-342265">
              <a:lnSpc>
                <a:spcPct val="100000"/>
              </a:lnSpc>
              <a:spcBef>
                <a:spcPts val="575"/>
              </a:spcBef>
              <a:buClr>
                <a:srgbClr val="9A0000"/>
              </a:buClr>
              <a:buSzPct val="77083"/>
              <a:buFont typeface="Wingdings"/>
              <a:buChar char=""/>
              <a:tabLst>
                <a:tab pos="354965"/>
                <a:tab pos="355600"/>
              </a:tabLst>
            </a:pPr>
            <a:r>
              <a:rPr sz="2400" spc="-5">
                <a:latin typeface="宋体"/>
                <a:cs typeface="宋体"/>
              </a:rPr>
              <a:t>--板金、印刷电路板、塑料成型等部件制造机能；</a:t>
            </a:r>
            <a:endParaRPr sz="2400">
              <a:latin typeface="宋体"/>
              <a:cs typeface="宋体"/>
            </a:endParaRPr>
          </a:p>
          <a:p>
            <a:pPr marL="354965" indent="-342265">
              <a:lnSpc>
                <a:spcPct val="100000"/>
              </a:lnSpc>
              <a:spcBef>
                <a:spcPts val="580"/>
              </a:spcBef>
              <a:buClr>
                <a:srgbClr val="9A0000"/>
              </a:buClr>
              <a:buSzPct val="77083"/>
              <a:buFont typeface="Wingdings"/>
              <a:buChar char=""/>
              <a:tabLst>
                <a:tab pos="354965"/>
                <a:tab pos="355600"/>
              </a:tabLst>
            </a:pPr>
            <a:r>
              <a:rPr sz="2400" spc="-5">
                <a:latin typeface="宋体"/>
                <a:cs typeface="宋体"/>
              </a:rPr>
              <a:t>--根据用户的指令将产品输送到最终客户的物流机能。</a:t>
            </a:r>
            <a:endParaRPr sz="2400">
              <a:latin typeface="宋体"/>
              <a:cs typeface="宋体"/>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971867"/>
            <a:ext cx="5867400" cy="635000"/>
          </a:xfrm>
          <a:prstGeom prst="rect">
            <a:avLst/>
          </a:prstGeom>
        </p:spPr>
        <p:txBody>
          <a:bodyPr vert="horz" wrap="square" lIns="0" tIns="12700" rIns="0" bIns="0" rtlCol="0">
            <a:spAutoFit/>
          </a:bodyPr>
          <a:lstStyle/>
          <a:p>
            <a:pPr marL="12700">
              <a:lnSpc>
                <a:spcPct val="100000"/>
              </a:lnSpc>
              <a:spcBef>
                <a:spcPts val="100"/>
              </a:spcBef>
            </a:pPr>
            <a:r>
              <a:rPr/>
              <a:t>跨国EMS</a:t>
            </a:r>
            <a:r>
              <a:rPr spc="-10"/>
              <a:t>企业的全球供应链</a:t>
            </a:r>
          </a:p>
        </p:txBody>
      </p:sp>
      <p:sp>
        <p:nvSpPr>
          <p:cNvPr id="3" name="object 3"/>
          <p:cNvSpPr txBox="1"/>
          <p:nvPr/>
        </p:nvSpPr>
        <p:spPr>
          <a:xfrm>
            <a:off x="862162" y="2306241"/>
            <a:ext cx="7645400" cy="3821429"/>
          </a:xfrm>
          <a:prstGeom prst="rect">
            <a:avLst/>
          </a:prstGeom>
        </p:spPr>
        <p:txBody>
          <a:bodyPr vert="horz" wrap="square" lIns="0" tIns="11430" rIns="0" bIns="0" rtlCol="0">
            <a:spAutoFit/>
          </a:bodyPr>
          <a:lstStyle/>
          <a:p>
            <a:pPr marL="12700" marR="5080" indent="609600">
              <a:lnSpc>
                <a:spcPts val="3010"/>
              </a:lnSpc>
              <a:spcBef>
                <a:spcPts val="90"/>
              </a:spcBef>
            </a:pPr>
            <a:r>
              <a:rPr sz="2400" spc="-5">
                <a:latin typeface="宋体"/>
                <a:cs typeface="宋体"/>
              </a:rPr>
              <a:t>根据产品特点和技术的成熟度，改变部件筹供地点和制造基地，以增强竞争力。</a:t>
            </a:r>
            <a:endParaRPr sz="2400">
              <a:latin typeface="宋体"/>
              <a:cs typeface="宋体"/>
            </a:endParaRPr>
          </a:p>
          <a:p>
            <a:pPr marL="774065" indent="-456565">
              <a:lnSpc>
                <a:spcPct val="100000"/>
              </a:lnSpc>
              <a:spcBef>
                <a:spcPts val="710"/>
              </a:spcBef>
              <a:buAutoNum type="romanUcPeriod"/>
              <a:tabLst>
                <a:tab pos="774065"/>
                <a:tab pos="774700"/>
              </a:tabLst>
            </a:pPr>
            <a:r>
              <a:rPr sz="2400" b="1" spc="-10">
                <a:latin typeface="微软雅黑"/>
                <a:cs typeface="微软雅黑"/>
              </a:rPr>
              <a:t>低端产品：</a:t>
            </a:r>
            <a:endParaRPr sz="2400">
              <a:latin typeface="微软雅黑"/>
              <a:cs typeface="微软雅黑"/>
            </a:endParaRPr>
          </a:p>
          <a:p>
            <a:pPr marL="316865" marR="1529080">
              <a:lnSpc>
                <a:spcPct val="100000"/>
              </a:lnSpc>
            </a:pPr>
            <a:r>
              <a:rPr sz="2400" spc="-5">
                <a:latin typeface="宋体"/>
                <a:cs typeface="宋体"/>
              </a:rPr>
              <a:t>墨西哥工厂——生产面向北美市场的产品；东欧——生产面向欧洲市场的产品。</a:t>
            </a:r>
            <a:endParaRPr sz="2400">
              <a:latin typeface="宋体"/>
              <a:cs typeface="宋体"/>
            </a:endParaRPr>
          </a:p>
          <a:p>
            <a:pPr>
              <a:lnSpc>
                <a:spcPct val="100000"/>
              </a:lnSpc>
              <a:spcBef>
                <a:spcPts val="60"/>
              </a:spcBef>
            </a:pPr>
            <a:endParaRPr sz="2200">
              <a:latin typeface="宋体"/>
              <a:cs typeface="宋体"/>
            </a:endParaRPr>
          </a:p>
          <a:p>
            <a:pPr marL="926465" indent="-608965">
              <a:lnSpc>
                <a:spcPct val="100000"/>
              </a:lnSpc>
              <a:buAutoNum type="romanUcPeriod" startAt="2"/>
              <a:tabLst>
                <a:tab pos="926465"/>
                <a:tab pos="927100"/>
              </a:tabLst>
            </a:pPr>
            <a:r>
              <a:rPr sz="2400" b="1">
                <a:latin typeface="微软雅黑"/>
                <a:cs typeface="微软雅黑"/>
              </a:rPr>
              <a:t>高端产品</a:t>
            </a:r>
            <a:r>
              <a:rPr sz="2400" spc="-50">
                <a:latin typeface="宋体"/>
                <a:cs typeface="宋体"/>
              </a:rPr>
              <a:t>：</a:t>
            </a:r>
            <a:endParaRPr sz="2400">
              <a:latin typeface="宋体"/>
              <a:cs typeface="宋体"/>
            </a:endParaRPr>
          </a:p>
          <a:p>
            <a:pPr marL="469265">
              <a:lnSpc>
                <a:spcPct val="100000"/>
              </a:lnSpc>
            </a:pPr>
            <a:r>
              <a:rPr sz="2400" spc="-5">
                <a:latin typeface="宋体"/>
                <a:cs typeface="宋体"/>
              </a:rPr>
              <a:t>在美国和欧洲生产。当需求增加，同时价格竞争变得</a:t>
            </a:r>
            <a:endParaRPr sz="2400">
              <a:latin typeface="宋体"/>
              <a:cs typeface="宋体"/>
            </a:endParaRPr>
          </a:p>
          <a:p>
            <a:pPr marL="12700" marR="5080">
              <a:lnSpc>
                <a:spcPct val="100000"/>
              </a:lnSpc>
              <a:spcBef>
                <a:spcPts val="130"/>
              </a:spcBef>
            </a:pPr>
            <a:r>
              <a:rPr sz="2400" spc="-5">
                <a:latin typeface="宋体"/>
                <a:cs typeface="宋体"/>
              </a:rPr>
              <a:t>激烈时，将供应链中的组装工程甚至部件生产转移到墨西哥或东南亚等低成本区位。</a:t>
            </a:r>
            <a:endParaRPr sz="2400">
              <a:latin typeface="宋体"/>
              <a:cs typeface="宋体"/>
            </a:endParaRPr>
          </a:p>
        </p:txBody>
      </p:sp>
      <p:grpSp>
        <p:nvGrpSpPr>
          <p:cNvPr id="4" name="object 4"/>
          <p:cNvGrpSpPr/>
          <p:nvPr/>
        </p:nvGrpSpPr>
        <p:grpSpPr>
          <a:xfrm>
            <a:off x="681037" y="1900237"/>
            <a:ext cx="8086725" cy="4276725"/>
            <a:chOff x="681037" y="1900237"/>
            <a:chExt cx="8086725" cy="4276725"/>
          </a:xfrm>
        </p:grpSpPr>
        <p:sp>
          <p:nvSpPr>
            <p:cNvPr id="5" name="object 5"/>
            <p:cNvSpPr/>
            <p:nvPr/>
          </p:nvSpPr>
          <p:spPr>
            <a:xfrm>
              <a:off x="692166" y="1914350"/>
              <a:ext cx="8064500" cy="4248785"/>
            </a:xfrm>
            <a:custGeom>
              <a:rect l="l" t="t" r="r" b="b"/>
              <a:pathLst>
                <a:path w="8064500" h="4248785">
                  <a:moveTo>
                    <a:pt x="0" y="0"/>
                  </a:moveTo>
                  <a:lnTo>
                    <a:pt x="8064466" y="0"/>
                  </a:lnTo>
                  <a:lnTo>
                    <a:pt x="8064466" y="4248498"/>
                  </a:lnTo>
                  <a:lnTo>
                    <a:pt x="0" y="4248498"/>
                  </a:lnTo>
                  <a:lnTo>
                    <a:pt x="0" y="0"/>
                  </a:lnTo>
                  <a:close/>
                </a:path>
              </a:pathLst>
            </a:custGeom>
            <a:ln w="3175">
              <a:solidFill>
                <a:srgbClr val="A0A0A0"/>
              </a:solidFill>
            </a:ln>
          </p:spPr>
          <p:txBody>
            <a:bodyPr wrap="square" lIns="0" tIns="0" rIns="0" bIns="0" rtlCol="0"/>
            <a:lstStyle/>
            <a:p/>
          </p:txBody>
        </p:sp>
        <p:sp>
          <p:nvSpPr>
            <p:cNvPr id="6" name="object 6"/>
            <p:cNvSpPr/>
            <p:nvPr/>
          </p:nvSpPr>
          <p:spPr>
            <a:xfrm>
              <a:off x="685800" y="1905000"/>
              <a:ext cx="8077200" cy="4267200"/>
            </a:xfrm>
            <a:custGeom>
              <a:rect l="l" t="t" r="r" b="b"/>
              <a:pathLst>
                <a:path w="8077200" h="4267200">
                  <a:moveTo>
                    <a:pt x="0" y="0"/>
                  </a:moveTo>
                  <a:lnTo>
                    <a:pt x="8077199" y="0"/>
                  </a:lnTo>
                  <a:lnTo>
                    <a:pt x="8077199" y="4267200"/>
                  </a:lnTo>
                  <a:lnTo>
                    <a:pt x="0" y="4267200"/>
                  </a:lnTo>
                  <a:lnTo>
                    <a:pt x="0" y="0"/>
                  </a:lnTo>
                  <a:close/>
                </a:path>
              </a:pathLst>
            </a:custGeom>
            <a:ln w="9525">
              <a:solidFill>
                <a:srgbClr val="A0A0A0"/>
              </a:solidFill>
            </a:ln>
          </p:spPr>
          <p:txBody>
            <a:bodyPr wrap="square" lIns="0" tIns="0" rIns="0" bIns="0" rtlCol="0"/>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1149984"/>
            <a:ext cx="3225800" cy="452120"/>
          </a:xfrm>
          <a:prstGeom prst="rect">
            <a:avLst/>
          </a:prstGeom>
        </p:spPr>
        <p:txBody>
          <a:bodyPr vert="horz" wrap="square" lIns="0" tIns="12700" rIns="0" bIns="0" rtlCol="0">
            <a:spAutoFit/>
          </a:bodyPr>
          <a:lstStyle/>
          <a:p>
            <a:pPr marL="12700">
              <a:lnSpc>
                <a:spcPct val="100000"/>
              </a:lnSpc>
              <a:spcBef>
                <a:spcPts val="100"/>
              </a:spcBef>
            </a:pPr>
            <a:r>
              <a:rPr sz="2800" spc="-10"/>
              <a:t>思科公司的虚拟工厂</a:t>
            </a:r>
            <a:endParaRPr sz="2800"/>
          </a:p>
        </p:txBody>
      </p:sp>
      <p:sp>
        <p:nvSpPr>
          <p:cNvPr id="3" name="object 3"/>
          <p:cNvSpPr txBox="1">
            <a:spLocks noGrp="1"/>
          </p:cNvSpPr>
          <p:nvPr>
            <p:ph type="body" idx="1"/>
          </p:nvPr>
        </p:nvSpPr>
        <p:spPr>
          <a:prstGeom prst="rect">
            <a:avLst/>
          </a:prstGeom>
        </p:spPr>
        <p:txBody>
          <a:bodyPr vert="horz" wrap="square" lIns="0" tIns="12700" rIns="0" bIns="0" rtlCol="0">
            <a:spAutoFit/>
          </a:bodyPr>
          <a:lstStyle/>
          <a:p>
            <a:pPr marL="355600" marR="43180" indent="-342900">
              <a:lnSpc>
                <a:spcPct val="100000"/>
              </a:lnSpc>
              <a:spcBef>
                <a:spcPts val="100"/>
              </a:spcBef>
            </a:pPr>
            <a:r>
              <a:rPr/>
              <a:t>从客户手中接到的订单的97%经由互联网发送到EMS</a:t>
            </a:r>
            <a:r>
              <a:rPr spc="-15"/>
              <a:t>企业。利</a:t>
            </a:r>
            <a:r>
              <a:rPr/>
              <a:t>用分布在全球的34</a:t>
            </a:r>
            <a:r>
              <a:rPr spc="-5"/>
              <a:t>个工厂为客户生产产品，其中属于公</a:t>
            </a:r>
            <a:r>
              <a:rPr/>
              <a:t>司的只有2</a:t>
            </a:r>
            <a:r>
              <a:rPr spc="-25"/>
              <a:t>家。</a:t>
            </a:r>
          </a:p>
          <a:p>
            <a:pPr marL="355600" marR="347980" indent="-342900">
              <a:lnSpc>
                <a:spcPct val="100000"/>
              </a:lnSpc>
              <a:spcBef>
                <a:spcPts val="575"/>
              </a:spcBef>
            </a:pPr>
            <a:r>
              <a:rPr spc="-5"/>
              <a:t>公司自己的工厂生产技术复杂、设计变更多的高端产品。</a:t>
            </a:r>
            <a:r>
              <a:rPr/>
              <a:t>其他产品全部交给EMS</a:t>
            </a:r>
            <a:r>
              <a:rPr spc="-5"/>
              <a:t>企业——部件采购、到制造、</a:t>
            </a:r>
          </a:p>
          <a:p>
            <a:pPr marL="355600" marR="5080">
              <a:lnSpc>
                <a:spcPct val="100000"/>
              </a:lnSpc>
            </a:pPr>
            <a:r>
              <a:rPr spc="-5"/>
              <a:t>到物流。产品的品质和遵守交货期的信誉毫不逊色于公</a:t>
            </a:r>
            <a:r>
              <a:rPr spc="-50"/>
              <a:t> </a:t>
            </a:r>
            <a:r>
              <a:rPr spc="-5"/>
              <a:t>公司内部工厂，甚至超过。生产的产品直接送到用户手中中。思科的职员碰不到产品。</a:t>
            </a:r>
          </a:p>
          <a:p>
            <a:pPr marL="355600" marR="196215" indent="-342900">
              <a:lnSpc>
                <a:spcPct val="100000"/>
              </a:lnSpc>
              <a:spcBef>
                <a:spcPts val="575"/>
              </a:spcBef>
              <a:tabLst>
                <a:tab pos="2793365"/>
              </a:tabLst>
            </a:pPr>
            <a:r>
              <a:rPr/>
              <a:t>据思科报道，虚拟生产使公司的库存减少45%，产品生产</a:t>
            </a:r>
            <a:r>
              <a:rPr spc="-50"/>
              <a:t>周</a:t>
            </a:r>
            <a:r>
              <a:rPr/>
              <a:t>期缩短</a:t>
            </a:r>
            <a:r>
              <a:rPr spc="-10"/>
              <a:t>75%（lead</a:t>
            </a:r>
            <a:r>
              <a:rPr/>
              <a:t>	time），新产品引入时间缩短25%</a:t>
            </a:r>
            <a:r>
              <a:rPr spc="-50"/>
              <a: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362267"/>
            <a:ext cx="8153400" cy="635000"/>
          </a:xfrm>
          <a:prstGeom prst="rect">
            <a:avLst/>
          </a:prstGeom>
        </p:spPr>
        <p:txBody>
          <a:bodyPr vert="horz" wrap="square" lIns="0" tIns="12700" rIns="0" bIns="0" rtlCol="0">
            <a:spAutoFit/>
          </a:bodyPr>
          <a:lstStyle/>
          <a:p>
            <a:pPr marL="12700">
              <a:lnSpc>
                <a:spcPct val="100000"/>
              </a:lnSpc>
              <a:spcBef>
                <a:spcPts val="100"/>
              </a:spcBef>
            </a:pPr>
            <a:r>
              <a:rPr/>
              <a:t>四、企业为什么利用EMS企业</a:t>
            </a:r>
            <a:r>
              <a:rPr spc="-20"/>
              <a:t>？（1）</a:t>
            </a:r>
          </a:p>
        </p:txBody>
      </p:sp>
      <p:sp>
        <p:nvSpPr>
          <p:cNvPr id="3" name="object 3"/>
          <p:cNvSpPr txBox="1"/>
          <p:nvPr/>
        </p:nvSpPr>
        <p:spPr>
          <a:xfrm>
            <a:off x="885190" y="971867"/>
            <a:ext cx="7848600" cy="3904615"/>
          </a:xfrm>
          <a:prstGeom prst="rect">
            <a:avLst/>
          </a:prstGeom>
        </p:spPr>
        <p:txBody>
          <a:bodyPr vert="horz" wrap="square" lIns="0" tIns="12700" rIns="0" bIns="0" rtlCol="0">
            <a:spAutoFit/>
          </a:bodyPr>
          <a:lstStyle/>
          <a:p>
            <a:pPr marL="77470">
              <a:lnSpc>
                <a:spcPct val="100000"/>
              </a:lnSpc>
              <a:spcBef>
                <a:spcPts val="100"/>
              </a:spcBef>
            </a:pPr>
            <a:r>
              <a:rPr sz="4000" spc="-10">
                <a:solidFill>
                  <a:srgbClr val="003366"/>
                </a:solidFill>
                <a:latin typeface="宋体"/>
                <a:cs typeface="宋体"/>
              </a:rPr>
              <a:t>谋求总成本节约效应</a:t>
            </a:r>
            <a:endParaRPr sz="4000">
              <a:latin typeface="宋体"/>
              <a:cs typeface="宋体"/>
            </a:endParaRPr>
          </a:p>
          <a:p>
            <a:pPr marL="355600" marR="5080" indent="-342900">
              <a:lnSpc>
                <a:spcPct val="100000"/>
              </a:lnSpc>
              <a:spcBef>
                <a:spcPts val="2895"/>
              </a:spcBef>
            </a:pPr>
            <a:r>
              <a:rPr sz="2800">
                <a:latin typeface="宋体"/>
                <a:cs typeface="宋体"/>
              </a:rPr>
              <a:t>从部分成本到总成本（</a:t>
            </a:r>
            <a:r>
              <a:rPr sz="2800" spc="-5">
                <a:latin typeface="宋体"/>
                <a:cs typeface="宋体"/>
              </a:rPr>
              <a:t>资材成本，制造成本，配送</a:t>
            </a:r>
            <a:r>
              <a:rPr sz="2800">
                <a:latin typeface="宋体"/>
                <a:cs typeface="宋体"/>
              </a:rPr>
              <a:t>成本）</a:t>
            </a:r>
            <a:r>
              <a:rPr sz="2800" spc="-50">
                <a:latin typeface="宋体"/>
                <a:cs typeface="宋体"/>
              </a:rPr>
              <a:t>。</a:t>
            </a:r>
            <a:endParaRPr sz="2800">
              <a:latin typeface="宋体"/>
              <a:cs typeface="宋体"/>
            </a:endParaRPr>
          </a:p>
          <a:p>
            <a:pPr marL="354965" indent="-342265">
              <a:lnSpc>
                <a:spcPct val="100000"/>
              </a:lnSpc>
              <a:spcBef>
                <a:spcPts val="670"/>
              </a:spcBef>
              <a:buClr>
                <a:srgbClr val="9A0000"/>
              </a:buClr>
              <a:buSzPct val="76785"/>
              <a:buFont typeface="Wingdings"/>
              <a:buChar char=""/>
              <a:tabLst>
                <a:tab pos="354965"/>
                <a:tab pos="355600"/>
              </a:tabLst>
            </a:pPr>
            <a:r>
              <a:rPr sz="2800" spc="-15">
                <a:latin typeface="宋体"/>
                <a:cs typeface="宋体"/>
              </a:rPr>
              <a:t>规模经济</a:t>
            </a:r>
            <a:endParaRPr sz="2800">
              <a:latin typeface="宋体"/>
              <a:cs typeface="宋体"/>
            </a:endParaRPr>
          </a:p>
          <a:p>
            <a:pPr marL="354965" indent="-342265">
              <a:lnSpc>
                <a:spcPct val="100000"/>
              </a:lnSpc>
              <a:spcBef>
                <a:spcPts val="670"/>
              </a:spcBef>
              <a:buClr>
                <a:srgbClr val="9A0000"/>
              </a:buClr>
              <a:buSzPct val="76785"/>
              <a:buFont typeface="Wingdings"/>
              <a:buChar char=""/>
              <a:tabLst>
                <a:tab pos="354965"/>
                <a:tab pos="355600"/>
              </a:tabLst>
            </a:pPr>
            <a:r>
              <a:rPr sz="2800" spc="-10">
                <a:latin typeface="宋体"/>
                <a:cs typeface="宋体"/>
              </a:rPr>
              <a:t>客户多元化</a:t>
            </a:r>
            <a:endParaRPr sz="2800">
              <a:latin typeface="宋体"/>
              <a:cs typeface="宋体"/>
            </a:endParaRPr>
          </a:p>
          <a:p>
            <a:pPr marL="354965" indent="-342265">
              <a:lnSpc>
                <a:spcPct val="100000"/>
              </a:lnSpc>
              <a:spcBef>
                <a:spcPts val="675"/>
              </a:spcBef>
              <a:buClr>
                <a:srgbClr val="9A0000"/>
              </a:buClr>
              <a:buSzPct val="76785"/>
              <a:buFont typeface="Wingdings"/>
              <a:buChar char=""/>
              <a:tabLst>
                <a:tab pos="354965"/>
                <a:tab pos="355600"/>
              </a:tabLst>
            </a:pPr>
            <a:r>
              <a:rPr sz="2800" spc="-10">
                <a:latin typeface="宋体"/>
                <a:cs typeface="宋体"/>
              </a:rPr>
              <a:t>彻底的标准化</a:t>
            </a:r>
            <a:endParaRPr sz="2800">
              <a:latin typeface="宋体"/>
              <a:cs typeface="宋体"/>
            </a:endParaRPr>
          </a:p>
          <a:p>
            <a:pPr marL="354965" indent="-342265">
              <a:lnSpc>
                <a:spcPct val="100000"/>
              </a:lnSpc>
              <a:spcBef>
                <a:spcPts val="670"/>
              </a:spcBef>
              <a:buClr>
                <a:srgbClr val="9A0000"/>
              </a:buClr>
              <a:buSzPct val="76785"/>
              <a:buFont typeface="Wingdings"/>
              <a:buChar char=""/>
              <a:tabLst>
                <a:tab pos="354965"/>
                <a:tab pos="355600"/>
              </a:tabLst>
            </a:pPr>
            <a:r>
              <a:rPr sz="2800" spc="-10">
                <a:latin typeface="宋体"/>
                <a:cs typeface="宋体"/>
              </a:rPr>
              <a:t>利用低成本区位</a:t>
            </a:r>
            <a:endParaRPr sz="2800">
              <a:latin typeface="宋体"/>
              <a:cs typeface="宋体"/>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xfrm>
            <a:off x="950278" y="971867"/>
            <a:ext cx="3835400" cy="635000"/>
          </a:xfrm>
          <a:prstGeom prst="rect">
            <a:avLst/>
          </a:prstGeom>
        </p:spPr>
        <p:txBody>
          <a:bodyPr vert="horz" wrap="square" lIns="0" tIns="12700" rIns="0" bIns="0" rtlCol="0">
            <a:spAutoFit/>
          </a:bodyPr>
          <a:lstStyle/>
          <a:p>
            <a:pPr marL="12700">
              <a:lnSpc>
                <a:spcPct val="100000"/>
              </a:lnSpc>
              <a:spcBef>
                <a:spcPts val="100"/>
              </a:spcBef>
              <a:tabLst>
                <a:tab pos="774065"/>
              </a:tabLst>
            </a:pPr>
            <a:r>
              <a:rPr spc="-25"/>
              <a:t>2.</a:t>
            </a:r>
            <a:r>
              <a:rPr/>
              <a:t>	</a:t>
            </a:r>
            <a:r>
              <a:rPr spc="-10"/>
              <a:t>改善财务状况</a:t>
            </a:r>
          </a:p>
        </p:txBody>
      </p:sp>
      <p:sp>
        <p:nvSpPr>
          <p:cNvPr id="3" name="object 3"/>
          <p:cNvSpPr txBox="1"/>
          <p:nvPr/>
        </p:nvSpPr>
        <p:spPr>
          <a:xfrm>
            <a:off x="991552" y="1873896"/>
            <a:ext cx="8255000" cy="4048760"/>
          </a:xfrm>
          <a:prstGeom prst="rect">
            <a:avLst/>
          </a:prstGeom>
        </p:spPr>
        <p:txBody>
          <a:bodyPr vert="horz" wrap="square" lIns="0" tIns="55244" rIns="0" bIns="0" rtlCol="0">
            <a:spAutoFit/>
          </a:bodyPr>
          <a:lstStyle/>
          <a:p>
            <a:pPr marL="12700">
              <a:lnSpc>
                <a:spcPct val="100000"/>
              </a:lnSpc>
              <a:spcBef>
                <a:spcPts val="434"/>
              </a:spcBef>
            </a:pPr>
            <a:r>
              <a:rPr sz="2800" spc="-10">
                <a:latin typeface="宋体"/>
                <a:cs typeface="宋体"/>
              </a:rPr>
              <a:t>股东价值最大化</a:t>
            </a:r>
            <a:endParaRPr sz="2800">
              <a:latin typeface="宋体"/>
              <a:cs typeface="宋体"/>
            </a:endParaRPr>
          </a:p>
          <a:p>
            <a:pPr marL="354965" marR="602615" indent="-342265">
              <a:lnSpc>
                <a:spcPts val="3020"/>
              </a:lnSpc>
              <a:spcBef>
                <a:spcPts val="720"/>
              </a:spcBef>
              <a:buClr>
                <a:srgbClr val="9A0000"/>
              </a:buClr>
              <a:buSzPct val="76785"/>
              <a:buFont typeface="Wingdings"/>
              <a:buChar char=""/>
              <a:tabLst>
                <a:tab pos="354965"/>
                <a:tab pos="355600"/>
              </a:tabLst>
            </a:pPr>
            <a:r>
              <a:rPr sz="2800">
                <a:latin typeface="宋体"/>
                <a:cs typeface="宋体"/>
              </a:rPr>
              <a:t>变固定费用为可变动费用，由EMS</a:t>
            </a:r>
            <a:r>
              <a:rPr sz="2800" spc="-10">
                <a:latin typeface="宋体"/>
                <a:cs typeface="宋体"/>
              </a:rPr>
              <a:t>企业承担市场需求波动的风险。</a:t>
            </a:r>
            <a:endParaRPr sz="2800">
              <a:latin typeface="宋体"/>
              <a:cs typeface="宋体"/>
            </a:endParaRPr>
          </a:p>
          <a:p>
            <a:pPr marL="355600" marR="310515" indent="-342900">
              <a:lnSpc>
                <a:spcPts val="2590"/>
              </a:lnSpc>
              <a:spcBef>
                <a:spcPts val="550"/>
              </a:spcBef>
            </a:pPr>
            <a:r>
              <a:rPr sz="2400" spc="-5">
                <a:latin typeface="宋体"/>
                <a:cs typeface="宋体"/>
              </a:rPr>
              <a:t>如果是企业内部工厂，其厂房、生产设备、工人等生产要素</a:t>
            </a:r>
            <a:r>
              <a:rPr sz="2400">
                <a:latin typeface="宋体"/>
                <a:cs typeface="宋体"/>
              </a:rPr>
              <a:t>是固定成本（同产品销售业绩无直接关系）</a:t>
            </a:r>
            <a:r>
              <a:rPr sz="2400" spc="-50">
                <a:latin typeface="宋体"/>
                <a:cs typeface="宋体"/>
              </a:rPr>
              <a:t>。</a:t>
            </a:r>
            <a:endParaRPr sz="2400">
              <a:latin typeface="宋体"/>
              <a:cs typeface="宋体"/>
            </a:endParaRPr>
          </a:p>
          <a:p>
            <a:pPr marL="12700">
              <a:lnSpc>
                <a:spcPts val="2735"/>
              </a:lnSpc>
              <a:spcBef>
                <a:spcPts val="254"/>
              </a:spcBef>
            </a:pPr>
            <a:r>
              <a:rPr sz="2400">
                <a:latin typeface="宋体"/>
                <a:cs typeface="宋体"/>
              </a:rPr>
              <a:t>而向EMS企业支付的是同产量相对应的制造费用（单价*产量</a:t>
            </a:r>
            <a:r>
              <a:rPr sz="2400" spc="-50">
                <a:latin typeface="宋体"/>
                <a:cs typeface="宋体"/>
              </a:rPr>
              <a:t>）</a:t>
            </a:r>
            <a:endParaRPr sz="2400">
              <a:latin typeface="宋体"/>
              <a:cs typeface="宋体"/>
            </a:endParaRPr>
          </a:p>
          <a:p>
            <a:pPr marL="355600">
              <a:lnSpc>
                <a:spcPts val="2735"/>
              </a:lnSpc>
            </a:pPr>
            <a:r>
              <a:rPr sz="2400" spc="-5">
                <a:latin typeface="宋体"/>
                <a:cs typeface="宋体"/>
              </a:rPr>
              <a:t>，因而是同销售量成比例的变动费用。</a:t>
            </a:r>
            <a:endParaRPr sz="2400">
              <a:latin typeface="宋体"/>
              <a:cs typeface="宋体"/>
            </a:endParaRPr>
          </a:p>
          <a:p>
            <a:pPr marL="354965" marR="171450" indent="-342265">
              <a:lnSpc>
                <a:spcPct val="92300"/>
              </a:lnSpc>
              <a:spcBef>
                <a:spcPts val="465"/>
              </a:spcBef>
              <a:buClr>
                <a:srgbClr val="9A0000"/>
              </a:buClr>
              <a:buSzPct val="76785"/>
              <a:buFont typeface="Wingdings"/>
              <a:buChar char=""/>
              <a:tabLst>
                <a:tab pos="354965"/>
                <a:tab pos="355600"/>
              </a:tabLst>
            </a:pPr>
            <a:r>
              <a:rPr sz="2800">
                <a:latin typeface="宋体"/>
                <a:cs typeface="宋体"/>
              </a:rPr>
              <a:t>改善资产效率</a:t>
            </a:r>
            <a:r>
              <a:rPr sz="2800" spc="-10">
                <a:latin typeface="Wingdings"/>
                <a:cs typeface="Wingdings"/>
              </a:rPr>
              <a:t></a:t>
            </a:r>
            <a:r>
              <a:rPr sz="2800" spc="-10">
                <a:latin typeface="MS PGothic"/>
                <a:cs typeface="MS PGothic"/>
              </a:rPr>
              <a:t>１）</a:t>
            </a:r>
            <a:r>
              <a:rPr sz="2800">
                <a:latin typeface="宋体"/>
                <a:cs typeface="宋体"/>
              </a:rPr>
              <a:t>设备利用率高；（</a:t>
            </a:r>
            <a:r>
              <a:rPr sz="2800" spc="-1405">
                <a:latin typeface="宋体"/>
                <a:cs typeface="宋体"/>
              </a:rPr>
              <a:t>２单</a:t>
            </a:r>
            <a:r>
              <a:rPr sz="2800" spc="-890">
                <a:latin typeface="宋体"/>
                <a:cs typeface="宋体"/>
              </a:rPr>
              <a:t>）</a:t>
            </a:r>
            <a:r>
              <a:rPr sz="2800" spc="-15">
                <a:latin typeface="宋体"/>
                <a:cs typeface="宋体"/>
              </a:rPr>
              <a:t>位工厂面</a:t>
            </a:r>
            <a:r>
              <a:rPr sz="2800">
                <a:latin typeface="宋体"/>
                <a:cs typeface="宋体"/>
              </a:rPr>
              <a:t>面积的设备投入量大；（</a:t>
            </a:r>
            <a:r>
              <a:rPr sz="2800" spc="-1405">
                <a:latin typeface="宋体"/>
                <a:cs typeface="宋体"/>
              </a:rPr>
              <a:t>３借</a:t>
            </a:r>
            <a:r>
              <a:rPr sz="2800" spc="-890">
                <a:latin typeface="宋体"/>
                <a:cs typeface="宋体"/>
              </a:rPr>
              <a:t>）</a:t>
            </a:r>
            <a:r>
              <a:rPr sz="2800" spc="-10">
                <a:latin typeface="宋体"/>
                <a:cs typeface="宋体"/>
              </a:rPr>
              <a:t>助信息系统将部件</a:t>
            </a:r>
            <a:r>
              <a:rPr sz="2800" spc="-50">
                <a:latin typeface="宋体"/>
                <a:cs typeface="宋体"/>
              </a:rPr>
              <a:t> </a:t>
            </a:r>
            <a:r>
              <a:rPr sz="2800" spc="-10">
                <a:latin typeface="宋体"/>
                <a:cs typeface="宋体"/>
              </a:rPr>
              <a:t>库存控制到最小。</a:t>
            </a:r>
            <a:endParaRPr sz="2800">
              <a:latin typeface="宋体"/>
              <a:cs typeface="宋体"/>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609600" y="457199"/>
            <a:ext cx="7924800" cy="5900737"/>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a:spLocks noGrp="1"/>
          </p:cNvSpPr>
          <p:nvPr>
            <p:ph type="title"/>
          </p:nvPr>
        </p:nvSpPr>
        <p:spPr>
          <a:prstGeom prst="rect">
            <a:avLst/>
          </a:prstGeom>
        </p:spPr>
        <p:txBody>
          <a:bodyPr vert="horz" wrap="square" lIns="0" tIns="12700" rIns="0" bIns="0" rtlCol="0">
            <a:spAutoFit/>
          </a:bodyPr>
          <a:lstStyle/>
          <a:p>
            <a:pPr marL="12700">
              <a:lnSpc>
                <a:spcPct val="100000"/>
              </a:lnSpc>
              <a:spcBef>
                <a:spcPts val="100"/>
              </a:spcBef>
            </a:pPr>
            <a:r>
              <a:rPr sz="2800"/>
              <a:t>3.缩短产品</a:t>
            </a:r>
            <a:r>
              <a:rPr/>
              <a:t>投放</a:t>
            </a:r>
            <a:r>
              <a:rPr sz="2800" spc="-10"/>
              <a:t>市场的时间</a:t>
            </a:r>
            <a:endParaRPr sz="2800"/>
          </a:p>
        </p:txBody>
      </p:sp>
      <p:sp>
        <p:nvSpPr>
          <p:cNvPr id="3" name="object 3"/>
          <p:cNvSpPr txBox="1"/>
          <p:nvPr/>
        </p:nvSpPr>
        <p:spPr>
          <a:xfrm>
            <a:off x="991552" y="1949132"/>
            <a:ext cx="7848600" cy="3098165"/>
          </a:xfrm>
          <a:prstGeom prst="rect">
            <a:avLst/>
          </a:prstGeom>
        </p:spPr>
        <p:txBody>
          <a:bodyPr vert="horz" wrap="square" lIns="0" tIns="12700" rIns="0" bIns="0" rtlCol="0">
            <a:spAutoFit/>
          </a:bodyPr>
          <a:lstStyle/>
          <a:p>
            <a:pPr marL="355600" marR="5080" indent="-342900">
              <a:lnSpc>
                <a:spcPct val="100000"/>
              </a:lnSpc>
              <a:spcBef>
                <a:spcPts val="100"/>
              </a:spcBef>
              <a:tabLst>
                <a:tab pos="1066165"/>
              </a:tabLst>
            </a:pPr>
            <a:r>
              <a:rPr sz="2800">
                <a:latin typeface="宋体"/>
                <a:cs typeface="宋体"/>
              </a:rPr>
              <a:t>计算机、通信、互联网领域，产品技术革新速度</a:t>
            </a:r>
            <a:r>
              <a:rPr sz="2800" spc="-50">
                <a:latin typeface="宋体"/>
                <a:cs typeface="宋体"/>
              </a:rPr>
              <a:t>迅</a:t>
            </a:r>
            <a:r>
              <a:rPr sz="2800">
                <a:latin typeface="宋体"/>
                <a:cs typeface="宋体"/>
              </a:rPr>
              <a:t>速，产品生命周期短，速度比价格更为重要</a:t>
            </a:r>
            <a:r>
              <a:rPr sz="2800" spc="-50">
                <a:latin typeface="宋体"/>
                <a:cs typeface="宋体"/>
              </a:rPr>
              <a:t>。 </a:t>
            </a:r>
            <a:r>
              <a:rPr sz="2800" spc="-25">
                <a:latin typeface="宋体"/>
                <a:cs typeface="宋体"/>
              </a:rPr>
              <a:t>Dog</a:t>
            </a:r>
            <a:r>
              <a:rPr sz="2800">
                <a:latin typeface="宋体"/>
                <a:cs typeface="宋体"/>
              </a:rPr>
              <a:t>	year</a:t>
            </a:r>
            <a:r>
              <a:rPr sz="2800" spc="-50">
                <a:latin typeface="宋体"/>
                <a:cs typeface="宋体"/>
              </a:rPr>
              <a:t>。</a:t>
            </a:r>
            <a:endParaRPr sz="2800">
              <a:latin typeface="宋体"/>
              <a:cs typeface="宋体"/>
            </a:endParaRPr>
          </a:p>
          <a:p>
            <a:pPr marL="355600" marR="17780" indent="-342900">
              <a:lnSpc>
                <a:spcPct val="100000"/>
              </a:lnSpc>
              <a:spcBef>
                <a:spcPts val="670"/>
              </a:spcBef>
            </a:pPr>
            <a:r>
              <a:rPr sz="2800">
                <a:latin typeface="宋体"/>
                <a:cs typeface="宋体"/>
              </a:rPr>
              <a:t>EMS</a:t>
            </a:r>
            <a:r>
              <a:rPr sz="2800" spc="-5">
                <a:latin typeface="宋体"/>
                <a:cs typeface="宋体"/>
              </a:rPr>
              <a:t>企业在客户的开发部门附近设立新产品导入中</a:t>
            </a:r>
            <a:r>
              <a:rPr sz="2800">
                <a:latin typeface="宋体"/>
                <a:cs typeface="宋体"/>
              </a:rPr>
              <a:t>心（NPI）</a:t>
            </a:r>
            <a:r>
              <a:rPr sz="2800" spc="-5">
                <a:latin typeface="宋体"/>
                <a:cs typeface="宋体"/>
              </a:rPr>
              <a:t>——如硅谷，得克萨斯州的达拉斯，北卡罗莱纳州的研究三角，进行产品设计试制和</a:t>
            </a:r>
            <a:r>
              <a:rPr sz="2800" spc="-10">
                <a:latin typeface="宋体"/>
                <a:cs typeface="宋体"/>
              </a:rPr>
              <a:t>批量生产试制。</a:t>
            </a:r>
            <a:endParaRPr sz="2800">
              <a:latin typeface="宋体"/>
              <a:cs typeface="宋体"/>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https://d.book118.com/008112036123006024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17</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17</vt:i4>
      </vt:variant>
    </vt:vector>
  </HeadingPairs>
  <TitlesOfParts>
    <vt:vector baseType="lpstr" size="26">
      <vt:lpstr>Arial</vt:lpstr>
      <vt:lpstr>Calibri</vt:lpstr>
      <vt:lpstr>宋体</vt:lpstr>
      <vt:lpstr>Wingdings</vt:lpstr>
      <vt:lpstr>Verdana</vt:lpstr>
      <vt:lpstr>Times New Roman</vt:lpstr>
      <vt:lpstr>微软雅黑</vt:lpstr>
      <vt:lpstr>MS PGothic</vt:lpstr>
      <vt:lpstr>Office Theme</vt:lpstr>
      <vt:lpstr>全球经营时代的EMS战略</vt:lpstr>
      <vt:lpstr>PowerPoint Presentation</vt:lpstr>
      <vt:lpstr>二、EMS——不断上升的制造份额与</vt:lpstr>
      <vt:lpstr>Technology Forecasters社的预测</vt:lpstr>
      <vt:lpstr>PowerPoint Presentation</vt:lpstr>
      <vt:lpstr>三、EMS为什么起源于美国？</vt:lpstr>
      <vt:lpstr>1.股东价值最大化压力</vt:lpstr>
      <vt:lpstr>电子信息产业——技术革新加快、产品</vt:lpstr>
      <vt:lpstr>PowerPoint Presentation</vt:lpstr>
      <vt:lpstr>3.供应链的进化</vt:lpstr>
      <vt:lpstr>跨国EMS企业的全球供应链</vt:lpstr>
      <vt:lpstr>思科公司的虚拟工厂</vt:lpstr>
      <vt:lpstr>四、企业为什么利用EMS企业？（1）</vt:lpstr>
      <vt:lpstr>2.	改善财务状况</vt:lpstr>
      <vt:lpstr>PowerPoint Presentation</vt:lpstr>
      <vt:lpstr>3.缩短产品投放市场的时间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2024-09-01T03:53:28.630</cp:lastPrinted>
  <dcterms:created xsi:type="dcterms:W3CDTF">2024-08-31T19:53:28Z</dcterms:created>
  <dcterms:modified xsi:type="dcterms:W3CDTF">2024-08-31T19:53:30Z</dcterms:modified>
</cp:coreProperties>
</file>