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4"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5A60DE6-9D82-4A44-B93D-B15E908E93A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DAB1CAC-B9CF-46C3-ABDF-419F3A069AE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622C899-8143-471D-AA2C-ACFFDC4F7F7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12B68C1-D0F3-4E02-8A14-BF61B15C715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3947D73-AFC2-419E-B556-8AAF01C6F26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370DEF1-0FD0-4C9A-AA57-3F659FA32D2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494496F-DA9A-45EA-91A6-AFB867635B4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DF1CBEB-59F2-40E7-829D-59706F5855F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DE7E8CD-5A8A-468D-BD25-613EC32B780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D8098C7-8AF1-46CA-96B0-A361A46B485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77BE7CD-B448-406B-ACF8-4671BF5A1AF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面">
    <p:bg>
      <p:bgPr>
        <a:gradFill flip="none" rotWithShape="1">
          <a:gsLst>
            <a:gs pos="0">
              <a:schemeClr val="bg2">
                <a:lumMod val="90000"/>
                <a:lumOff val="10000"/>
                <a:alpha val="100000"/>
              </a:schemeClr>
            </a:gs>
            <a:gs pos="78000">
              <a:schemeClr val="bg1">
                <a:alpha val="100000"/>
              </a:schemeClr>
            </a:gs>
          </a:gsLst>
          <a:path path="circle">
            <a:fillToRect l="50000" t="50000" r="50000" b="50000"/>
          </a:path>
        </a:gradFill>
        <a:effectLst/>
      </p:bgPr>
    </p:bg>
    <p:spTree>
      <p:nvGrpSpPr>
        <p:cNvPr id="1" name=""/>
        <p:cNvGrpSpPr/>
        <p:nvPr/>
      </p:nvGrpSpPr>
      <p:grpSpPr>
        <a:xfrm>
          <a:off x="0" y="0"/>
          <a:ext cx="0" cy="0"/>
        </a:xfrm>
      </p:grpSpPr>
      <p:sp>
        <p:nvSpPr>
          <p:cNvPr id="2" name="椭圆 5"/>
          <p:cNvSpPr>
            <a:spLocks noChangeAspect="1"/>
          </p:cNvSpPr>
          <p:nvPr userDrawn="1"/>
        </p:nvSpPr>
        <p:spPr>
          <a:xfrm rot="10800000">
            <a:off x="3836115" y="729000"/>
            <a:ext cx="5400000" cy="5400000"/>
          </a:xfrm>
          <a:prstGeom prst="ellipse">
            <a:avLst/>
          </a:prstGeom>
          <a:gradFill flip="none" rotWithShape="1">
            <a:gsLst>
              <a:gs pos="0">
                <a:schemeClr val="accent6">
                  <a:alpha val="100000"/>
                </a:schemeClr>
              </a:gs>
              <a:gs pos="23000">
                <a:schemeClr val="accent6">
                  <a:lumMod val="50000"/>
                  <a:alpha val="0"/>
                </a:schemeClr>
              </a:gs>
              <a:gs pos="63000">
                <a:schemeClr val="bg1">
                  <a:alpha val="100000"/>
                </a:schemeClr>
              </a:gs>
              <a:gs pos="97000">
                <a:schemeClr val="accent6">
                  <a:alpha val="100000"/>
                </a:schemeClr>
              </a:gs>
            </a:gsLst>
            <a:path path="circle">
              <a:fillToRect l="100000" t="100000"/>
            </a:path>
            <a:tileRect r="-100000" b="-100000"/>
          </a:gradFill>
          <a:ln>
            <a:noFill/>
          </a:ln>
          <a:effectLst>
            <a:glow>
              <a:schemeClr val="accent1">
                <a:alpha val="40000"/>
              </a:schemeClr>
            </a:glow>
          </a:effectLst>
        </p:spPr>
        <p:style>
          <a:lnRef idx="0">
            <a:scrgbClr r="0" g="0" b="0"/>
          </a:lnRef>
          <a:fillRef idx="0">
            <a:scrgbClr r="0" g="0" b="0"/>
          </a:fillRef>
          <a:effectRef idx="0">
            <a:scrgbClr r="0" g="0" b="0"/>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3" name="椭圆 3"/>
          <p:cNvSpPr>
            <a:spLocks noChangeAspect="1"/>
          </p:cNvSpPr>
          <p:nvPr userDrawn="1"/>
        </p:nvSpPr>
        <p:spPr>
          <a:xfrm>
            <a:off x="669939" y="729000"/>
            <a:ext cx="5400000" cy="5400000"/>
          </a:xfrm>
          <a:prstGeom prst="ellipse">
            <a:avLst/>
          </a:prstGeom>
          <a:gradFill flip="none" rotWithShape="1">
            <a:gsLst>
              <a:gs pos="0">
                <a:schemeClr val="accent1">
                  <a:lumMod val="50000"/>
                  <a:alpha val="100000"/>
                </a:schemeClr>
              </a:gs>
              <a:gs pos="23000">
                <a:schemeClr val="bg2">
                  <a:alpha val="100000"/>
                </a:schemeClr>
              </a:gs>
              <a:gs pos="63000">
                <a:schemeClr val="bg1">
                  <a:alpha val="100000"/>
                </a:schemeClr>
              </a:gs>
              <a:gs pos="81000">
                <a:schemeClr val="accent1">
                  <a:alpha val="100000"/>
                </a:schemeClr>
              </a:gs>
              <a:gs pos="100000">
                <a:schemeClr val="tx1">
                  <a:alpha val="100000"/>
                </a:schemeClr>
              </a:gs>
            </a:gsLst>
            <a:path path="circle">
              <a:fillToRect l="100000" t="100000"/>
            </a:path>
            <a:tileRect r="-100000" b="-100000"/>
          </a:gradFill>
          <a:ln>
            <a:noFill/>
          </a:ln>
        </p:spPr>
        <p:style>
          <a:lnRef idx="0">
            <a:scrgbClr r="0" g="0" b="0"/>
          </a:lnRef>
          <a:fillRef idx="0">
            <a:scrgbClr r="0" g="0" b="0"/>
          </a:fillRef>
          <a:effectRef idx="0">
            <a:scrgbClr r="0" g="0" b="0"/>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4" name="标题 1"/>
          <p:cNvSpPr>
            <a:spLocks noGrp="1"/>
          </p:cNvSpPr>
          <p:nvPr userDrawn="1">
            <p:ph type="ctrTitle" idx="4294967295" hasCustomPrompt="1"/>
          </p:nvPr>
        </p:nvSpPr>
        <p:spPr>
          <a:xfrm>
            <a:off x="7043681" y="4341644"/>
            <a:ext cx="4608954" cy="1006429"/>
          </a:xfrm>
        </p:spPr>
        <p:txBody>
          <a:bodyPr wrap="none" anchor="t">
            <a:spAutoFit/>
          </a:bodyPr>
          <a:lstStyle>
            <a:lvl1pPr lvl="0" algn="r" defTabSz="914400">
              <a:lnSpc>
                <a:spcPct val="90000"/>
              </a:lnSpc>
              <a:spcBef>
                <a:spcPct val="0"/>
              </a:spcBef>
              <a:buNone/>
              <a:defRPr lang="zh-CN" sz="6600" b="0" i="0" spc="300">
                <a:solidFill>
                  <a:schemeClr val="tx1">
                    <a:alpha val="100000"/>
                  </a:schemeClr>
                </a:solidFill>
                <a:latin typeface="Microsoft YaHei Light"/>
                <a:ea typeface="Microsoft YaHei Light"/>
              </a:defRPr>
            </a:lvl1pPr>
          </a:lstStyle>
          <a:p>
            <a:r>
              <a:rPr lang="zh-CN"/>
              <a:t>主标题样式</a:t>
            </a:r>
            <a:endParaRPr sz="6600" b="0" i="0" spc="300">
              <a:solidFill>
                <a:schemeClr val="bg1">
                  <a:alpha val="100000"/>
                </a:schemeClr>
              </a:solidFill>
              <a:latin typeface="Microsoft YaHei Light"/>
              <a:ea typeface="Microsoft YaHei Light"/>
            </a:endParaRPr>
          </a:p>
        </p:txBody>
      </p:sp>
      <p:sp>
        <p:nvSpPr>
          <p:cNvPr id="5" name="副标题 2"/>
          <p:cNvSpPr>
            <a:spLocks noGrp="1"/>
          </p:cNvSpPr>
          <p:nvPr userDrawn="1">
            <p:ph type="subTitle" idx="1" hasCustomPrompt="1"/>
          </p:nvPr>
        </p:nvSpPr>
        <p:spPr>
          <a:xfrm>
            <a:off x="9044229" y="5591814"/>
            <a:ext cx="2608406" cy="341632"/>
          </a:xfrm>
        </p:spPr>
        <p:txBody>
          <a:bodyPr vert="horz" wrap="none" lIns="91440" tIns="45720" rIns="91440" bIns="45720" rtlCol="0">
            <a:spAutoFit/>
          </a:bodyPr>
          <a:lstStyle>
            <a:lvl1pPr marL="0" lvl="0" indent="0" algn="r" defTabSz="914400">
              <a:lnSpc>
                <a:spcPct val="90000"/>
              </a:lnSpc>
              <a:buFont typeface="Arial" pitchFamily="34" charset="0"/>
              <a:buNone/>
              <a:defRPr lang="zh-CN" sz="1800" b="0" i="0" spc="300">
                <a:solidFill>
                  <a:schemeClr val="bg1">
                    <a:lumMod val="50000"/>
                    <a:lumOff val="50000"/>
                    <a:alpha val="100000"/>
                  </a:schemeClr>
                </a:solidFill>
                <a:latin typeface="Microsoft YaHei Light"/>
                <a:ea typeface="Microsoft YaHei Light"/>
              </a:defRPr>
            </a:lvl1pPr>
          </a:lstStyle>
          <a:p>
            <a:r>
              <a:rPr lang="zh-CN"/>
              <a:t>点击编辑副标题样式</a:t>
            </a:r>
            <a:endParaRPr lang="zh-CN" sz="1800" b="0" i="0" spc="300">
              <a:solidFill>
                <a:schemeClr val="tx1">
                  <a:lumMod val="50000"/>
                  <a:lumOff val="50000"/>
                  <a:alpha val="100000"/>
                </a:schemeClr>
              </a:solidFill>
              <a:latin typeface="Microsoft YaHei Light"/>
              <a:ea typeface="Microsoft YaHei Light"/>
            </a:endParaRPr>
          </a:p>
        </p:txBody>
      </p:sp>
      <p:sp>
        <p:nvSpPr>
          <p:cNvPr id="6" name="文本占位符 17"/>
          <p:cNvSpPr>
            <a:spLocks noGrp="1"/>
          </p:cNvSpPr>
          <p:nvPr userDrawn="1">
            <p:ph type="body" sz="quarter" idx="10" hasCustomPrompt="1"/>
          </p:nvPr>
        </p:nvSpPr>
        <p:spPr>
          <a:xfrm>
            <a:off x="8454324" y="3587947"/>
            <a:ext cx="3198311" cy="701731"/>
          </a:xfrm>
        </p:spPr>
        <p:txBody>
          <a:bodyPr wrap="none" anchor="b">
            <a:spAutoFit/>
          </a:bodyPr>
          <a:lstStyle>
            <a:lvl1pPr marL="0" lvl="0" indent="0" algn="r" defTabSz="914400">
              <a:lnSpc>
                <a:spcPct val="90000"/>
              </a:lnSpc>
              <a:spcBef>
                <a:spcPts val="1000"/>
              </a:spcBef>
              <a:buFont typeface="Arial" pitchFamily="34" charset="0"/>
              <a:buNone/>
              <a:defRPr lang="zh-CN" sz="4400" b="0" i="0" spc="300">
                <a:solidFill>
                  <a:schemeClr val="tx1">
                    <a:alpha val="100000"/>
                  </a:schemeClr>
                </a:solidFill>
                <a:latin typeface="Microsoft YaHei Light"/>
                <a:ea typeface="Microsoft YaHei Light"/>
              </a:defRPr>
            </a:lvl1pPr>
          </a:lstStyle>
          <a:p>
            <a:r>
              <a:rPr lang="zh-CN"/>
              <a:t>主标题样式</a:t>
            </a:r>
            <a:endParaRPr sz="4400" b="0" i="0" spc="300">
              <a:solidFill>
                <a:schemeClr val="bg1">
                  <a:alpha val="100000"/>
                </a:schemeClr>
              </a:solidFill>
              <a:latin typeface="Microsoft YaHei Light"/>
              <a:ea typeface="Microsoft YaHei Light"/>
            </a:endParaRPr>
          </a:p>
        </p:txBody>
      </p:sp>
    </p:spTree>
  </p:cSld>
  <p:clrMapOvr>
    <a:masterClrMapping/>
  </p:clrMapOvr>
  <p:transition/>
  <p:timing/>
  <p:extLst>
    <p:ext uri="{DCECCB84-F9BA-43D5-87BE-67443E8EF086}">
      <p15:sldGuideLst xmlns:p15="http://schemas.microsoft.com/office/powerpoint/2012/main" xmlns="">
        <p15:guide id="1" orient="horz" pos="2160" userDrawn="true">
          <p15:clr>
            <a:srgbClr val="FBAE40"/>
          </p15:clr>
        </p15:guide>
        <p15:guide id="2" pos="3840" userDrawn="true">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节标题">
    <p:bg>
      <p:bgPr>
        <a:gradFill rotWithShape="1">
          <a:gsLst>
            <a:gs pos="0">
              <a:schemeClr val="bg2">
                <a:lumMod val="90000"/>
                <a:lumOff val="10000"/>
                <a:alpha val="100000"/>
              </a:schemeClr>
            </a:gs>
            <a:gs pos="33000">
              <a:schemeClr val="bg1">
                <a:alpha val="100000"/>
              </a:schemeClr>
            </a:gs>
          </a:gsLst>
          <a:lin ang="16200000" scaled="1"/>
        </a:gradFill>
        <a:effectLst/>
      </p:bgPr>
    </p:bg>
    <p:spTree>
      <p:nvGrpSpPr>
        <p:cNvPr id="1" name=""/>
        <p:cNvGrpSpPr/>
        <p:nvPr/>
      </p:nvGrpSpPr>
      <p:grpSpPr>
        <a:xfrm>
          <a:off x="0" y="0"/>
          <a:ext cx="0" cy="0"/>
        </a:xfrm>
      </p:grpSpPr>
      <p:sp>
        <p:nvSpPr>
          <p:cNvPr id="8" name="任意形状 7"/>
          <p:cNvSpPr>
            <a:spLocks noChangeAspect="1"/>
          </p:cNvSpPr>
          <p:nvPr userDrawn="1"/>
        </p:nvSpPr>
        <p:spPr>
          <a:xfrm>
            <a:off x="701502" y="0"/>
            <a:ext cx="9909322" cy="6858000"/>
          </a:xfrm>
          <a:custGeom>
            <a:gdLst>
              <a:gd name="connsiteX0" fmla="*/ 2565736 w 9909322"/>
              <a:gd name="connsiteY0" fmla="*/ 0 h 6858000"/>
              <a:gd name="connsiteX1" fmla="*/ 7343586 w 9909322"/>
              <a:gd name="connsiteY1" fmla="*/ 0 h 6858000"/>
              <a:gd name="connsiteX2" fmla="*/ 7523833 w 9909322"/>
              <a:gd name="connsiteY2" fmla="*/ 103640 h 6858000"/>
              <a:gd name="connsiteX3" fmla="*/ 9909322 w 9909322"/>
              <a:gd name="connsiteY3" fmla="*/ 4340998 h 6858000"/>
              <a:gd name="connsiteX4" fmla="*/ 9311321 w 9909322"/>
              <a:gd name="connsiteY4" fmla="*/ 6702684 h 6858000"/>
              <a:gd name="connsiteX5" fmla="*/ 9222016 w 9909322"/>
              <a:gd name="connsiteY5" fmla="*/ 6858000 h 6858000"/>
              <a:gd name="connsiteX6" fmla="*/ 687306 w 9909322"/>
              <a:gd name="connsiteY6" fmla="*/ 6858000 h 6858000"/>
              <a:gd name="connsiteX7" fmla="*/ 598001 w 9909322"/>
              <a:gd name="connsiteY7" fmla="*/ 6702684 h 6858000"/>
              <a:gd name="connsiteX8" fmla="*/ 0 w 9909322"/>
              <a:gd name="connsiteY8" fmla="*/ 4340998 h 6858000"/>
              <a:gd name="connsiteX9" fmla="*/ 2385489 w 9909322"/>
              <a:gd name="connsiteY9" fmla="*/ 103640 h 68580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09322" h="6858000">
                <a:moveTo>
                  <a:pt x="2565736" y="0"/>
                </a:moveTo>
                <a:lnTo>
                  <a:pt x="7343586" y="0"/>
                </a:lnTo>
                <a:lnTo>
                  <a:pt x="7523833" y="103640"/>
                </a:lnTo>
                <a:cubicBezTo>
                  <a:pt x="8953990" y="972624"/>
                  <a:pt x="9909322" y="2545246"/>
                  <a:pt x="9909322" y="4340998"/>
                </a:cubicBezTo>
                <a:cubicBezTo>
                  <a:pt x="9909322" y="5196118"/>
                  <a:pt x="9692693" y="6000642"/>
                  <a:pt x="9311321" y="6702684"/>
                </a:cubicBezTo>
                <a:lnTo>
                  <a:pt x="9222016" y="6858000"/>
                </a:lnTo>
                <a:lnTo>
                  <a:pt x="687306" y="6858000"/>
                </a:lnTo>
                <a:lnTo>
                  <a:pt x="598001" y="6702684"/>
                </a:lnTo>
                <a:cubicBezTo>
                  <a:pt x="216629" y="6000642"/>
                  <a:pt x="0" y="5196118"/>
                  <a:pt x="0" y="4340998"/>
                </a:cubicBezTo>
                <a:cubicBezTo>
                  <a:pt x="0" y="2545246"/>
                  <a:pt x="955332" y="972624"/>
                  <a:pt x="2385489" y="103640"/>
                </a:cubicBezTo>
                <a:close/>
              </a:path>
            </a:pathLst>
          </a:custGeom>
          <a:gradFill flip="none" rotWithShape="1">
            <a:gsLst>
              <a:gs pos="0">
                <a:schemeClr val="accent1">
                  <a:lumMod val="50000"/>
                  <a:alpha val="100000"/>
                </a:schemeClr>
              </a:gs>
              <a:gs pos="23000">
                <a:schemeClr val="bg2">
                  <a:alpha val="100000"/>
                </a:schemeClr>
              </a:gs>
              <a:gs pos="63000">
                <a:schemeClr val="bg1">
                  <a:alpha val="100000"/>
                </a:schemeClr>
              </a:gs>
              <a:gs pos="81000">
                <a:schemeClr val="accent1">
                  <a:alpha val="100000"/>
                </a:schemeClr>
              </a:gs>
              <a:gs pos="100000">
                <a:schemeClr val="tx1">
                  <a:alpha val="100000"/>
                </a:schemeClr>
              </a:gs>
            </a:gsLst>
            <a:path path="circle">
              <a:fillToRect l="100000" t="100000"/>
            </a:path>
            <a:tileRect r="-100000" b="-100000"/>
          </a:gra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9"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10"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1"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仅标题">
    <p:bg>
      <p:bgPr>
        <a:gradFill rotWithShape="1">
          <a:gsLst>
            <a:gs pos="0">
              <a:schemeClr val="bg2">
                <a:lumMod val="90000"/>
                <a:lumOff val="10000"/>
                <a:alpha val="100000"/>
              </a:schemeClr>
            </a:gs>
            <a:gs pos="33000">
              <a:schemeClr val="bg1">
                <a:alpha val="100000"/>
              </a:schemeClr>
            </a:gs>
          </a:gsLst>
          <a:lin ang="16200000" scaled="1"/>
        </a:gradFill>
        <a:effectLst/>
      </p:bgPr>
    </p:bg>
    <p:spTree>
      <p:nvGrpSpPr>
        <p:cNvPr id="1" name=""/>
        <p:cNvGrpSpPr/>
        <p:nvPr/>
      </p:nvGrpSpPr>
      <p:grpSpPr>
        <a:xfrm>
          <a:off x="0" y="0"/>
          <a:ext cx="0" cy="0"/>
        </a:xfrm>
      </p:grpSpPr>
      <p:sp>
        <p:nvSpPr>
          <p:cNvPr id="13" name="日期占位符 2"/>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14" name="页脚占位符 3"/>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5" name="灯片编号占位符 4"/>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pic>
        <p:nvPicPr>
          <p:cNvPr id="16" name="图片 21"/>
          <p:cNvPicPr>
            <a:picLocks noChangeAspect="1"/>
          </p:cNvPicPr>
          <p:nvPr userDrawn="1"/>
        </p:nvPicPr>
        <p:blipFill>
          <a:blip r:embed="rId1">
            <a:alphaModFix amt="50000"/>
          </a:blip>
          <a:stretch>
            <a:fillRect/>
          </a:stretch>
        </p:blipFill>
        <p:spPr>
          <a:xfrm>
            <a:off x="0" y="-1"/>
            <a:ext cx="12192000" cy="6858000"/>
          </a:xfrm>
          <a:prstGeom prst="rect">
            <a:avLst/>
          </a:prstGeom>
        </p:spPr>
      </p:pic>
    </p:spTree>
  </p:cSld>
  <p:clrMapOvr>
    <a:overrideClrMapping bg1="lt1" tx1="dk1" bg2="lt2" tx2="dk2" accent1="accent1" accent2="accent2" accent3="accent3" accent4="accent4" accent5="accent5" accent6="accent6" hlink="hlink" folHlink="folHlink"/>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底">
    <p:bg>
      <p:bgPr>
        <a:gradFill flip="none" rotWithShape="1">
          <a:gsLst>
            <a:gs pos="0">
              <a:schemeClr val="bg2">
                <a:lumMod val="90000"/>
                <a:lumOff val="10000"/>
                <a:alpha val="100000"/>
              </a:schemeClr>
            </a:gs>
            <a:gs pos="78000">
              <a:schemeClr val="bg1">
                <a:alpha val="100000"/>
              </a:schemeClr>
            </a:gs>
          </a:gsLst>
          <a:path path="circle">
            <a:fillToRect l="50000" t="50000" r="50000" b="50000"/>
          </a:path>
        </a:gradFill>
        <a:effectLst/>
      </p:bgPr>
    </p:bg>
    <p:spTree>
      <p:nvGrpSpPr>
        <p:cNvPr id="1" name=""/>
        <p:cNvGrpSpPr/>
        <p:nvPr/>
      </p:nvGrpSpPr>
      <p:grpSpPr>
        <a:xfrm>
          <a:off x="0" y="0"/>
          <a:ext cx="0" cy="0"/>
        </a:xfrm>
      </p:grpSpPr>
      <p:sp>
        <p:nvSpPr>
          <p:cNvPr id="18" name="椭圆 1"/>
          <p:cNvSpPr>
            <a:spLocks noChangeAspect="1"/>
          </p:cNvSpPr>
          <p:nvPr userDrawn="1"/>
        </p:nvSpPr>
        <p:spPr>
          <a:xfrm rot="10800000">
            <a:off x="3836115" y="729000"/>
            <a:ext cx="5400000" cy="5400000"/>
          </a:xfrm>
          <a:prstGeom prst="ellipse">
            <a:avLst/>
          </a:prstGeom>
          <a:gradFill flip="none" rotWithShape="1">
            <a:gsLst>
              <a:gs pos="0">
                <a:schemeClr val="accent6">
                  <a:alpha val="100000"/>
                </a:schemeClr>
              </a:gs>
              <a:gs pos="23000">
                <a:schemeClr val="accent6">
                  <a:lumMod val="50000"/>
                  <a:alpha val="0"/>
                </a:schemeClr>
              </a:gs>
              <a:gs pos="63000">
                <a:schemeClr val="bg1">
                  <a:alpha val="100000"/>
                </a:schemeClr>
              </a:gs>
              <a:gs pos="97000">
                <a:schemeClr val="accent6">
                  <a:alpha val="100000"/>
                </a:schemeClr>
              </a:gs>
            </a:gsLst>
            <a:path path="circle">
              <a:fillToRect l="100000" t="100000"/>
            </a:path>
            <a:tileRect r="-100000" b="-100000"/>
          </a:gradFill>
          <a:ln>
            <a:noFill/>
          </a:ln>
          <a:effectLst>
            <a:glow>
              <a:schemeClr val="accent1">
                <a:alpha val="40000"/>
              </a:schemeClr>
            </a:glow>
          </a:effectLst>
        </p:spPr>
        <p:style>
          <a:lnRef idx="0">
            <a:scrgbClr r="0" g="0" b="0"/>
          </a:lnRef>
          <a:fillRef idx="0">
            <a:scrgbClr r="0" g="0" b="0"/>
          </a:fillRef>
          <a:effectRef idx="0">
            <a:scrgbClr r="0" g="0" b="0"/>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19" name="椭圆 2"/>
          <p:cNvSpPr>
            <a:spLocks noChangeAspect="1"/>
          </p:cNvSpPr>
          <p:nvPr userDrawn="1"/>
        </p:nvSpPr>
        <p:spPr>
          <a:xfrm>
            <a:off x="669939" y="729000"/>
            <a:ext cx="5400000" cy="5400000"/>
          </a:xfrm>
          <a:prstGeom prst="ellipse">
            <a:avLst/>
          </a:prstGeom>
          <a:gradFill flip="none" rotWithShape="1">
            <a:gsLst>
              <a:gs pos="0">
                <a:schemeClr val="accent1">
                  <a:lumMod val="50000"/>
                  <a:alpha val="100000"/>
                </a:schemeClr>
              </a:gs>
              <a:gs pos="23000">
                <a:schemeClr val="bg2">
                  <a:alpha val="100000"/>
                </a:schemeClr>
              </a:gs>
              <a:gs pos="63000">
                <a:schemeClr val="bg1">
                  <a:alpha val="100000"/>
                </a:schemeClr>
              </a:gs>
              <a:gs pos="81000">
                <a:schemeClr val="accent1">
                  <a:alpha val="100000"/>
                </a:schemeClr>
              </a:gs>
              <a:gs pos="100000">
                <a:schemeClr val="tx1">
                  <a:alpha val="100000"/>
                </a:schemeClr>
              </a:gs>
            </a:gsLst>
            <a:path path="circle">
              <a:fillToRect l="100000" t="100000"/>
            </a:path>
            <a:tileRect r="-100000" b="-100000"/>
          </a:gradFill>
          <a:ln>
            <a:noFill/>
          </a:ln>
        </p:spPr>
        <p:style>
          <a:lnRef idx="0">
            <a:scrgbClr r="0" g="0" b="0"/>
          </a:lnRef>
          <a:fillRef idx="0">
            <a:scrgbClr r="0" g="0" b="0"/>
          </a:fillRef>
          <a:effectRef idx="0">
            <a:scrgbClr r="0" g="0" b="0"/>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Tree>
  </p:cSld>
  <p:clrMapOvr>
    <a:overrideClrMapping bg1="lt1" tx1="dk1" bg2="lt2" tx2="dk2" accent1="accent1" accent2="accent2" accent3="accent3" accent4="accent4" accent5="accent5" accent6="accent6" hlink="hlink" folHlink="folHlink"/>
  </p:clrMapOvr>
  <p:transition/>
  <p:timing/>
  <p:extLst>
    <p:ext uri="{DCECCB84-F9BA-43D5-87BE-67443E8EF086}">
      <p15:sldGuideLst xmlns:p15="http://schemas.microsoft.com/office/powerpoint/2012/main" xmlns="">
        <p15:guide id="3" orient="horz" pos="2160" userDrawn="true">
          <p15:clr>
            <a:srgbClr val="FBAE40"/>
          </p15:clr>
        </p15:guide>
        <p15:guide id="4" pos="3840" userDrawn="true">
          <p15:clr>
            <a:srgbClr val="FBAE40"/>
          </p15:clr>
        </p15:guide>
      </p15:sldGuideLst>
    </p:ext>
  </p:extLst>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idx="4294967295"/>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281522-3AB1-3541-90AB-7A631F5C75F8}" type="datetimeFigureOut">
              <a:rPr/>
              <a:t>2023/11/21</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9F402A-E1A9-C741-9EEF-1CF72A8557FF}" type="slidenum">
              <a:rPr/>
              <a:t>‹#›</a:t>
            </a:fld>
            <a:endParaRPr kumimoji="1"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Lst>
  <p:transition/>
  <p:timing/>
  <p:txStyles>
    <p:titleStyle>
      <a:lvl1pPr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b="0" i="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userDrawn="true">
          <p15:clr>
            <a:srgbClr val="F26B43"/>
          </p15:clr>
        </p15:guide>
        <p15:guide id="2" pos="3840" userDrawn="true">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3.jpeg" /><Relationship Id="rId3" Type="http://schemas.openxmlformats.org/officeDocument/2006/relationships/image" Target="../media/image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08115122137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0,&quot;continueWritingContext&quot;:{&quot;outline&quot;:&quot;# 工程项目管理学第三版：工程项目组织管理\n## 1.工程项目组织管理概述\n### 1.1工程项目组织管理的定义与目标\n### 1.2工程项目组织管理的重要性\n### 1.3工程项目组织管理的环境因素\n## 2.工程项目组织结构类型\n### 2.1功能型组织结构\n### 2.2项目型组织结构\n### 2.3矩阵型组织结构\n## 3.工程项目组织设计\n### 3.1组织设计的基本原则与方法\n### 3.2工程项目组织部门划分与职责确定\n### 3.3工程项目组织人员配置与培训\n## 4.工程项目组织变革与优化\n### 4.1工程项目组织变革的原因与类型\n### 4.2工程项目组织变革的过程与方法\n### 4.3工程项目组织优化的策略与措施\n## 5.工程项目组织绩效管理\n### 5.1工程项目组织绩效管理的目的与原则\n### 5.2工程项目组织绩效管理体系的建立\n### 5.3工程项目组织绩效管理的实施与评估\n## 6.工程项目组织沟通与协调\n### 6.1工程项目组织沟通的重要性与原则\n### 6.2工程项目组织沟通的方式与技巧\n### 6.3工程项目组织协调的策略与方法\n&quot;,&quot;templateId&quot;:&quot;wcihqg1n4jgz7pwewmrddotw8w&quot;}}"/>
        <p:cNvGrpSpPr/>
        <p:nvPr/>
      </p:nvGrpSpPr>
      <p:grpSpPr>
        <a:xfrm>
          <a:off x="0" y="0"/>
          <a:ext cx="0" cy="0"/>
        </a:xfrm>
      </p:grpSpPr>
      <p:sp>
        <p:nvSpPr>
          <p:cNvPr id="2" name="标题 1" descr="{&quot;isTemplate&quot;:true,&quot;type&quot;:&quot;title&quot;,&quot;canOmit&quot;:false,&quot;range&quot;:0}"/>
          <p:cNvSpPr>
            <a:spLocks noGrp="1"/>
          </p:cNvSpPr>
          <p:nvPr>
            <p:ph type="ctrTitle" idx="4294967295"/>
          </p:nvPr>
        </p:nvSpPr>
        <p:spPr>
          <a:xfrm>
            <a:off x="397309" y="4341644"/>
            <a:ext cx="11264900" cy="996950"/>
          </a:xfrm>
        </p:spPr>
        <p:txBody>
          <a:bodyPr vert="horz" wrap="square" lIns="91440" tIns="45720" rIns="91440" bIns="45720" anchor="b">
            <a:spAutoFit/>
          </a:bodyPr>
          <a:lstStyle/>
          <a:p>
            <a:pPr>
              <a:buNone/>
            </a:pPr>
            <a:r>
              <a:rPr lang="zh-CN" sz="4100"/>
              <a:t>工程项目管理学第三版：工程项目组织管理</a:t>
            </a:r>
            <a:endParaRPr/>
          </a:p>
        </p:txBody>
      </p:sp>
      <p:sp>
        <p:nvSpPr>
          <p:cNvPr id="3" name="副标题 2"/>
          <p:cNvSpPr>
            <a:spLocks noGrp="1"/>
          </p:cNvSpPr>
          <p:nvPr>
            <p:ph type="subTitle" idx="1"/>
          </p:nvPr>
        </p:nvSpPr>
        <p:spPr>
          <a:xfrm>
            <a:off x="11360568" y="5591814"/>
            <a:ext cx="292067" cy="341632"/>
          </a:xfrm>
        </p:spPr>
        <p:txBody>
          <a:bodyPr>
            <a:spAutoFit/>
          </a:bodyPr>
          <a:lstStyle/>
          <a:p>
            <a:pPr marL="0" indent="0">
              <a:buNone/>
            </a:pPr>
            <a:r>
              <a:rPr lang="en-US" smtClean="0"/>
              <a:t> </a:t>
            </a:r>
            <a:endParaRPr lang="zh-CN"/>
          </a:p>
        </p:txBody>
      </p:sp>
      <p:cxnSp>
        <p:nvCxnSpPr>
          <p:cNvPr id="4" name="直线连接符 4"/>
          <p:cNvCxnSpPr/>
          <p:nvPr/>
        </p:nvCxnSpPr>
        <p:spPr>
          <a:xfrm>
            <a:off x="10950590" y="752149"/>
            <a:ext cx="5400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文本占位符 20"/>
          <p:cNvSpPr txBox="1"/>
          <p:nvPr/>
        </p:nvSpPr>
        <p:spPr>
          <a:xfrm>
            <a:off x="397309" y="515266"/>
            <a:ext cx="184731" cy="369332"/>
          </a:xfrm>
          <a:prstGeom prst="rect">
            <a:avLst/>
          </a:prstGeom>
        </p:spPr>
        <p:txBody>
          <a:bodyPr wrap="none" anchor="t">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endParaRPr kumimoji="1" lang="en-US" altLang="zh-CN" spc="0">
              <a:solidFill>
                <a:schemeClr val="accent1"/>
              </a:solidFill>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2}"/>
        <p:cNvGrpSpPr/>
        <p:nvPr/>
      </p:nvGrpSpPr>
      <p:grpSpPr>
        <a:xfrm>
          <a:off x="0" y="0"/>
          <a:ext cx="0" cy="0"/>
        </a:xfrm>
      </p:grpSpPr>
      <p:sp>
        <p:nvSpPr>
          <p:cNvPr id="122" name="标题 1" descr="{&quot;isTemplate&quot;:true,&quot;type&quot;:&quot;title&quot;,&quot;canOmit&quot;:false,&quot;range&quot;:0}"/>
          <p:cNvSpPr txBox="1"/>
          <p:nvPr/>
        </p:nvSpPr>
        <p:spPr>
          <a:xfrm>
            <a:off x="692852" y="3423749"/>
            <a:ext cx="10883900" cy="698500"/>
          </a:xfrm>
          <a:prstGeom prst="rect">
            <a:avLst/>
          </a:prstGeom>
        </p:spPr>
        <p:txBody>
          <a:bodyPr vert="horz" wrap="square" lIns="91440" tIns="45720" rIns="91440" bIns="45720" rtlCol="0" anchor="b">
            <a:spAutoFit/>
          </a:bodyPr>
          <a:lstStyle>
            <a:defPPr>
              <a:defRPr lang="zh-CN"/>
            </a:defPPr>
            <a:lvl1pPr marL="0" algn="r" defTabSz="914400" rtl="0" eaLnBrk="1" latinLnBrk="0" hangingPunct="1">
              <a:lnSpc>
                <a:spcPct val="90000"/>
              </a:lnSpc>
              <a:spcBef>
                <a:spcPct val="0"/>
              </a:spcBef>
              <a:buNone/>
              <a:defRPr sz="6600" b="0" i="0" kern="1200" spc="300">
                <a:solidFill>
                  <a:schemeClr val="bg1"/>
                </a:solidFill>
                <a:latin typeface="Microsoft YaHei Light" panose="020b0503020204020204" pitchFamily="34" charset="-122"/>
                <a:ea typeface="Microsoft YaHei Light"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sz="4400">
                <a:solidFill>
                  <a:schemeClr val="tx1">
                    <a:alpha val="100000"/>
                  </a:schemeClr>
                </a:solidFill>
              </a:rPr>
              <a:t>工程项目组织管理概述</a:t>
            </a:r>
            <a:endParaRPr/>
          </a:p>
        </p:txBody>
      </p:sp>
      <p:sp>
        <p:nvSpPr>
          <p:cNvPr id="123" name="文本占位符 3"/>
          <p:cNvSpPr txBox="1"/>
          <p:nvPr/>
        </p:nvSpPr>
        <p:spPr>
          <a:xfrm>
            <a:off x="5546726" y="2298681"/>
            <a:ext cx="1098550" cy="996950"/>
          </a:xfrm>
          <a:prstGeom prst="rect">
            <a:avLst/>
          </a:prstGeom>
        </p:spPr>
        <p:txBody>
          <a:bodyPr vert="horz" wrap="none" lIns="91440" tIns="45720" rIns="91440" bIns="45720" rtlCol="0" anchor="b">
            <a:spAutoFit/>
          </a:bodyPr>
          <a:lstStyle>
            <a:defPPr>
              <a:defRPr lang="zh-CN"/>
            </a:defPPr>
            <a:lvl1pPr marL="0" indent="0" algn="r" defTabSz="914400" rtl="0" eaLnBrk="1" latinLnBrk="0" hangingPunct="1">
              <a:lnSpc>
                <a:spcPct val="90000"/>
              </a:lnSpc>
              <a:spcBef>
                <a:spcPts val="1000"/>
              </a:spcBef>
              <a:buFont typeface="Arial" pitchFamily="34" charset="0"/>
              <a:buNone/>
              <a:defRPr sz="4400" b="0" i="0" kern="1200" spc="300">
                <a:solidFill>
                  <a:schemeClr val="bg1"/>
                </a:solidFill>
                <a:latin typeface="Microsoft YaHei Light" panose="020b0503020204020204" pitchFamily="34" charset="-122"/>
                <a:ea typeface="Microsoft YaHei Light"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ctr"/>
            <a:r>
              <a:rPr lang="en-US" sz="6600">
                <a:solidFill>
                  <a:schemeClr val="tx1">
                    <a:alpha val="100000"/>
                  </a:schemeClr>
                </a:solidFill>
              </a:rPr>
              <a:t>01</a:t>
            </a:r>
            <a:endParaRPr lang="zh-CN" sz="6600"/>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208" name="组合 207"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209" name="组合 208"/>
            <p:cNvGrpSpPr/>
            <p:nvPr/>
          </p:nvGrpSpPr>
          <p:grpSpPr>
            <a:xfrm>
              <a:off x="685800" y="3146904"/>
              <a:ext cx="5760000" cy="3225487"/>
              <a:chOff x="685800" y="3146904"/>
              <a:chExt cx="5760000" cy="3225487"/>
            </a:xfrm>
          </p:grpSpPr>
          <p:sp>
            <p:nvSpPr>
              <p:cNvPr id="210"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1800" b="1">
                    <a:solidFill>
                      <a:schemeClr val="bg1"/>
                    </a:solidFill>
                    <a:latin typeface="+mj-ea"/>
                    <a:ea typeface="+mj-ea"/>
                  </a:rPr>
                  <a:t>工程项目组织管理是指对工程项目涉及的各种资源、人员和组织进行有效协调、整合和管理，以实现项目目标的过程</a:t>
                </a:r>
                <a:endParaRPr kumimoji="1" lang="en-US" altLang="zh-CN" sz="1800" b="1">
                  <a:solidFill>
                    <a:schemeClr val="bg1"/>
                  </a:solidFill>
                  <a:latin typeface="+mj-ea"/>
                  <a:ea typeface="+mj-ea"/>
                </a:endParaRPr>
              </a:p>
            </p:txBody>
          </p:sp>
          <p:sp>
            <p:nvSpPr>
              <p:cNvPr id="211"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资源管理：包括人力、物力、财力等资源的管理</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人员管理：包括项目经理、团队成员等人员的管理</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组织管理：包括项目组织结构、组织关系等方面的管理</a:t>
                </a:r>
                <a:endParaRPr/>
              </a:p>
            </p:txBody>
          </p:sp>
        </p:grpSp>
        <p:grpSp>
          <p:nvGrpSpPr>
            <p:cNvPr id="212" name="组合 211"/>
            <p:cNvGrpSpPr/>
            <p:nvPr/>
          </p:nvGrpSpPr>
          <p:grpSpPr>
            <a:xfrm>
              <a:off x="6016236" y="3146904"/>
              <a:ext cx="5400000" cy="3225487"/>
              <a:chOff x="6016236" y="3146904"/>
              <a:chExt cx="5400000" cy="3225487"/>
            </a:xfrm>
          </p:grpSpPr>
          <p:sp>
            <p:nvSpPr>
              <p:cNvPr id="213"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1800" b="1">
                    <a:solidFill>
                      <a:schemeClr val="bg1"/>
                    </a:solidFill>
                    <a:latin typeface="+mj-ea"/>
                    <a:ea typeface="+mj-ea"/>
                  </a:rPr>
                  <a:t>工程项目组织管理的目标</a:t>
                </a:r>
                <a:endParaRPr kumimoji="1" lang="en-US" altLang="zh-CN" sz="1800" b="1">
                  <a:solidFill>
                    <a:schemeClr val="bg1"/>
                  </a:solidFill>
                  <a:latin typeface="+mj-ea"/>
                  <a:ea typeface="+mj-ea"/>
                </a:endParaRPr>
              </a:p>
            </p:txBody>
          </p:sp>
          <p:sp>
            <p:nvSpPr>
              <p:cNvPr id="214"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提高项目管理的效率和效果</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保证项目质量和安全</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促进项目团队成员的协作和沟通</a:t>
                </a:r>
                <a:endParaRPr/>
              </a:p>
            </p:txBody>
          </p:sp>
        </p:grpSp>
      </p:grpSp>
      <p:sp>
        <p:nvSpPr>
          <p:cNvPr id="215"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工程项目组织管理的定义与目标</a:t>
            </a:r>
            <a:endParaRPr lang="en-US" sz="2800" b="1">
              <a:latin typeface="微软雅黑"/>
              <a:ea typeface="微软雅黑"/>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217" name="Group 627" descr="{&quot;isTemplate&quot;:true,&quot;type&quot;:&quot;list&quot;,&quot;alignment&quot;:&quot;left&quot;,&quot;alignmentVertical&quot;:&quot;top&quot;,&quot;canOmit&quot;:false,&quot;scalable&quot;:false,&quot;minItemsCount&quot;:-1}"/>
          <p:cNvGrpSpPr/>
          <p:nvPr/>
        </p:nvGrpSpPr>
        <p:grpSpPr>
          <a:xfrm>
            <a:off x="1197254" y="1423099"/>
            <a:ext cx="13310622" cy="4655015"/>
            <a:chOff x="1197254" y="1423099"/>
            <a:chExt cx="13310622" cy="4655015"/>
          </a:xfrm>
        </p:grpSpPr>
        <p:grpSp>
          <p:nvGrpSpPr>
            <p:cNvPr id="218" name="Group 628"/>
            <p:cNvGrpSpPr/>
            <p:nvPr/>
          </p:nvGrpSpPr>
          <p:grpSpPr>
            <a:xfrm>
              <a:off x="1197254" y="3971227"/>
              <a:ext cx="11008530" cy="2106887"/>
              <a:chOff x="1197254" y="3971227"/>
              <a:chExt cx="11008530" cy="2106887"/>
            </a:xfrm>
          </p:grpSpPr>
          <p:sp>
            <p:nvSpPr>
              <p:cNvPr id="219" name="AutoShape 3"/>
              <p:cNvSpPr/>
              <p:nvPr/>
            </p:nvSpPr>
            <p:spPr>
              <a:xfrm>
                <a:off x="125016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0" name="AutoShape 4"/>
              <p:cNvSpPr/>
              <p:nvPr/>
            </p:nvSpPr>
            <p:spPr>
              <a:xfrm>
                <a:off x="119725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1" name="AutoShape 5"/>
              <p:cNvSpPr/>
              <p:nvPr/>
            </p:nvSpPr>
            <p:spPr>
              <a:xfrm>
                <a:off x="188000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22"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223" name="TextBox 8" descr="{&quot;isTemplate&quot;:true,&quot;type&quot;:&quot;title&quot;,&quot;canOmit&quot;:false,&quot;range&quot;:0}"/>
              <p:cNvSpPr txBox="1"/>
              <p:nvPr/>
            </p:nvSpPr>
            <p:spPr>
              <a:xfrm>
                <a:off x="1197254" y="3971227"/>
                <a:ext cx="8032750" cy="6731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sz="2000" b="1">
                    <a:solidFill>
                      <a:schemeClr val="accent1">
                        <a:alpha val="100000"/>
                      </a:schemeClr>
                    </a:solidFill>
                    <a:latin typeface="Microsoft Yahei"/>
                    <a:ea typeface="Microsoft Yahei"/>
                  </a:rPr>
                  <a:t>工程项目组织管理是项目管理的重要组成部分，关系到项目的成败</a:t>
                </a:r>
                <a:endParaRPr/>
              </a:p>
            </p:txBody>
          </p:sp>
          <p:sp>
            <p:nvSpPr>
              <p:cNvPr id="224" name="TextBox 9" descr="{&quot;isTemplate&quot;:true,&quot;type&quot;:&quot;content&quot;,&quot;canOmit&quot;:false,&quot;range&quot;:0}"/>
              <p:cNvSpPr txBox="1"/>
              <p:nvPr/>
            </p:nvSpPr>
            <p:spPr>
              <a:xfrm>
                <a:off x="1197254" y="4461419"/>
                <a:ext cx="7810500" cy="1282700"/>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合理的项目组织结构可以提高项目管理的效率</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有效的人员配置和管理可以保证项目质量和安全</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良好的组织沟通和协调可以促进团队成员的合作和信任</a:t>
                </a:r>
                <a:endParaRPr/>
              </a:p>
            </p:txBody>
          </p:sp>
        </p:grpSp>
        <p:grpSp>
          <p:nvGrpSpPr>
            <p:cNvPr id="225" name="Group 635"/>
            <p:cNvGrpSpPr/>
            <p:nvPr/>
          </p:nvGrpSpPr>
          <p:grpSpPr>
            <a:xfrm>
              <a:off x="3499345" y="1423099"/>
              <a:ext cx="11008530" cy="2005901"/>
              <a:chOff x="3499345" y="1423099"/>
              <a:chExt cx="11008530" cy="2005901"/>
            </a:xfrm>
          </p:grpSpPr>
          <p:sp>
            <p:nvSpPr>
              <p:cNvPr id="226" name="TextBox 2" descr="{&quot;isTemplate&quot;:true,&quot;type&quot;:&quot;title&quot;,&quot;canOmit&quot;:false,&quot;range&quot;:0}"/>
              <p:cNvSpPr txBox="1"/>
              <p:nvPr/>
            </p:nvSpPr>
            <p:spPr>
              <a:xfrm>
                <a:off x="3574694" y="1423099"/>
                <a:ext cx="8032750" cy="6731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sz="2000" b="1">
                    <a:solidFill>
                      <a:schemeClr val="accent1">
                        <a:alpha val="100000"/>
                      </a:schemeClr>
                    </a:solidFill>
                    <a:latin typeface="Microsoft Yahei"/>
                    <a:ea typeface="Microsoft Yahei"/>
                  </a:rPr>
                  <a:t>工程项目组织管理有助于实现项目目标，提高项目价值</a:t>
                </a:r>
                <a:endParaRPr/>
              </a:p>
            </p:txBody>
          </p:sp>
          <p:sp>
            <p:nvSpPr>
              <p:cNvPr id="227" name="TextBox 7" descr="{&quot;isTemplate&quot;:true,&quot;type&quot;:&quot;content&quot;,&quot;canOmit&quot;:false,&quot;range&quot;:0}"/>
              <p:cNvSpPr txBox="1"/>
              <p:nvPr/>
            </p:nvSpPr>
            <p:spPr>
              <a:xfrm>
                <a:off x="3574694" y="1913291"/>
                <a:ext cx="7778750" cy="1282700"/>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通过组织管理，可以确保项目资源的合理利用和分配</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通过人员管理，可以提高项目团队的工作积极性和创新能力</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通过组织沟通和协调，可以降低项目风险，提高项目成功率</a:t>
                </a:r>
                <a:endParaRPr/>
              </a:p>
            </p:txBody>
          </p:sp>
          <p:sp>
            <p:nvSpPr>
              <p:cNvPr id="228" name="AutoShape 10"/>
              <p:cNvSpPr/>
              <p:nvPr/>
            </p:nvSpPr>
            <p:spPr>
              <a:xfrm>
                <a:off x="3552256" y="3306002"/>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9" name="AutoShape 11"/>
              <p:cNvSpPr/>
              <p:nvPr/>
            </p:nvSpPr>
            <p:spPr>
              <a:xfrm>
                <a:off x="3499345" y="3306002"/>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0" name="AutoShape 12"/>
              <p:cNvSpPr/>
              <p:nvPr/>
            </p:nvSpPr>
            <p:spPr>
              <a:xfrm>
                <a:off x="4182096" y="3306002"/>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31"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232"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工程项目组织管理的重要性</a:t>
            </a:r>
            <a:endParaRPr lang="en-US" altLang="zh-CN" sz="2800" b="1">
              <a:latin typeface="+mj-ea"/>
              <a:ea typeface="+mj-ea"/>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pic>
        <p:nvPicPr>
          <p:cNvPr id="234"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235"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236" name="Group 598"/>
            <p:cNvGrpSpPr/>
            <p:nvPr/>
          </p:nvGrpSpPr>
          <p:grpSpPr>
            <a:xfrm>
              <a:off x="763829" y="1414808"/>
              <a:ext cx="6972294" cy="2337649"/>
              <a:chOff x="763829" y="1414808"/>
              <a:chExt cx="6972294" cy="2337649"/>
            </a:xfrm>
          </p:grpSpPr>
          <p:sp>
            <p:nvSpPr>
              <p:cNvPr id="237"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工程项目组织管理受到外部环境因素的影响</a:t>
                </a:r>
                <a:endParaRPr/>
              </a:p>
            </p:txBody>
          </p:sp>
          <p:sp>
            <p:nvSpPr>
              <p:cNvPr id="238"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政治环境：政策法规、政府干预等</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经济环境：市场需求、资金供应等</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社会环境：文化传统、教育水平等</a:t>
                </a:r>
                <a:endParaRPr/>
              </a:p>
            </p:txBody>
          </p:sp>
          <p:sp>
            <p:nvSpPr>
              <p:cNvPr id="239"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0"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1"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42"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243" name="Group 591"/>
            <p:cNvGrpSpPr/>
            <p:nvPr/>
          </p:nvGrpSpPr>
          <p:grpSpPr>
            <a:xfrm>
              <a:off x="689593" y="3949139"/>
              <a:ext cx="7078256" cy="2128975"/>
              <a:chOff x="689593" y="3949139"/>
              <a:chExt cx="7078256" cy="2128975"/>
            </a:xfrm>
          </p:grpSpPr>
          <p:sp>
            <p:nvSpPr>
              <p:cNvPr id="244"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工程项目组织管理受到内部环境因素的影响</a:t>
                </a:r>
                <a:endParaRPr/>
              </a:p>
            </p:txBody>
          </p:sp>
          <p:sp>
            <p:nvSpPr>
              <p:cNvPr id="245"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组织结构：组织结构类型、部门划分等</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人员素质：人员能力、培训水平等</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管理水平：管理制度、管理方法等</a:t>
                </a:r>
                <a:endParaRPr/>
              </a:p>
            </p:txBody>
          </p:sp>
          <p:sp>
            <p:nvSpPr>
              <p:cNvPr id="246"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7"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8"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4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250"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工程项目组织管理的环境因素</a:t>
            </a:r>
            <a:endParaRPr lang="en-US" altLang="zh-CN" sz="2800" b="1">
              <a:latin typeface="+mj-ea"/>
              <a:ea typeface="+mj-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2}"/>
        <p:cNvGrpSpPr/>
        <p:nvPr/>
      </p:nvGrpSpPr>
      <p:grpSpPr>
        <a:xfrm>
          <a:off x="0" y="0"/>
          <a:ext cx="0" cy="0"/>
        </a:xfrm>
      </p:grpSpPr>
      <p:sp>
        <p:nvSpPr>
          <p:cNvPr id="252" name="标题 1" descr="{&quot;isTemplate&quot;:true,&quot;type&quot;:&quot;title&quot;,&quot;canOmit&quot;:false,&quot;range&quot;:0}"/>
          <p:cNvSpPr txBox="1"/>
          <p:nvPr/>
        </p:nvSpPr>
        <p:spPr>
          <a:xfrm>
            <a:off x="692852" y="3423749"/>
            <a:ext cx="10883900" cy="698500"/>
          </a:xfrm>
          <a:prstGeom prst="rect">
            <a:avLst/>
          </a:prstGeom>
        </p:spPr>
        <p:txBody>
          <a:bodyPr vert="horz" wrap="square" lIns="91440" tIns="45720" rIns="91440" bIns="45720" rtlCol="0" anchor="b">
            <a:spAutoFit/>
          </a:bodyPr>
          <a:lstStyle>
            <a:defPPr>
              <a:defRPr lang="zh-CN"/>
            </a:defPPr>
            <a:lvl1pPr marL="0" algn="r" defTabSz="914400" rtl="0" eaLnBrk="1" latinLnBrk="0" hangingPunct="1">
              <a:lnSpc>
                <a:spcPct val="90000"/>
              </a:lnSpc>
              <a:spcBef>
                <a:spcPct val="0"/>
              </a:spcBef>
              <a:buNone/>
              <a:defRPr sz="6600" b="0" i="0" kern="1200" spc="300">
                <a:solidFill>
                  <a:schemeClr val="bg1"/>
                </a:solidFill>
                <a:latin typeface="Microsoft YaHei Light" panose="020b0503020204020204" pitchFamily="34" charset="-122"/>
                <a:ea typeface="Microsoft YaHei Light"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sz="4400">
                <a:solidFill>
                  <a:schemeClr val="tx1">
                    <a:alpha val="100000"/>
                  </a:schemeClr>
                </a:solidFill>
              </a:rPr>
              <a:t>工程项目组织结构类型</a:t>
            </a:r>
            <a:endParaRPr/>
          </a:p>
        </p:txBody>
      </p:sp>
      <p:sp>
        <p:nvSpPr>
          <p:cNvPr id="253" name="文本占位符 3"/>
          <p:cNvSpPr txBox="1"/>
          <p:nvPr/>
        </p:nvSpPr>
        <p:spPr>
          <a:xfrm>
            <a:off x="5546726" y="2298681"/>
            <a:ext cx="1098550" cy="996950"/>
          </a:xfrm>
          <a:prstGeom prst="rect">
            <a:avLst/>
          </a:prstGeom>
        </p:spPr>
        <p:txBody>
          <a:bodyPr vert="horz" wrap="none" lIns="91440" tIns="45720" rIns="91440" bIns="45720" rtlCol="0" anchor="b">
            <a:spAutoFit/>
          </a:bodyPr>
          <a:lstStyle>
            <a:defPPr>
              <a:defRPr lang="zh-CN"/>
            </a:defPPr>
            <a:lvl1pPr marL="0" indent="0" algn="r" defTabSz="914400" rtl="0" eaLnBrk="1" latinLnBrk="0" hangingPunct="1">
              <a:lnSpc>
                <a:spcPct val="90000"/>
              </a:lnSpc>
              <a:spcBef>
                <a:spcPts val="1000"/>
              </a:spcBef>
              <a:buFont typeface="Arial" pitchFamily="34" charset="0"/>
              <a:buNone/>
              <a:defRPr sz="4400" b="0" i="0" kern="1200" spc="300">
                <a:solidFill>
                  <a:schemeClr val="bg1"/>
                </a:solidFill>
                <a:latin typeface="Microsoft YaHei Light" panose="020b0503020204020204" pitchFamily="34" charset="-122"/>
                <a:ea typeface="Microsoft YaHei Light"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ctr"/>
            <a:r>
              <a:rPr lang="en-US" sz="6600">
                <a:solidFill>
                  <a:schemeClr val="tx1">
                    <a:alpha val="100000"/>
                  </a:schemeClr>
                </a:solidFill>
              </a:rPr>
              <a:t>02</a:t>
            </a:r>
            <a:endParaRPr lang="zh-CN" sz="66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255" name="组合 254" descr="{&quot;isTemplate&quot;:true,&quot;type&quot;:&quot;list&quot;,&quot;alignment&quot;:&quot;left&quot;,&quot;alignmentVertical&quot;:&quot;top&quot;,&quot;canOmit&quot;:false,&quot;scalable&quot;:false,&quot;minItemsCount&quot;:-1}"/>
          <p:cNvGrpSpPr/>
          <p:nvPr/>
        </p:nvGrpSpPr>
        <p:grpSpPr>
          <a:xfrm>
            <a:off x="685801" y="3146904"/>
            <a:ext cx="10820399" cy="3287791"/>
            <a:chOff x="685801" y="3146904"/>
            <a:chExt cx="10820399" cy="3287791"/>
          </a:xfrm>
        </p:grpSpPr>
        <p:grpSp>
          <p:nvGrpSpPr>
            <p:cNvPr id="256" name="组合 255"/>
            <p:cNvGrpSpPr/>
            <p:nvPr/>
          </p:nvGrpSpPr>
          <p:grpSpPr>
            <a:xfrm>
              <a:off x="685801" y="3146904"/>
              <a:ext cx="4207178" cy="3287791"/>
              <a:chOff x="685801" y="3146904"/>
              <a:chExt cx="4207178" cy="3287791"/>
            </a:xfrm>
          </p:grpSpPr>
          <p:sp>
            <p:nvSpPr>
              <p:cNvPr id="257" name="Tencent" descr="{&quot;isTemplate&quot;:true,&quot;type&quot;:&quot;title&quot;,&quot;canOmit&quot;:false,&quot;range&quot;:0}"/>
              <p:cNvSpPr/>
              <p:nvPr/>
            </p:nvSpPr>
            <p:spPr>
              <a:xfrm>
                <a:off x="685801" y="3146904"/>
                <a:ext cx="4207178"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1800" b="1">
                    <a:solidFill>
                      <a:schemeClr val="bg1"/>
                    </a:solidFill>
                    <a:latin typeface="+mj-ea"/>
                    <a:ea typeface="+mj-ea"/>
                  </a:rPr>
                  <a:t>功能型组织结构是指按照项目功能划分部门，各部门负责各自的功能模块</a:t>
                </a:r>
                <a:endParaRPr kumimoji="1" lang="en-US" altLang="zh-CN" sz="1800" b="1">
                  <a:solidFill>
                    <a:schemeClr val="bg1"/>
                  </a:solidFill>
                  <a:latin typeface="+mj-ea"/>
                  <a:ea typeface="+mj-ea"/>
                </a:endParaRPr>
              </a:p>
            </p:txBody>
          </p:sp>
          <p:sp>
            <p:nvSpPr>
              <p:cNvPr id="258" name="Tencent" descr="{&quot;isTemplate&quot;:true,&quot;type&quot;:&quot;content&quot;,&quot;canOmit&quot;:true,&quot;range&quot;:0}"/>
              <p:cNvSpPr txBox="1"/>
              <p:nvPr/>
            </p:nvSpPr>
            <p:spPr>
              <a:xfrm>
                <a:off x="909877"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设计部门：负责项目设计工作</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施工部门：负责项目施工工作</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采购部门：负责项目采购工作</a:t>
                </a:r>
                <a:endParaRPr/>
              </a:p>
            </p:txBody>
          </p:sp>
        </p:grpSp>
        <p:grpSp>
          <p:nvGrpSpPr>
            <p:cNvPr id="259" name="组合 258"/>
            <p:cNvGrpSpPr/>
            <p:nvPr/>
          </p:nvGrpSpPr>
          <p:grpSpPr>
            <a:xfrm>
              <a:off x="4408278" y="3146904"/>
              <a:ext cx="3798485" cy="3287791"/>
              <a:chOff x="4408278" y="3146904"/>
              <a:chExt cx="3798485" cy="3287791"/>
            </a:xfrm>
          </p:grpSpPr>
          <p:sp>
            <p:nvSpPr>
              <p:cNvPr id="260" name="Tencent" descr="{&quot;isTemplate&quot;:true,&quot;type&quot;:&quot;title&quot;,&quot;canOmit&quot;:false,&quot;range&quot;:0}"/>
              <p:cNvSpPr/>
              <p:nvPr/>
            </p:nvSpPr>
            <p:spPr>
              <a:xfrm>
                <a:off x="4408278" y="3146904"/>
                <a:ext cx="3798485"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1800" b="1">
                    <a:solidFill>
                      <a:schemeClr val="bg1"/>
                    </a:solidFill>
                    <a:latin typeface="+mj-ea"/>
                    <a:ea typeface="+mj-ea"/>
                  </a:rPr>
                  <a:t>功能型组织结构的优点</a:t>
                </a:r>
                <a:endParaRPr kumimoji="1" lang="en-US" altLang="zh-CN" sz="1800" b="1">
                  <a:solidFill>
                    <a:schemeClr val="bg1"/>
                  </a:solidFill>
                  <a:latin typeface="+mj-ea"/>
                  <a:ea typeface="+mj-ea"/>
                </a:endParaRPr>
              </a:p>
            </p:txBody>
          </p:sp>
          <p:sp>
            <p:nvSpPr>
              <p:cNvPr id="261" name="Tencent" descr="{&quot;isTemplate&quot;:true,&quot;type&quot;:&quot;content&quot;,&quot;canOmit&quot;:true,&quot;range&quot;:0}"/>
              <p:cNvSpPr txBox="1"/>
              <p:nvPr/>
            </p:nvSpPr>
            <p:spPr>
              <a:xfrm>
                <a:off x="4444300"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专业性强，有利于提高项目质量</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职责明确，有利于提高项目管理效率</a:t>
                </a:r>
                <a:endParaRPr/>
              </a:p>
            </p:txBody>
          </p:sp>
        </p:grpSp>
        <p:grpSp>
          <p:nvGrpSpPr>
            <p:cNvPr id="262" name="组合 261"/>
            <p:cNvGrpSpPr/>
            <p:nvPr/>
          </p:nvGrpSpPr>
          <p:grpSpPr>
            <a:xfrm>
              <a:off x="7707715" y="3146904"/>
              <a:ext cx="3798485" cy="3287791"/>
              <a:chOff x="7707715" y="3146904"/>
              <a:chExt cx="3798485" cy="3287791"/>
            </a:xfrm>
          </p:grpSpPr>
          <p:sp>
            <p:nvSpPr>
              <p:cNvPr id="263" name="Tencent" descr="{&quot;isTemplate&quot;:true,&quot;type&quot;:&quot;title&quot;,&quot;canOmit&quot;:false,&quot;range&quot;:0}"/>
              <p:cNvSpPr/>
              <p:nvPr/>
            </p:nvSpPr>
            <p:spPr>
              <a:xfrm>
                <a:off x="7707715" y="3146904"/>
                <a:ext cx="3798485" cy="1296000"/>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1800" b="1">
                    <a:solidFill>
                      <a:schemeClr val="bg1"/>
                    </a:solidFill>
                    <a:latin typeface="+mj-ea"/>
                    <a:ea typeface="+mj-ea"/>
                  </a:rPr>
                  <a:t>功能型组织结构的缺点</a:t>
                </a:r>
                <a:endParaRPr kumimoji="1" lang="en-US" altLang="zh-CN" sz="1800" b="1">
                  <a:solidFill>
                    <a:schemeClr val="bg1"/>
                  </a:solidFill>
                  <a:latin typeface="+mj-ea"/>
                  <a:ea typeface="+mj-ea"/>
                </a:endParaRPr>
              </a:p>
            </p:txBody>
          </p:sp>
          <p:sp>
            <p:nvSpPr>
              <p:cNvPr id="264" name="Tencent" descr="{&quot;isTemplate&quot;:true,&quot;type&quot;:&quot;content&quot;,&quot;canOmit&quot;:true,&quot;range&quot;:0}"/>
              <p:cNvSpPr txBox="1"/>
              <p:nvPr/>
            </p:nvSpPr>
            <p:spPr>
              <a:xfrm>
                <a:off x="7978723"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部门之间协调沟通难度较大</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项目需求变化时，调整较困难</a:t>
                </a:r>
                <a:endParaRPr/>
              </a:p>
            </p:txBody>
          </p:sp>
        </p:grpSp>
      </p:grpSp>
      <p:sp>
        <p:nvSpPr>
          <p:cNvPr id="265"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功能型组织结构</a:t>
            </a:r>
            <a:endParaRPr lang="en-US" sz="2800" b="1">
              <a:latin typeface="微软雅黑"/>
              <a:ea typeface="微软雅黑"/>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267" name="组合 266" descr="{&quot;isTemplate&quot;:true,&quot;type&quot;:&quot;list&quot;,&quot;alignment&quot;:&quot;left&quot;,&quot;alignmentVertical&quot;:&quot;top&quot;,&quot;canOmit&quot;:false,&quot;scalable&quot;:false,&quot;minItemsCount&quot;:-1}"/>
          <p:cNvGrpSpPr/>
          <p:nvPr/>
        </p:nvGrpSpPr>
        <p:grpSpPr>
          <a:xfrm>
            <a:off x="996217" y="2144759"/>
            <a:ext cx="10199566" cy="4458640"/>
            <a:chOff x="996217" y="2144759"/>
            <a:chExt cx="10199566" cy="4458640"/>
          </a:xfrm>
        </p:grpSpPr>
        <p:grpSp>
          <p:nvGrpSpPr>
            <p:cNvPr id="268" name="组合 267"/>
            <p:cNvGrpSpPr/>
            <p:nvPr/>
          </p:nvGrpSpPr>
          <p:grpSpPr>
            <a:xfrm>
              <a:off x="996217" y="2144759"/>
              <a:ext cx="2880000" cy="4458640"/>
              <a:chOff x="996217" y="2144759"/>
              <a:chExt cx="2880000" cy="4458640"/>
            </a:xfrm>
          </p:grpSpPr>
          <p:sp>
            <p:nvSpPr>
              <p:cNvPr id="269" name="椭圆 10" descr="{&quot;isTemplate&quot;:true,&quot;type&quot;:&quot;title&quot;,&quot;canOmit&quot;:false,&quot;range&quot;:0}"/>
              <p:cNvSpPr>
                <a:spLocks noChangeAspect="1"/>
              </p:cNvSpPr>
              <p:nvPr/>
            </p:nvSpPr>
            <p:spPr>
              <a:xfrm>
                <a:off x="996217" y="2144759"/>
                <a:ext cx="2880000" cy="2880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2200" b="1">
                    <a:solidFill>
                      <a:schemeClr val="bg1"/>
                    </a:solidFill>
                    <a:latin typeface="+mj-ea"/>
                    <a:ea typeface="+mj-ea"/>
                  </a:rPr>
                  <a:t>项目型组织结构是指按照项目划分部门，各部门负责各自的项目</a:t>
                </a:r>
                <a:endParaRPr kumimoji="1" lang="en-US" altLang="zh-CN" sz="2200" b="1">
                  <a:solidFill>
                    <a:schemeClr val="bg1"/>
                  </a:solidFill>
                  <a:latin typeface="+mj-ea"/>
                  <a:ea typeface="+mj-ea"/>
                </a:endParaRPr>
              </a:p>
            </p:txBody>
          </p:sp>
          <p:sp>
            <p:nvSpPr>
              <p:cNvPr id="270" name="Tencent" descr="{&quot;isTemplate&quot;:true,&quot;type&quot;:&quot;content&quot;,&quot;canOmit&quot;:true,&quot;range&quot;:0}"/>
              <p:cNvSpPr txBox="1"/>
              <p:nvPr/>
            </p:nvSpPr>
            <p:spPr>
              <a:xfrm>
                <a:off x="1176217" y="5561464"/>
                <a:ext cx="2520000" cy="1041935"/>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项目经理：负责项目的整体管理和协调</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项目团队成员：负责项目的具体实施</a:t>
                </a:r>
                <a:endParaRPr/>
              </a:p>
            </p:txBody>
          </p:sp>
          <p:sp>
            <p:nvSpPr>
              <p:cNvPr id="271" name="Tencent"/>
              <p:cNvSpPr/>
              <p:nvPr/>
            </p:nvSpPr>
            <p:spPr>
              <a:xfrm>
                <a:off x="2185187" y="5145078"/>
                <a:ext cx="502061"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spAutoFit/>
              </a:bodyP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en-US" altLang="zh-CN" sz="2000" b="1">
                    <a:solidFill>
                      <a:schemeClr val="accent1"/>
                    </a:solidFill>
                    <a:latin typeface="+mj-ea"/>
                    <a:ea typeface="+mj-ea"/>
                  </a:rPr>
                  <a:t>01</a:t>
                </a:r>
                <a:endParaRPr/>
              </a:p>
            </p:txBody>
          </p:sp>
        </p:grpSp>
        <p:grpSp>
          <p:nvGrpSpPr>
            <p:cNvPr id="272" name="组合 271"/>
            <p:cNvGrpSpPr/>
            <p:nvPr/>
          </p:nvGrpSpPr>
          <p:grpSpPr>
            <a:xfrm>
              <a:off x="4656000" y="2144759"/>
              <a:ext cx="2880000" cy="4458640"/>
              <a:chOff x="4656000" y="2144759"/>
              <a:chExt cx="2880000" cy="4458640"/>
            </a:xfrm>
          </p:grpSpPr>
          <p:sp>
            <p:nvSpPr>
              <p:cNvPr id="273" name="椭圆 11" descr="{&quot;isTemplate&quot;:true,&quot;type&quot;:&quot;title&quot;,&quot;canOmit&quot;:false,&quot;range&quot;:0}"/>
              <p:cNvSpPr>
                <a:spLocks noChangeAspect="1"/>
              </p:cNvSpPr>
              <p:nvPr/>
            </p:nvSpPr>
            <p:spPr>
              <a:xfrm>
                <a:off x="4656000" y="2144759"/>
                <a:ext cx="2880000" cy="288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2200" b="1">
                    <a:solidFill>
                      <a:schemeClr val="bg1"/>
                    </a:solidFill>
                    <a:latin typeface="+mj-ea"/>
                    <a:ea typeface="+mj-ea"/>
                  </a:rPr>
                  <a:t>项目型组织结构的优点</a:t>
                </a:r>
                <a:endParaRPr kumimoji="1" lang="en-US" altLang="zh-CN" sz="2200" b="1">
                  <a:solidFill>
                    <a:schemeClr val="bg1"/>
                  </a:solidFill>
                  <a:latin typeface="+mj-ea"/>
                  <a:ea typeface="+mj-ea"/>
                </a:endParaRPr>
              </a:p>
            </p:txBody>
          </p:sp>
          <p:sp>
            <p:nvSpPr>
              <p:cNvPr id="274" name="Tencent" descr="{&quot;isTemplate&quot;:true,&quot;type&quot;:&quot;content&quot;,&quot;canOmit&quot;:true,&quot;range&quot;:0}"/>
              <p:cNvSpPr txBox="1"/>
              <p:nvPr/>
            </p:nvSpPr>
            <p:spPr>
              <a:xfrm>
                <a:off x="4836000" y="5561464"/>
                <a:ext cx="2520000" cy="1041935"/>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项目管理针对性强，有利于提高项目执行效率</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项目团队成员责任感强，有利于提高项目质量</a:t>
                </a:r>
                <a:endParaRPr/>
              </a:p>
            </p:txBody>
          </p:sp>
          <p:sp>
            <p:nvSpPr>
              <p:cNvPr id="275" name="Tencent"/>
              <p:cNvSpPr/>
              <p:nvPr/>
            </p:nvSpPr>
            <p:spPr>
              <a:xfrm>
                <a:off x="5844970" y="5145078"/>
                <a:ext cx="502061"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spAutoFit/>
              </a:bodyP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en-US" altLang="zh-CN" sz="2000" b="1">
                    <a:solidFill>
                      <a:schemeClr val="accent2"/>
                    </a:solidFill>
                    <a:latin typeface="+mj-ea"/>
                    <a:ea typeface="+mj-ea"/>
                  </a:rPr>
                  <a:t>02</a:t>
                </a:r>
                <a:endParaRPr/>
              </a:p>
            </p:txBody>
          </p:sp>
        </p:grpSp>
        <p:grpSp>
          <p:nvGrpSpPr>
            <p:cNvPr id="276" name="组合 275"/>
            <p:cNvGrpSpPr/>
            <p:nvPr/>
          </p:nvGrpSpPr>
          <p:grpSpPr>
            <a:xfrm>
              <a:off x="8315783" y="2144759"/>
              <a:ext cx="2880000" cy="4458640"/>
              <a:chOff x="8315783" y="2144759"/>
              <a:chExt cx="2880000" cy="4458640"/>
            </a:xfrm>
          </p:grpSpPr>
          <p:sp>
            <p:nvSpPr>
              <p:cNvPr id="277" name="椭圆 12" descr="{&quot;isTemplate&quot;:true,&quot;type&quot;:&quot;title&quot;,&quot;canOmit&quot;:false,&quot;range&quot;:0}"/>
              <p:cNvSpPr>
                <a:spLocks noChangeAspect="1"/>
              </p:cNvSpPr>
              <p:nvPr/>
            </p:nvSpPr>
            <p:spPr>
              <a:xfrm>
                <a:off x="8315783" y="2144759"/>
                <a:ext cx="2880000" cy="28800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2200" b="1">
                    <a:solidFill>
                      <a:schemeClr val="bg1"/>
                    </a:solidFill>
                    <a:latin typeface="+mj-ea"/>
                    <a:ea typeface="+mj-ea"/>
                  </a:rPr>
                  <a:t>项目型组织结构的缺点</a:t>
                </a:r>
                <a:endParaRPr kumimoji="1" lang="en-US" altLang="zh-CN" sz="2200" b="1">
                  <a:solidFill>
                    <a:schemeClr val="bg1"/>
                  </a:solidFill>
                  <a:latin typeface="+mj-ea"/>
                  <a:ea typeface="+mj-ea"/>
                </a:endParaRPr>
              </a:p>
            </p:txBody>
          </p:sp>
          <p:sp>
            <p:nvSpPr>
              <p:cNvPr id="278" name="Tencent" descr="{&quot;isTemplate&quot;:true,&quot;type&quot;:&quot;content&quot;,&quot;canOmit&quot;:true,&quot;range&quot;:0}"/>
              <p:cNvSpPr txBox="1"/>
              <p:nvPr/>
            </p:nvSpPr>
            <p:spPr>
              <a:xfrm>
                <a:off x="8495783" y="5561464"/>
                <a:ext cx="2520000" cy="1041935"/>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资源利用率较低，可能导致成本较高</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项目团队成员流动性较大，可能影响项目稳定性</a:t>
                </a:r>
                <a:endParaRPr/>
              </a:p>
            </p:txBody>
          </p:sp>
          <p:sp>
            <p:nvSpPr>
              <p:cNvPr id="279" name="Tencent"/>
              <p:cNvSpPr/>
              <p:nvPr/>
            </p:nvSpPr>
            <p:spPr>
              <a:xfrm>
                <a:off x="9504753" y="5145078"/>
                <a:ext cx="502061"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spAutoFit/>
              </a:bodyP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en-US" altLang="zh-CN" sz="2000" b="1">
                    <a:solidFill>
                      <a:schemeClr val="accent3"/>
                    </a:solidFill>
                    <a:latin typeface="+mj-ea"/>
                    <a:ea typeface="+mj-ea"/>
                  </a:rPr>
                  <a:t>03</a:t>
                </a:r>
                <a:endParaRPr/>
              </a:p>
            </p:txBody>
          </p:sp>
        </p:grpSp>
      </p:grpSp>
      <p:sp>
        <p:nvSpPr>
          <p:cNvPr id="280" name="Tencent" descr="{&quot;isTemplate&quot;:true,&quot;type&quot;:&quot;title&quot;,&quot;canOmit&quot;:false,&quot;range&quot;:0}"/>
          <p:cNvSpPr txBox="1"/>
          <p:nvPr/>
        </p:nvSpPr>
        <p:spPr>
          <a:xfrm>
            <a:off x="753805" y="643889"/>
            <a:ext cx="10699750" cy="64135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sz="3600" b="1">
                <a:latin typeface="微软雅黑"/>
                <a:ea typeface="微软雅黑"/>
              </a:rPr>
              <a:t>项目型组织结构</a:t>
            </a:r>
            <a:endParaRPr lang="en-US" sz="3600" b="1">
              <a:latin typeface="微软雅黑"/>
              <a:ea typeface="微软雅黑"/>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282" name="组合 281" descr="{&quot;isTemplate&quot;:true,&quot;type&quot;:&quot;list&quot;,&quot;alignment&quot;:&quot;left&quot;,&quot;alignmentVertical&quot;:&quot;top&quot;,&quot;canOmit&quot;:false,&quot;scalable&quot;:false,&quot;minItemsCount&quot;:-1}"/>
          <p:cNvGrpSpPr/>
          <p:nvPr/>
        </p:nvGrpSpPr>
        <p:grpSpPr>
          <a:xfrm>
            <a:off x="685801" y="3146904"/>
            <a:ext cx="10820399" cy="3287791"/>
            <a:chOff x="685801" y="3146904"/>
            <a:chExt cx="10820399" cy="3287791"/>
          </a:xfrm>
        </p:grpSpPr>
        <p:grpSp>
          <p:nvGrpSpPr>
            <p:cNvPr id="283" name="组合 282"/>
            <p:cNvGrpSpPr/>
            <p:nvPr/>
          </p:nvGrpSpPr>
          <p:grpSpPr>
            <a:xfrm>
              <a:off x="685801" y="3146904"/>
              <a:ext cx="4207178" cy="3287791"/>
              <a:chOff x="685801" y="3146904"/>
              <a:chExt cx="4207178" cy="3287791"/>
            </a:xfrm>
          </p:grpSpPr>
          <p:sp>
            <p:nvSpPr>
              <p:cNvPr id="284" name="Tencent" descr="{&quot;isTemplate&quot;:true,&quot;type&quot;:&quot;title&quot;,&quot;canOmit&quot;:false,&quot;range&quot;:0}"/>
              <p:cNvSpPr/>
              <p:nvPr/>
            </p:nvSpPr>
            <p:spPr>
              <a:xfrm>
                <a:off x="685801" y="3146904"/>
                <a:ext cx="4207178"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1800" b="1">
                    <a:solidFill>
                      <a:schemeClr val="bg1"/>
                    </a:solidFill>
                    <a:latin typeface="+mj-ea"/>
                    <a:ea typeface="+mj-ea"/>
                  </a:rPr>
                  <a:t>矩阵型组织结构是指结合了功能型组织结构和项目型组织结构的优点，通过横向和纵向的双重管理来实现项目目标</a:t>
                </a:r>
                <a:endParaRPr kumimoji="1" lang="en-US" altLang="zh-CN" sz="1800" b="1">
                  <a:solidFill>
                    <a:schemeClr val="bg1"/>
                  </a:solidFill>
                  <a:latin typeface="+mj-ea"/>
                  <a:ea typeface="+mj-ea"/>
                </a:endParaRPr>
              </a:p>
            </p:txBody>
          </p:sp>
          <p:sp>
            <p:nvSpPr>
              <p:cNvPr id="285" name="Tencent" descr="{&quot;isTemplate&quot;:true,&quot;type&quot;:&quot;content&quot;,&quot;canOmit&quot;:true,&quot;range&quot;:0}"/>
              <p:cNvSpPr txBox="1"/>
              <p:nvPr/>
            </p:nvSpPr>
            <p:spPr>
              <a:xfrm>
                <a:off x="909877"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横向管理：按照项目划分部门，各部门负责各自的项目</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纵向管理：按照功能划分部门，各部门负责各自的功能模块</a:t>
                </a:r>
                <a:endParaRPr/>
              </a:p>
            </p:txBody>
          </p:sp>
        </p:grpSp>
        <p:grpSp>
          <p:nvGrpSpPr>
            <p:cNvPr id="286" name="组合 285"/>
            <p:cNvGrpSpPr/>
            <p:nvPr/>
          </p:nvGrpSpPr>
          <p:grpSpPr>
            <a:xfrm>
              <a:off x="4408278" y="3146904"/>
              <a:ext cx="3798485" cy="3287791"/>
              <a:chOff x="4408278" y="3146904"/>
              <a:chExt cx="3798485" cy="3287791"/>
            </a:xfrm>
          </p:grpSpPr>
          <p:sp>
            <p:nvSpPr>
              <p:cNvPr id="287" name="Tencent" descr="{&quot;isTemplate&quot;:true,&quot;type&quot;:&quot;title&quot;,&quot;canOmit&quot;:false,&quot;range&quot;:0}"/>
              <p:cNvSpPr/>
              <p:nvPr/>
            </p:nvSpPr>
            <p:spPr>
              <a:xfrm>
                <a:off x="4408278" y="3146904"/>
                <a:ext cx="3798485"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1800" b="1">
                    <a:solidFill>
                      <a:schemeClr val="bg1"/>
                    </a:solidFill>
                    <a:latin typeface="+mj-ea"/>
                    <a:ea typeface="+mj-ea"/>
                  </a:rPr>
                  <a:t>矩阵型组织结构的优点</a:t>
                </a:r>
                <a:endParaRPr kumimoji="1" lang="en-US" altLang="zh-CN" sz="1800" b="1">
                  <a:solidFill>
                    <a:schemeClr val="bg1"/>
                  </a:solidFill>
                  <a:latin typeface="+mj-ea"/>
                  <a:ea typeface="+mj-ea"/>
                </a:endParaRPr>
              </a:p>
            </p:txBody>
          </p:sp>
          <p:sp>
            <p:nvSpPr>
              <p:cNvPr id="288" name="Tencent" descr="{&quot;isTemplate&quot;:true,&quot;type&quot;:&quot;content&quot;,&quot;canOmit&quot;:true,&quot;range&quot;:0}"/>
              <p:cNvSpPr txBox="1"/>
              <p:nvPr/>
            </p:nvSpPr>
            <p:spPr>
              <a:xfrm>
                <a:off x="4444300"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灵活性较强，有利于应对项目需求变化</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资源利用率高，有利于降低成本</a:t>
                </a:r>
                <a:endParaRPr/>
              </a:p>
            </p:txBody>
          </p:sp>
        </p:grpSp>
        <p:grpSp>
          <p:nvGrpSpPr>
            <p:cNvPr id="289" name="组合 288"/>
            <p:cNvGrpSpPr/>
            <p:nvPr/>
          </p:nvGrpSpPr>
          <p:grpSpPr>
            <a:xfrm>
              <a:off x="7707715" y="3146904"/>
              <a:ext cx="3798485" cy="3287791"/>
              <a:chOff x="7707715" y="3146904"/>
              <a:chExt cx="3798485" cy="3287791"/>
            </a:xfrm>
          </p:grpSpPr>
          <p:sp>
            <p:nvSpPr>
              <p:cNvPr id="290" name="Tencent" descr="{&quot;isTemplate&quot;:true,&quot;type&quot;:&quot;title&quot;,&quot;canOmit&quot;:false,&quot;range&quot;:0}"/>
              <p:cNvSpPr/>
              <p:nvPr/>
            </p:nvSpPr>
            <p:spPr>
              <a:xfrm>
                <a:off x="7707715" y="3146904"/>
                <a:ext cx="3798485" cy="1296000"/>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1800" b="1">
                    <a:solidFill>
                      <a:schemeClr val="bg1"/>
                    </a:solidFill>
                    <a:latin typeface="+mj-ea"/>
                    <a:ea typeface="+mj-ea"/>
                  </a:rPr>
                  <a:t>矩阵型组织结构的缺点</a:t>
                </a:r>
                <a:endParaRPr kumimoji="1" lang="en-US" altLang="zh-CN" sz="1800" b="1">
                  <a:solidFill>
                    <a:schemeClr val="bg1"/>
                  </a:solidFill>
                  <a:latin typeface="+mj-ea"/>
                  <a:ea typeface="+mj-ea"/>
                </a:endParaRPr>
              </a:p>
            </p:txBody>
          </p:sp>
          <p:sp>
            <p:nvSpPr>
              <p:cNvPr id="291" name="Tencent" descr="{&quot;isTemplate&quot;:true,&quot;type&quot;:&quot;content&quot;,&quot;canOmit&quot;:true,&quot;range&quot;:0}"/>
              <p:cNvSpPr txBox="1"/>
              <p:nvPr/>
            </p:nvSpPr>
            <p:spPr>
              <a:xfrm>
                <a:off x="7978723"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双重管理可能导致协调沟通难度加大</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对项目管理者的能力要求较高</a:t>
                </a:r>
                <a:endParaRPr/>
              </a:p>
            </p:txBody>
          </p:sp>
        </p:grpSp>
      </p:grpSp>
      <p:sp>
        <p:nvSpPr>
          <p:cNvPr id="292"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矩阵型组织结构</a:t>
            </a:r>
            <a:endParaRPr lang="en-US" sz="2800" b="1">
              <a:latin typeface="微软雅黑"/>
              <a:ea typeface="微软雅黑"/>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2}"/>
        <p:cNvGrpSpPr/>
        <p:nvPr/>
      </p:nvGrpSpPr>
      <p:grpSpPr>
        <a:xfrm>
          <a:off x="0" y="0"/>
          <a:ext cx="0" cy="0"/>
        </a:xfrm>
      </p:grpSpPr>
      <p:sp>
        <p:nvSpPr>
          <p:cNvPr id="7" name="标题 1" descr="{&quot;isTemplate&quot;:true,&quot;type&quot;:&quot;title&quot;,&quot;canOmit&quot;:false,&quot;range&quot;:0}"/>
          <p:cNvSpPr txBox="1"/>
          <p:nvPr/>
        </p:nvSpPr>
        <p:spPr>
          <a:xfrm>
            <a:off x="692852" y="3423749"/>
            <a:ext cx="10883900" cy="698500"/>
          </a:xfrm>
          <a:prstGeom prst="rect">
            <a:avLst/>
          </a:prstGeom>
        </p:spPr>
        <p:txBody>
          <a:bodyPr vert="horz" wrap="square" lIns="91440" tIns="45720" rIns="91440" bIns="45720" rtlCol="0" anchor="b">
            <a:spAutoFit/>
          </a:bodyPr>
          <a:lstStyle>
            <a:defPPr>
              <a:defRPr lang="zh-CN"/>
            </a:defPPr>
            <a:lvl1pPr marL="0" algn="r" defTabSz="914400" rtl="0" eaLnBrk="1" latinLnBrk="0" hangingPunct="1">
              <a:lnSpc>
                <a:spcPct val="90000"/>
              </a:lnSpc>
              <a:spcBef>
                <a:spcPct val="0"/>
              </a:spcBef>
              <a:buNone/>
              <a:defRPr sz="6600" b="0" i="0" kern="1200" spc="300">
                <a:solidFill>
                  <a:schemeClr val="bg1"/>
                </a:solidFill>
                <a:latin typeface="Microsoft YaHei Light" panose="020b0503020204020204" pitchFamily="34" charset="-122"/>
                <a:ea typeface="Microsoft YaHei Light"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sz="4400">
                <a:solidFill>
                  <a:schemeClr val="tx1">
                    <a:alpha val="100000"/>
                  </a:schemeClr>
                </a:solidFill>
              </a:rPr>
              <a:t>工程项目组织设计</a:t>
            </a:r>
            <a:endParaRPr/>
          </a:p>
        </p:txBody>
      </p:sp>
      <p:sp>
        <p:nvSpPr>
          <p:cNvPr id="8" name="文本占位符 3"/>
          <p:cNvSpPr txBox="1"/>
          <p:nvPr/>
        </p:nvSpPr>
        <p:spPr>
          <a:xfrm>
            <a:off x="5546726" y="2298681"/>
            <a:ext cx="1098550" cy="996950"/>
          </a:xfrm>
          <a:prstGeom prst="rect">
            <a:avLst/>
          </a:prstGeom>
        </p:spPr>
        <p:txBody>
          <a:bodyPr vert="horz" wrap="none" lIns="91440" tIns="45720" rIns="91440" bIns="45720" rtlCol="0" anchor="b">
            <a:spAutoFit/>
          </a:bodyPr>
          <a:lstStyle>
            <a:defPPr>
              <a:defRPr lang="zh-CN"/>
            </a:defPPr>
            <a:lvl1pPr marL="0" indent="0" algn="r" defTabSz="914400" rtl="0" eaLnBrk="1" latinLnBrk="0" hangingPunct="1">
              <a:lnSpc>
                <a:spcPct val="90000"/>
              </a:lnSpc>
              <a:spcBef>
                <a:spcPts val="1000"/>
              </a:spcBef>
              <a:buFont typeface="Arial" pitchFamily="34" charset="0"/>
              <a:buNone/>
              <a:defRPr sz="4400" b="0" i="0" kern="1200" spc="300">
                <a:solidFill>
                  <a:schemeClr val="bg1"/>
                </a:solidFill>
                <a:latin typeface="Microsoft YaHei Light" panose="020b0503020204020204" pitchFamily="34" charset="-122"/>
                <a:ea typeface="Microsoft YaHei Light"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ctr"/>
            <a:r>
              <a:rPr lang="en-US" sz="6600">
                <a:solidFill>
                  <a:schemeClr val="tx1">
                    <a:alpha val="100000"/>
                  </a:schemeClr>
                </a:solidFill>
              </a:rPr>
              <a:t>03</a:t>
            </a:r>
            <a:endParaRPr lang="zh-CN" sz="66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sp>
        <p:nvSpPr>
          <p:cNvPr id="10"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组织设计的基本原则与方法</a:t>
            </a:r>
            <a:endParaRPr lang="en-US" altLang="zh-CN" sz="2800" b="1">
              <a:latin typeface="+mj-ea"/>
              <a:ea typeface="+mj-ea"/>
            </a:endParaRPr>
          </a:p>
        </p:txBody>
      </p:sp>
      <p:grpSp>
        <p:nvGrpSpPr>
          <p:cNvPr id="11" name="组合 10" descr="{&quot;isTemplate&quot;:true,&quot;type&quot;:&quot;list&quot;,&quot;alignment&quot;:&quot;left&quot;,&quot;alignmentVertical&quot;:&quot;top&quot;,&quot;canOmit&quot;:false,&quot;scalable&quot;:false,&quot;minItemsCount&quot;:-1}"/>
          <p:cNvGrpSpPr/>
          <p:nvPr/>
        </p:nvGrpSpPr>
        <p:grpSpPr>
          <a:xfrm>
            <a:off x="660399" y="2074672"/>
            <a:ext cx="10871202" cy="4536540"/>
            <a:chOff x="660399" y="2074672"/>
            <a:chExt cx="10871202" cy="4536540"/>
          </a:xfrm>
        </p:grpSpPr>
        <p:grpSp>
          <p:nvGrpSpPr>
            <p:cNvPr id="12" name="组合 11"/>
            <p:cNvGrpSpPr/>
            <p:nvPr/>
          </p:nvGrpSpPr>
          <p:grpSpPr>
            <a:xfrm>
              <a:off x="660399" y="2074672"/>
              <a:ext cx="5100082" cy="4536540"/>
              <a:chOff x="660399" y="2074672"/>
              <a:chExt cx="5100082" cy="4536540"/>
            </a:xfrm>
          </p:grpSpPr>
          <p:sp>
            <p:nvSpPr>
              <p:cNvPr id="13"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14"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组织设计的基本原则</a:t>
                </a:r>
                <a:endParaRPr lang="en-US" altLang="zh-CN" sz="2000" b="1">
                  <a:latin typeface="Microsoft YaHei" panose="020b0503020204020204" pitchFamily="34" charset="-122"/>
                  <a:ea typeface="Microsoft YaHei" panose="020b0503020204020204" pitchFamily="34" charset="-122"/>
                </a:endParaRPr>
              </a:p>
            </p:txBody>
          </p:sp>
          <p:sp>
            <p:nvSpPr>
              <p:cNvPr id="15"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目标一致原则：确保组织目标与项目目标一致</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责权利对等原则：明确各部门和人员的职责、权利和义务</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效率优先原则：优化组织结构，提高项目管理效率</a:t>
                </a:r>
                <a:endParaRPr/>
              </a:p>
            </p:txBody>
          </p:sp>
          <p:pic>
            <p:nvPicPr>
              <p:cNvPr id="16" name="图片 11" descr="{&quot;isTemplate&quot;:true,&quot;type&quot;:&quot;image&quot;,&quot;canOmit&quot;:false}"/>
              <p:cNvPicPr>
                <a:picLocks noChangeAspect="1"/>
              </p:cNvPicPr>
              <p:nvPr/>
            </p:nvPicPr>
            <p:blipFill>
              <a:blip r:embed="rId2"/>
              <a:srcRect t="21" b="21"/>
              <a:stretch>
                <a:fillRect/>
              </a:stretch>
            </p:blipFill>
            <p:spPr>
              <a:xfrm>
                <a:off x="803410" y="2212783"/>
                <a:ext cx="4809943" cy="2704406"/>
              </a:xfrm>
              <a:prstGeom prst="rect">
                <a:avLst/>
              </a:prstGeom>
              <a:noFill/>
              <a:ln w="0"/>
            </p:spPr>
          </p:pic>
        </p:grpSp>
        <p:grpSp>
          <p:nvGrpSpPr>
            <p:cNvPr id="17" name="组合 16"/>
            <p:cNvGrpSpPr/>
            <p:nvPr/>
          </p:nvGrpSpPr>
          <p:grpSpPr>
            <a:xfrm>
              <a:off x="6431519" y="2074672"/>
              <a:ext cx="5100082" cy="4536540"/>
              <a:chOff x="660399" y="2074672"/>
              <a:chExt cx="5100082" cy="4536540"/>
            </a:xfrm>
          </p:grpSpPr>
          <p:sp>
            <p:nvSpPr>
              <p:cNvPr id="18"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19"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组织设计的方法</a:t>
                </a:r>
                <a:endParaRPr lang="en-US" altLang="zh-CN" sz="2000" b="1">
                  <a:latin typeface="Microsoft YaHei" panose="020b0503020204020204" pitchFamily="34" charset="-122"/>
                  <a:ea typeface="Microsoft YaHei" panose="020b0503020204020204" pitchFamily="34" charset="-122"/>
                </a:endParaRPr>
              </a:p>
            </p:txBody>
          </p:sp>
          <p:sp>
            <p:nvSpPr>
              <p:cNvPr id="20"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职能划分法：根据项目功能需求，划分部门职责</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任务分解法：根据项目任务需求，划分人员职责</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流程分析法：分析项目业务流程，优化组织结构</a:t>
                </a:r>
                <a:endParaRPr/>
              </a:p>
            </p:txBody>
          </p:sp>
          <p:pic>
            <p:nvPicPr>
              <p:cNvPr id="21" name="图片 11" descr="{&quot;isTemplate&quot;:true,&quot;type&quot;:&quot;image&quot;,&quot;canOmit&quot;:false}"/>
              <p:cNvPicPr>
                <a:picLocks noChangeAspect="1"/>
              </p:cNvPicPr>
              <p:nvPr/>
            </p:nvPicPr>
            <p:blipFill>
              <a:blip r:embed="rId3"/>
              <a:srcRect t="21" b="21"/>
              <a:stretch>
                <a:fillRect/>
              </a:stretch>
            </p:blipFill>
            <p:spPr>
              <a:xfrm>
                <a:off x="803410" y="2212783"/>
                <a:ext cx="4809943" cy="2704406"/>
              </a:xfrm>
              <a:prstGeom prst="rect">
                <a:avLst/>
              </a:prstGeom>
              <a:noFill/>
              <a:ln w="0"/>
            </p:spPr>
          </p:pic>
        </p:gr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23" name="Group 685" descr="{&quot;isTemplate&quot;:true,&quot;type&quot;:&quot;list&quot;,&quot;alignment&quot;:&quot;left&quot;,&quot;alignmentVertical&quot;:&quot;top&quot;,&quot;canOmit&quot;:false,&quot;scalable&quot;:false,&quot;minItemsCount&quot;:-1}"/>
          <p:cNvGrpSpPr/>
          <p:nvPr/>
        </p:nvGrpSpPr>
        <p:grpSpPr>
          <a:xfrm>
            <a:off x="1075314" y="1520189"/>
            <a:ext cx="9868911" cy="4434111"/>
            <a:chOff x="1075314" y="1520189"/>
            <a:chExt cx="9868911" cy="4434111"/>
          </a:xfrm>
        </p:grpSpPr>
        <p:grpSp>
          <p:nvGrpSpPr>
            <p:cNvPr id="24" name="Group 686"/>
            <p:cNvGrpSpPr/>
            <p:nvPr/>
          </p:nvGrpSpPr>
          <p:grpSpPr>
            <a:xfrm>
              <a:off x="1075314" y="1520189"/>
              <a:ext cx="9868911" cy="2072418"/>
              <a:chOff x="1075314" y="1520189"/>
              <a:chExt cx="9868911" cy="2072418"/>
            </a:xfrm>
          </p:grpSpPr>
          <p:sp>
            <p:nvSpPr>
              <p:cNvPr id="25" name="TextBox 25" descr="{&quot;isTemplate&quot;:true,&quot;type&quot;:&quot;content&quot;,&quot;canOmit&quot;:false,&quot;range&quot;:0}"/>
              <p:cNvSpPr txBox="1"/>
              <p:nvPr/>
            </p:nvSpPr>
            <p:spPr>
              <a:xfrm>
                <a:off x="3561535" y="2061200"/>
                <a:ext cx="7382690" cy="1531407"/>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设计部：负责项目设计工作</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施工部：负责项目施工工作</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采购部：负责项目采购工作</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质量部：负责项目质量管理和监督</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行政部：负责项目行政管理和后勤保障工作</a:t>
                </a:r>
                <a:endParaRPr/>
              </a:p>
            </p:txBody>
          </p:sp>
          <p:sp>
            <p:nvSpPr>
              <p:cNvPr id="26" name="TextBox 27" descr="{&quot;isTemplate&quot;:true,&quot;type&quot;:&quot;title&quot;,&quot;canOmit&quot;:false,&quot;range&quot;:0}"/>
              <p:cNvSpPr txBox="1"/>
              <p:nvPr/>
            </p:nvSpPr>
            <p:spPr>
              <a:xfrm>
                <a:off x="3561535" y="1520189"/>
                <a:ext cx="7382690" cy="490334"/>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sz="2000" b="1">
                    <a:solidFill>
                      <a:schemeClr val="accent1">
                        <a:alpha val="100000"/>
                      </a:schemeClr>
                    </a:solidFill>
                    <a:latin typeface="Microsoft Yahei"/>
                    <a:ea typeface="Microsoft Yahei"/>
                  </a:rPr>
                  <a:t>工程项目组织部门划分</a:t>
                </a:r>
                <a:endParaRPr/>
              </a:p>
            </p:txBody>
          </p:sp>
          <p:sp>
            <p:nvSpPr>
              <p:cNvPr id="27" name="AutoShape 33"/>
              <p:cNvSpPr/>
              <p:nvPr/>
            </p:nvSpPr>
            <p:spPr>
              <a:xfrm>
                <a:off x="1075314" y="1789318"/>
                <a:ext cx="1747957" cy="1747957"/>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9" name="Group 691"/>
            <p:cNvGrpSpPr/>
            <p:nvPr/>
          </p:nvGrpSpPr>
          <p:grpSpPr>
            <a:xfrm>
              <a:off x="1075314" y="3881882"/>
              <a:ext cx="9868911" cy="2072418"/>
              <a:chOff x="1075314" y="3881882"/>
              <a:chExt cx="9868911" cy="2072418"/>
            </a:xfrm>
          </p:grpSpPr>
          <p:sp>
            <p:nvSpPr>
              <p:cNvPr id="30" name="TextBox 29" descr="{&quot;isTemplate&quot;:true,&quot;type&quot;:&quot;content&quot;,&quot;canOmit&quot;:false,&quot;range&quot;:0}"/>
              <p:cNvSpPr txBox="1"/>
              <p:nvPr/>
            </p:nvSpPr>
            <p:spPr>
              <a:xfrm>
                <a:off x="3561535" y="4422893"/>
                <a:ext cx="7382690" cy="1531407"/>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设计部：负责项目设计文件的编制和审查</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施工部：负责项目施工方案的编制和组织实施</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采购部：负责项目物资和设备的采购和供应</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质量部：负责项目质量检查和验收</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行政部：负责项目文件和资料的管理和归档</a:t>
                </a:r>
                <a:endParaRPr/>
              </a:p>
            </p:txBody>
          </p:sp>
          <p:sp>
            <p:nvSpPr>
              <p:cNvPr id="31" name="TextBox 31" descr="{&quot;isTemplate&quot;:true,&quot;type&quot;:&quot;title&quot;,&quot;canOmit&quot;:false,&quot;range&quot;:0}"/>
              <p:cNvSpPr txBox="1"/>
              <p:nvPr/>
            </p:nvSpPr>
            <p:spPr>
              <a:xfrm>
                <a:off x="3561535" y="3881882"/>
                <a:ext cx="7382690" cy="490334"/>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sz="2000" b="1">
                    <a:solidFill>
                      <a:schemeClr val="accent1">
                        <a:alpha val="100000"/>
                      </a:schemeClr>
                    </a:solidFill>
                    <a:latin typeface="Microsoft Yahei"/>
                    <a:ea typeface="Microsoft Yahei"/>
                  </a:rPr>
                  <a:t>工程项目组织职责确定</a:t>
                </a:r>
                <a:endParaRPr/>
              </a:p>
            </p:txBody>
          </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
        <p:nvSpPr>
          <p:cNvPr id="34"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工程项目组织部门划分与职责确定</a:t>
            </a:r>
            <a:endParaRPr lang="en-US" altLang="zh-CN" sz="2800" b="1">
              <a:latin typeface="+mj-ea"/>
              <a:ea typeface="+mj-ea"/>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pic>
        <p:nvPicPr>
          <p:cNvPr id="36"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37"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38" name="Group 598"/>
            <p:cNvGrpSpPr/>
            <p:nvPr/>
          </p:nvGrpSpPr>
          <p:grpSpPr>
            <a:xfrm>
              <a:off x="763829" y="1414808"/>
              <a:ext cx="6972294" cy="2337649"/>
              <a:chOff x="763829" y="1414808"/>
              <a:chExt cx="6972294" cy="2337649"/>
            </a:xfrm>
          </p:grpSpPr>
          <p:sp>
            <p:nvSpPr>
              <p:cNvPr id="39"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工程项目组织人员配置</a:t>
                </a:r>
                <a:endParaRPr/>
              </a:p>
            </p:txBody>
          </p:sp>
          <p:sp>
            <p:nvSpPr>
              <p:cNvPr id="40"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根据项目需求和人员能力，合理配置项目团队成员</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考虑人员的专业背景、工作经验和技能特长</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注重人员的年龄、性别和人际关系等因素</a:t>
                </a:r>
                <a:endParaRPr/>
              </a:p>
            </p:txBody>
          </p:sp>
          <p:sp>
            <p:nvSpPr>
              <p:cNvPr id="41"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4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45" name="Group 591"/>
            <p:cNvGrpSpPr/>
            <p:nvPr/>
          </p:nvGrpSpPr>
          <p:grpSpPr>
            <a:xfrm>
              <a:off x="689593" y="3949139"/>
              <a:ext cx="7078256" cy="2128975"/>
              <a:chOff x="689593" y="3949139"/>
              <a:chExt cx="7078256" cy="2128975"/>
            </a:xfrm>
          </p:grpSpPr>
          <p:sp>
            <p:nvSpPr>
              <p:cNvPr id="46"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工程项目组织培训</a:t>
                </a:r>
                <a:endParaRPr/>
              </a:p>
            </p:txBody>
          </p:sp>
          <p:sp>
            <p:nvSpPr>
              <p:cNvPr id="47"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定期开展项目管理和专业技能培训</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加强项目团队成员之间的交流和合作</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鼓励项目团队成员学习和掌握新技术和新方法</a:t>
                </a:r>
                <a:endParaRPr/>
              </a:p>
            </p:txBody>
          </p:sp>
          <p:sp>
            <p:nvSpPr>
              <p:cNvPr id="48"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0"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51"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52"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工程项目组织人员配置与培训</a:t>
            </a:r>
            <a:endParaRPr lang="en-US" altLang="zh-CN" sz="2800" b="1">
              <a:latin typeface="+mj-ea"/>
              <a:ea typeface="+mj-ea"/>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https://d.book118.com/008115122137006036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template_ppt_simple_minimalist_dark">
      <a:dk1>
        <a:srgbClr val="FFFFFF"/>
      </a:dk1>
      <a:lt1>
        <a:srgbClr val="000000"/>
      </a:lt1>
      <a:dk2>
        <a:srgbClr val="F5F4F5"/>
      </a:dk2>
      <a:lt2>
        <a:srgbClr val="24282D"/>
      </a:lt2>
      <a:accent1>
        <a:srgbClr val="C1C5CB"/>
      </a:accent1>
      <a:accent2>
        <a:srgbClr val="A1A5AA"/>
      </a:accent2>
      <a:accent3>
        <a:srgbClr val="828589"/>
      </a:accent3>
      <a:accent4>
        <a:srgbClr val="C4BEBC"/>
      </a:accent4>
      <a:accent5>
        <a:srgbClr val="7A7B79"/>
      </a:accent5>
      <a:accent6>
        <a:srgbClr val="5C5553"/>
      </a:accent6>
      <a:hlink>
        <a:srgbClr val="175CEB"/>
      </a:hlink>
      <a:folHlink>
        <a:srgbClr val="81868F"/>
      </a:folHlink>
    </a:clrScheme>
    <a:fontScheme name="Arial Black-Arial">
      <a:majorFont>
        <a:latin typeface="Arial Black"/>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101</Paragraphs>
  <Slides>14</Slides>
  <Notes>0</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14</vt:i4>
      </vt:variant>
    </vt:vector>
  </HeadingPairs>
  <TitlesOfParts>
    <vt:vector baseType="lpstr" size="23">
      <vt:lpstr>Arial</vt:lpstr>
      <vt:lpstr>Calibri</vt:lpstr>
      <vt:lpstr>Arial Black</vt:lpstr>
      <vt:lpstr>微软雅黑</vt:lpstr>
      <vt:lpstr>黑体</vt:lpstr>
      <vt:lpstr>Microsoft YaHei</vt:lpstr>
      <vt:lpstr>Microsoft YaHei Light</vt:lpstr>
      <vt:lpstr>Microsoft Yahei</vt:lpstr>
      <vt:lpstr>Office Theme</vt:lpstr>
      <vt:lpstr>工程项目管理学第三版：工程项目组织管理</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2024-09-16T11:42:38.057</cp:lastPrinted>
  <dcterms:created xsi:type="dcterms:W3CDTF">2024-09-16T03:42:38Z</dcterms:created>
  <dcterms:modified xsi:type="dcterms:W3CDTF">2024-09-16T03:42:39Z</dcterms:modified>
</cp:coreProperties>
</file>