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C1209-E37C-441C-B79B-3D24FF328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E0BBE-2DD3-4C4D-8945-7598D76F6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7FD0A-DA3D-49DE-8DEE-708AA5B72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EC58F-4E42-4B13-BCA4-62ED9433C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008D8E-AAF7-49A0-A891-C370E8235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A862DF-3B7F-47DB-B1F3-AC782554C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D0CAE8-095B-4186-98A0-AFA2CB081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769A7-A7AC-459B-AF08-6EE544AF7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71EBE-09C5-496A-BCC7-91D9C7C7A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A88F1-9FA6-4C4E-AA34-7FDF9A798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B10E7-8B46-4430-A0AB-4F16BBAE9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9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9000101010101" charset="-122"/>
          <a:sym typeface="汉仪粗圆简" panose="02010609000101010101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9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22" Type="http://schemas.openxmlformats.org/officeDocument/2006/relationships/tags" Target="../tags/tag220.xml" /><Relationship Id="rId23" Type="http://schemas.openxmlformats.org/officeDocument/2006/relationships/tags" Target="../tags/tag221.xml" /><Relationship Id="rId24" Type="http://schemas.openxmlformats.org/officeDocument/2006/relationships/tags" Target="../tags/tag222.xml" /><Relationship Id="rId25" Type="http://schemas.openxmlformats.org/officeDocument/2006/relationships/tags" Target="../tags/tag223.xml" /><Relationship Id="rId26" Type="http://schemas.openxmlformats.org/officeDocument/2006/relationships/tags" Target="../tags/tag224.xml" /><Relationship Id="rId27" Type="http://schemas.openxmlformats.org/officeDocument/2006/relationships/tags" Target="../tags/tag225.xml" /><Relationship Id="rId28" Type="http://schemas.openxmlformats.org/officeDocument/2006/relationships/tags" Target="../tags/tag226.xml" /><Relationship Id="rId29" Type="http://schemas.openxmlformats.org/officeDocument/2006/relationships/tags" Target="../tags/tag227.xml" /><Relationship Id="rId3" Type="http://schemas.openxmlformats.org/officeDocument/2006/relationships/tags" Target="../tags/tag201.xml" /><Relationship Id="rId30" Type="http://schemas.openxmlformats.org/officeDocument/2006/relationships/tags" Target="../tags/tag228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6052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《主要病原性真菌》PPT课件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课件介绍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主要病原性真菌概述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临床表现与诊断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治疗与预防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案例分析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080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4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2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受众：医学生、医生、公共卫生工作者等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8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课件内容：包括病原性真菌的分类、特征、致病性、诊断和治疗等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0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主题：《主要病原性真菌》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2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目的：介绍病原性真菌的基本知识、传播途径、预防措施等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150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4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2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提供预防和治疗病原性真菌感染的方法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8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提高学生对病原性真菌的认识和防范意识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0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介绍主要病原性真菌的种类和特点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2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讲解病原性真菌的传播途径和感染机制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220" name="矩形: 圆角 4"/>
          <p:cNvSpPr/>
          <p:nvPr>
            <p:custDataLst>
              <p:tags r:id="rId2"/>
            </p:custDataLst>
          </p:nvPr>
        </p:nvSpPr>
        <p:spPr>
          <a:xfrm>
            <a:off x="654755" y="3441364"/>
            <a:ext cx="1721929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3"/>
            </p:custDataLst>
          </p:nvPr>
        </p:nvSpPr>
        <p:spPr>
          <a:xfrm>
            <a:off x="751338" y="3649145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医学生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24" name="矩形: 圆角 4"/>
          <p:cNvSpPr/>
          <p:nvPr>
            <p:custDataLst>
              <p:tags r:id="rId4"/>
            </p:custDataLst>
          </p:nvPr>
        </p:nvSpPr>
        <p:spPr>
          <a:xfrm>
            <a:off x="9903247" y="3441999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5"/>
            </p:custDataLst>
          </p:nvPr>
        </p:nvSpPr>
        <p:spPr>
          <a:xfrm>
            <a:off x="10000465" y="3649780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健康教育者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28" name="矩形: 圆角 4"/>
          <p:cNvSpPr/>
          <p:nvPr>
            <p:custDataLst>
              <p:tags r:id="rId6"/>
            </p:custDataLst>
          </p:nvPr>
        </p:nvSpPr>
        <p:spPr>
          <a:xfrm>
            <a:off x="8053548" y="3442635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7"/>
            </p:custDataLst>
          </p:nvPr>
        </p:nvSpPr>
        <p:spPr>
          <a:xfrm>
            <a:off x="8132340" y="3650416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公共卫生工作者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32" name="矩形: 圆角 4"/>
          <p:cNvSpPr/>
          <p:nvPr>
            <p:custDataLst>
              <p:tags r:id="rId8"/>
            </p:custDataLst>
          </p:nvPr>
        </p:nvSpPr>
        <p:spPr>
          <a:xfrm>
            <a:off x="6203850" y="3443270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9"/>
            </p:custDataLst>
          </p:nvPr>
        </p:nvSpPr>
        <p:spPr>
          <a:xfrm>
            <a:off x="6283277" y="3651051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微生物学研究人员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36" name="矩形: 圆角 4"/>
          <p:cNvSpPr/>
          <p:nvPr>
            <p:custDataLst>
              <p:tags r:id="rId10"/>
            </p:custDataLst>
          </p:nvPr>
        </p:nvSpPr>
        <p:spPr>
          <a:xfrm>
            <a:off x="4354152" y="3443905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11"/>
            </p:custDataLst>
          </p:nvPr>
        </p:nvSpPr>
        <p:spPr>
          <a:xfrm>
            <a:off x="4433579" y="3652322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护士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40" name="矩形: 圆角 4"/>
          <p:cNvSpPr/>
          <p:nvPr>
            <p:custDataLst>
              <p:tags r:id="rId12"/>
            </p:custDataLst>
          </p:nvPr>
        </p:nvSpPr>
        <p:spPr>
          <a:xfrm>
            <a:off x="2504453" y="3444541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13"/>
            </p:custDataLst>
          </p:nvPr>
        </p:nvSpPr>
        <p:spPr>
          <a:xfrm>
            <a:off x="2583880" y="3652322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医生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9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主要病原性真菌概述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394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8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6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分类：根据真菌的形态、生长环境、致病性等特征进行分类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412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主要病原性真菌：包括皮肤真菌、深部真菌、酵母菌等，其中皮肤真菌包括皮肤癣菌、马拉色菌等，深部真菌包括念珠菌、曲霉菌等，酵母菌包括白色念珠菌、酿酒酵母等。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4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病原性真菌：能够引起人类或动物疾病的真菌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416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定义：病原性真菌是指能够引起人类或动物疾病的真菌，包括皮肤真菌、深部真菌、酵母菌等</a:t>
            </a:r>
            <a:endParaRPr lang="zh-CN" altLang="en-US" sz="19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生物学特性</a:t>
            </a:r>
            <a:endParaRPr lang="zh-CN" altLang="en-US"/>
          </a:p>
        </p:txBody>
      </p:sp>
      <p:sp>
        <p:nvSpPr>
          <p:cNvPr id="1049464" name="矩形 5"/>
          <p:cNvSpPr/>
          <p:nvPr>
            <p:custDataLst>
              <p:tags r:id="rId2"/>
            </p:custDataLst>
          </p:nvPr>
        </p:nvSpPr>
        <p:spPr>
          <a:xfrm>
            <a:off x="654755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矩形 10"/>
          <p:cNvSpPr/>
          <p:nvPr>
            <p:custDataLst>
              <p:tags r:id="rId3"/>
            </p:custDataLst>
          </p:nvPr>
        </p:nvSpPr>
        <p:spPr>
          <a:xfrm>
            <a:off x="1009361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TextBox 2"/>
          <p:cNvSpPr txBox="1"/>
          <p:nvPr>
            <p:custDataLst>
              <p:tags r:id="rId4"/>
            </p:custDataLst>
          </p:nvPr>
        </p:nvSpPr>
        <p:spPr>
          <a:xfrm>
            <a:off x="809736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形态特征：菌丝体、孢子等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0" name="矩形 6"/>
          <p:cNvSpPr/>
          <p:nvPr>
            <p:custDataLst>
              <p:tags r:id="rId5"/>
            </p:custDataLst>
          </p:nvPr>
        </p:nvSpPr>
        <p:spPr>
          <a:xfrm>
            <a:off x="34533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矩形 11"/>
          <p:cNvSpPr/>
          <p:nvPr>
            <p:custDataLst>
              <p:tags r:id="rId6"/>
            </p:custDataLst>
          </p:nvPr>
        </p:nvSpPr>
        <p:spPr>
          <a:xfrm>
            <a:off x="38270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TextBox 2"/>
          <p:cNvSpPr txBox="1"/>
          <p:nvPr>
            <p:custDataLst>
              <p:tags r:id="rId7"/>
            </p:custDataLst>
          </p:nvPr>
        </p:nvSpPr>
        <p:spPr>
          <a:xfrm>
            <a:off x="3607682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生长环境：土壤、空气、水等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6" name="矩形 33"/>
          <p:cNvSpPr/>
          <p:nvPr>
            <p:custDataLst>
              <p:tags r:id="rId8"/>
            </p:custDataLst>
          </p:nvPr>
        </p:nvSpPr>
        <p:spPr>
          <a:xfrm>
            <a:off x="624745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矩形 37"/>
          <p:cNvSpPr/>
          <p:nvPr>
            <p:custDataLst>
              <p:tags r:id="rId9"/>
            </p:custDataLst>
          </p:nvPr>
        </p:nvSpPr>
        <p:spPr>
          <a:xfrm>
            <a:off x="6602065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TextBox 2"/>
          <p:cNvSpPr txBox="1"/>
          <p:nvPr>
            <p:custDataLst>
              <p:tags r:id="rId10"/>
            </p:custDataLst>
          </p:nvPr>
        </p:nvSpPr>
        <p:spPr>
          <a:xfrm>
            <a:off x="640244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繁殖方式：有性繁殖、无性繁殖等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2" name="矩形 34"/>
          <p:cNvSpPr/>
          <p:nvPr>
            <p:custDataLst>
              <p:tags r:id="rId11"/>
            </p:custDataLst>
          </p:nvPr>
        </p:nvSpPr>
        <p:spPr>
          <a:xfrm>
            <a:off x="90358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矩形 38"/>
          <p:cNvSpPr/>
          <p:nvPr>
            <p:custDataLst>
              <p:tags r:id="rId12"/>
            </p:custDataLst>
          </p:nvPr>
        </p:nvSpPr>
        <p:spPr>
          <a:xfrm>
            <a:off x="94095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TextBox 2"/>
          <p:cNvSpPr txBox="1"/>
          <p:nvPr>
            <p:custDataLst>
              <p:tags r:id="rId13"/>
            </p:custDataLst>
          </p:nvPr>
        </p:nvSpPr>
        <p:spPr>
          <a:xfrm>
            <a:off x="919082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致病性：引起人类和动物疾病的能力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致病机制</a:t>
            </a:r>
            <a:endParaRPr lang="zh-CN" altLang="en-US"/>
          </a:p>
        </p:txBody>
      </p:sp>
      <p:sp>
        <p:nvSpPr>
          <p:cNvPr id="1049534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2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8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4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6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8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0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2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4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6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8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0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真菌孢子侵入人体，引起感染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真菌与宿主细胞相互作用，导致疾病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真菌代谢产物引起人体免疫反应，导致疾病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真菌毒素破坏人体组织，引起疾病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临床表现与诊断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1049728" name="矩形 31"/>
          <p:cNvSpPr/>
          <p:nvPr>
            <p:custDataLst>
              <p:tags r:id="rId2"/>
            </p:custDataLst>
          </p:nvPr>
        </p:nvSpPr>
        <p:spPr>
          <a:xfrm>
            <a:off x="3890873" y="156279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皮肤感染：红斑、丘疹、水疱、脓疱等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矩形 4"/>
          <p:cNvSpPr/>
          <p:nvPr>
            <p:custDataLst>
              <p:tags r:id="rId3"/>
            </p:custDataLst>
          </p:nvPr>
        </p:nvSpPr>
        <p:spPr>
          <a:xfrm>
            <a:off x="3890873" y="237591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肺部感染：咳嗽、咳痰、胸痛、呼吸困难等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矩形 5"/>
          <p:cNvSpPr/>
          <p:nvPr>
            <p:custDataLst>
              <p:tags r:id="rId4"/>
            </p:custDataLst>
          </p:nvPr>
        </p:nvSpPr>
        <p:spPr>
          <a:xfrm>
            <a:off x="3890873" y="318904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消化道感染：腹痛、腹泻、恶心、呕吐等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7"/>
          <p:cNvSpPr/>
          <p:nvPr>
            <p:custDataLst>
              <p:tags r:id="rId5"/>
            </p:custDataLst>
          </p:nvPr>
        </p:nvSpPr>
        <p:spPr>
          <a:xfrm>
            <a:off x="3890873" y="400216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神经系统感染：头痛、头晕、意识模糊、抽搐等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矩形 3"/>
          <p:cNvSpPr/>
          <p:nvPr>
            <p:custDataLst>
              <p:tags r:id="rId6"/>
            </p:custDataLst>
          </p:nvPr>
        </p:nvSpPr>
        <p:spPr>
          <a:xfrm>
            <a:off x="3890873" y="481529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血液系统感染：发热、乏力、贫血、出血等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矩形 6"/>
          <p:cNvSpPr/>
          <p:nvPr>
            <p:custDataLst>
              <p:tags r:id="rId7"/>
            </p:custDataLst>
          </p:nvPr>
        </p:nvSpPr>
        <p:spPr>
          <a:xfrm>
            <a:off x="3890873" y="5628421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免疫系统感染：发热、乏力、淋巴结肿大、皮疹等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https://d.book118.com/008116052016006023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1_1"/>
  <p:tag name="KSO_WM_UNIT_INDEX" val="1_1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6_1"/>
  <p:tag name="KSO_WM_UNIT_INDEX" val="1_6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5_1"/>
  <p:tag name="KSO_WM_UNIT_INDEX" val="1_5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4_1"/>
  <p:tag name="KSO_WM_UNIT_INDEX" val="1_4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3_1"/>
  <p:tag name="KSO_WM_UNIT_INDEX" val="1_3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2_1"/>
  <p:tag name="KSO_WM_UNIT_INDEX" val="1_2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 panose="02010609000101010101" charset="-122"/>
        <a:ea typeface="汉仪粗圆简" panose="02010609000101010101" charset="-122"/>
        <a:cs typeface="Arial"/>
      </a:majorFont>
      <a:minorFont>
        <a:latin typeface="汉仪粗圆简" panose="02010609000101010101" charset="-122"/>
        <a:ea typeface="汉仪粗圆简" panose="02010609000101010101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《主要病原性真菌》PPT课件</vt:lpstr>
      <vt:lpstr>目录</vt:lpstr>
      <vt:lpstr>单击添加章节标题</vt:lpstr>
      <vt:lpstr>课件介绍</vt:lpstr>
      <vt:lpstr>课件背景</vt:lpstr>
      <vt:lpstr>课件目的</vt:lpstr>
      <vt:lpstr>适用人群</vt:lpstr>
      <vt:lpstr>主要病原性真菌概述</vt:lpstr>
      <vt:lpstr>定义与分类</vt:lpstr>
      <vt:lpstr>生物学特性</vt:lpstr>
      <vt:lpstr>致病机制</vt:lpstr>
      <vt:lpstr>临床表现与诊断</vt:lpstr>
      <vt:lpstr>临床表现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2024-08-29T12:23:03.122</cp:lastPrinted>
  <dcterms:created xsi:type="dcterms:W3CDTF">2024-08-29T04:23:03Z</dcterms:created>
  <dcterms:modified xsi:type="dcterms:W3CDTF">2024-08-29T04:23:05Z</dcterms:modified>
</cp:coreProperties>
</file>