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7108E09-DEEC-4117-90CB-887CDB5FE33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CD17B-F8CB-40B5-8BFA-B228E7056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DF011-4C7D-4670-8B7A-7246EEF26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A52109-9B2D-4A1F-B068-B5209AD67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9885CF-1D20-46E2-81E4-85834A246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23DF8B-58C0-4403-876D-97613733D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67E63B-2614-4457-9C7F-211D09548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DFD77B-7E22-4DF5-88B2-1DEBAE4853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97CDDF-453E-4F36-8004-A3711D3DB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7B606D-027C-46CC-BFEA-9DF4F82FF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836E1-218F-4C62-8B95-1F39927F2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205B0-1372-4705-8CE4-A2DC585B3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E6D948C-0A6A-4CCF-8B4A-1A826A514FC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598D0DA-0F11-45CE-BF9B-E72496EE251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7140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提高企业人员管理拓展课程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企业人员管理现状分析</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企业人员管理拓展课程的必要性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领导力培养</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有效决策能力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企业人员管理现状分析</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当前企业人员管理存在的问题</a:t>
            </a:r>
            <a:endParaRPr lang="en-US" sz="3600" b="0" strike="noStrike" spc="-1">
              <a:solidFill>
                <a:schemeClr val="dk1"/>
              </a:solidFill>
              <a:latin typeface="Arial"/>
            </a:endParaRPr>
          </a:p>
        </p:txBody>
      </p:sp>
      <p:sp>
        <p:nvSpPr>
          <p:cNvPr id="8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导致稳定性差</a:t>
            </a:r>
            <a:endParaRPr lang="en-US" sz="1600" b="0" strike="noStrike" spc="-1">
              <a:solidFill>
                <a:srgbClr val="FFFFFF"/>
              </a:solidFill>
              <a:latin typeface="Arial"/>
            </a:endParaRPr>
          </a:p>
        </p:txBody>
      </p:sp>
      <p:sp>
        <p:nvSpPr>
          <p:cNvPr id="8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人员流动率高</a:t>
            </a:r>
            <a:endParaRPr lang="en-US" sz="2000" b="0" strike="noStrike" spc="-1">
              <a:solidFill>
                <a:srgbClr val="FFFFFF"/>
              </a:solidFill>
              <a:latin typeface="Arial"/>
            </a:endParaRPr>
          </a:p>
        </p:txBody>
      </p:sp>
      <p:sp>
        <p:nvSpPr>
          <p:cNvPr id="8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影响团队合作</a:t>
            </a:r>
            <a:endParaRPr lang="en-US" sz="1600" b="0" strike="noStrike" spc="-1">
              <a:solidFill>
                <a:srgbClr val="FFFFFF"/>
              </a:solidFill>
              <a:latin typeface="Arial"/>
            </a:endParaRPr>
          </a:p>
        </p:txBody>
      </p:sp>
      <p:sp>
        <p:nvSpPr>
          <p:cNvPr id="8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员工满意度低</a:t>
            </a:r>
            <a:endParaRPr lang="en-US" sz="2000" b="0" strike="noStrike" spc="-1">
              <a:solidFill>
                <a:srgbClr val="FFFFFF"/>
              </a:solidFill>
              <a:latin typeface="Arial"/>
            </a:endParaRPr>
          </a:p>
        </p:txBody>
      </p:sp>
      <p:sp>
        <p:nvSpPr>
          <p:cNvPr id="8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影响工作激情</a:t>
            </a:r>
            <a:endParaRPr lang="en-US" sz="1600" b="0" strike="noStrike" spc="-1">
              <a:solidFill>
                <a:srgbClr val="FFFFFF"/>
              </a:solidFill>
              <a:latin typeface="Arial"/>
            </a:endParaRPr>
          </a:p>
        </p:txBody>
      </p:sp>
      <p:sp>
        <p:nvSpPr>
          <p:cNvPr id="8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绩效管理不合理</a:t>
            </a:r>
            <a:endParaRPr lang="en-US" sz="2000" b="0" strike="noStrike" spc="-1">
              <a:solidFill>
                <a:srgbClr val="FFFFFF"/>
              </a:solidFill>
              <a:latin typeface="Arial"/>
            </a:endParaRPr>
          </a:p>
        </p:txBody>
      </p:sp>
      <p:sp>
        <p:nvSpPr>
          <p:cNvPr id="8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导致信息不畅通</a:t>
            </a:r>
            <a:endParaRPr lang="en-US" sz="1600" b="0" strike="noStrike" spc="-1">
              <a:solidFill>
                <a:srgbClr val="FFFFFF"/>
              </a:solidFill>
              <a:latin typeface="Arial"/>
            </a:endParaRPr>
          </a:p>
        </p:txBody>
      </p:sp>
      <p:sp>
        <p:nvSpPr>
          <p:cNvPr id="8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沟通不畅</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人员管理的重要性</a:t>
            </a:r>
            <a:endParaRPr lang="en-US" sz="3600" b="0" strike="noStrike" spc="-1">
              <a:solidFill>
                <a:schemeClr val="dk1"/>
              </a:solidFill>
              <a:latin typeface="Arial"/>
            </a:endParaRPr>
          </a:p>
        </p:txBody>
      </p:sp>
      <p:sp>
        <p:nvSpPr>
          <p:cNvPr id="9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人员是企业最重要的资源，优秀的人员管理可以提高企业绩效，良好的人员管理可以提高员工满意度。</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人员管理的关键要素</a:t>
            </a:r>
            <a:endParaRPr lang="en-US" sz="3600" b="0" strike="noStrike" spc="-1">
              <a:solidFill>
                <a:schemeClr val="dk1"/>
              </a:solidFill>
              <a:latin typeface="Arial"/>
            </a:endParaRPr>
          </a:p>
        </p:txBody>
      </p:sp>
      <p:sp>
        <p:nvSpPr>
          <p:cNvPr id="9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确保选聘到适合岗位的人才</a:t>
            </a:r>
            <a:endParaRPr lang="en-US" sz="1600" b="0" strike="noStrike" spc="-1">
              <a:solidFill>
                <a:srgbClr val="FFFFFF"/>
              </a:solidFill>
              <a:latin typeface="Arial"/>
            </a:endParaRPr>
          </a:p>
        </p:txBody>
      </p:sp>
      <p:sp>
        <p:nvSpPr>
          <p:cNvPr id="9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招聘与选拔</a:t>
            </a:r>
            <a:endParaRPr lang="en-US" sz="2000" b="0" strike="noStrike" spc="-1">
              <a:solidFill>
                <a:srgbClr val="FFFFFF"/>
              </a:solidFill>
              <a:latin typeface="Arial"/>
            </a:endParaRPr>
          </a:p>
        </p:txBody>
      </p:sp>
      <p:sp>
        <p:nvSpPr>
          <p:cNvPr id="9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定期评估并激励表现优秀者</a:t>
            </a:r>
            <a:endParaRPr lang="en-US" sz="1600" b="0" strike="noStrike" spc="-1">
              <a:solidFill>
                <a:srgbClr val="FFFFFF"/>
              </a:solidFill>
              <a:latin typeface="Arial"/>
            </a:endParaRPr>
          </a:p>
        </p:txBody>
      </p:sp>
      <p:sp>
        <p:nvSpPr>
          <p:cNvPr id="9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绩效管理</a:t>
            </a:r>
            <a:endParaRPr lang="en-US" sz="2000" b="0" strike="noStrike" spc="-1">
              <a:solidFill>
                <a:srgbClr val="FFFFFF"/>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提升员工技能和发展空间</a:t>
            </a:r>
            <a:endParaRPr lang="en-US" sz="1600" b="0" strike="noStrike" spc="-1">
              <a:solidFill>
                <a:srgbClr val="FFFFFF"/>
              </a:solidFill>
              <a:latin typeface="Arial"/>
            </a:endParaRPr>
          </a:p>
        </p:txBody>
      </p:sp>
      <p:sp>
        <p:nvSpPr>
          <p:cNvPr id="10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培训与发展</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社会文化</a:t>
            </a:r>
            <a:endParaRPr lang="en-US" sz="1800" b="0" strike="noStrike" spc="-1">
              <a:solidFill>
                <a:srgbClr val="FFFFFF"/>
              </a:solidFill>
              <a:latin typeface="Arial"/>
            </a:endParaRPr>
          </a:p>
        </p:txBody>
      </p:sp>
      <p:sp>
        <p:nvSpPr>
          <p:cNvPr id="10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不同文化价值观影响管理方式</a:t>
            </a:r>
            <a:endParaRPr lang="en-US" sz="1400" b="0" strike="noStrike" spc="-1">
              <a:solidFill>
                <a:srgbClr val="FFFFFF"/>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政策法规</a:t>
            </a:r>
            <a:endParaRPr lang="en-US" sz="1800" b="0" strike="noStrike" spc="-1">
              <a:solidFill>
                <a:srgbClr val="FFFFFF"/>
              </a:solidFill>
              <a:latin typeface="Arial"/>
            </a:endParaRPr>
          </a:p>
        </p:txBody>
      </p:sp>
      <p:sp>
        <p:nvSpPr>
          <p:cNvPr id="10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法规政策直接影响人员招聘与培训</a:t>
            </a:r>
            <a:endParaRPr lang="en-US" sz="1400" b="0" strike="noStrike" spc="-1">
              <a:solidFill>
                <a:srgbClr val="FFFFFF"/>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技术发展</a:t>
            </a:r>
            <a:endParaRPr lang="en-US" sz="1800" b="0" strike="noStrike" spc="-1">
              <a:solidFill>
                <a:srgbClr val="FFFFFF"/>
              </a:solidFill>
              <a:latin typeface="Arial"/>
            </a:endParaRPr>
          </a:p>
        </p:txBody>
      </p:sp>
      <p:sp>
        <p:nvSpPr>
          <p:cNvPr id="10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技术改变工作方式与人才需求</a:t>
            </a:r>
            <a:endParaRPr lang="en-US" sz="1400" b="0" strike="noStrike" spc="-1">
              <a:solidFill>
                <a:srgbClr val="FFFFFF"/>
              </a:solidFill>
              <a:latin typeface="Arial"/>
            </a:endParaRPr>
          </a:p>
        </p:txBody>
      </p:sp>
      <p:sp>
        <p:nvSpPr>
          <p:cNvPr id="1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人员管理的影响因素</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经济环境</a:t>
            </a:r>
            <a:endParaRPr lang="en-US" sz="1800" b="0" strike="noStrike" spc="-1">
              <a:solidFill>
                <a:srgbClr val="FFFFFF"/>
              </a:solidFill>
              <a:latin typeface="Arial"/>
            </a:endParaRPr>
          </a:p>
        </p:txBody>
      </p:sp>
      <p:sp>
        <p:nvSpPr>
          <p:cNvPr id="11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宏观环境变化会影响人员市场供需</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提高企业人员管理的建议</a:t>
            </a:r>
            <a:endParaRPr lang="en-US" sz="3600" b="0" strike="noStrike" spc="-1">
              <a:solidFill>
                <a:schemeClr val="dk1"/>
              </a:solidFill>
              <a:latin typeface="Arial"/>
            </a:endParaRPr>
          </a:p>
        </p:txBody>
      </p:sp>
      <p:sp>
        <p:nvSpPr>
          <p:cNvPr id="11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建立畅通的信息流通机制</a:t>
            </a:r>
            <a:endParaRPr lang="en-US" sz="1600" b="0" strike="noStrike" spc="-1">
              <a:solidFill>
                <a:srgbClr val="FFFFFF"/>
              </a:solidFill>
              <a:latin typeface="Arial"/>
            </a:endParaRPr>
          </a:p>
        </p:txBody>
      </p:sp>
      <p:sp>
        <p:nvSpPr>
          <p:cNvPr id="11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加强沟通与协调</a:t>
            </a:r>
            <a:endParaRPr lang="en-US" sz="2000" b="0" strike="noStrike" spc="-1">
              <a:solidFill>
                <a:srgbClr val="FFFFFF"/>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制定个性化的培训计划</a:t>
            </a:r>
            <a:endParaRPr lang="en-US" sz="1600" b="0" strike="noStrike" spc="-1">
              <a:solidFill>
                <a:srgbClr val="FFFFFF"/>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提供员工发展机会</a:t>
            </a:r>
            <a:endParaRPr lang="en-US" sz="2000" b="0" strike="noStrike" spc="-1">
              <a:solidFill>
                <a:srgbClr val="FFFFFF"/>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明确员工绩效评估指标</a:t>
            </a:r>
            <a:endParaRPr lang="en-US" sz="1600" b="0" strike="noStrike" spc="-1">
              <a:solidFill>
                <a:srgbClr val="FFFFFF"/>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设立绩效考核标准</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企业人员管理拓展课程的必要性</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提升员工忠诚度</a:t>
            </a:r>
            <a:endParaRPr lang="en-US" sz="1800" b="0" strike="noStrike" spc="-1">
              <a:solidFill>
                <a:srgbClr val="FFFFFF"/>
              </a:solidFill>
              <a:latin typeface="Arial"/>
            </a:endParaRPr>
          </a:p>
        </p:txBody>
      </p:sp>
      <p:sp>
        <p:nvSpPr>
          <p:cNvPr id="12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减少人员流失率</a:t>
            </a:r>
            <a:endParaRPr lang="en-US" sz="1800" b="0" strike="noStrike" spc="-1">
              <a:solidFill>
                <a:srgbClr val="FFFFFF"/>
              </a:solidFill>
              <a:latin typeface="Arial"/>
            </a:endParaRPr>
          </a:p>
        </p:txBody>
      </p:sp>
      <p:sp>
        <p:nvSpPr>
          <p:cNvPr id="13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增强团队凝聚力</a:t>
            </a:r>
            <a:endParaRPr lang="en-US" sz="1800" b="0" strike="noStrike" spc="-1">
              <a:solidFill>
                <a:srgbClr val="FFFFFF"/>
              </a:solidFill>
              <a:latin typeface="Arial"/>
            </a:endParaRPr>
          </a:p>
        </p:txBody>
      </p:sp>
      <p:sp>
        <p:nvSpPr>
          <p:cNvPr id="13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为什么需要提高人员管理水平</a:t>
            </a:r>
            <a:endParaRPr lang="en-US" sz="3600" b="0" strike="noStrike" spc="-1">
              <a:solidFill>
                <a:schemeClr val="dk1"/>
              </a:solidFill>
              <a:latin typeface="Arial"/>
            </a:endParaRPr>
          </a:p>
        </p:txBody>
      </p:sp>
      <p:sp>
        <p:nvSpPr>
          <p:cNvPr id="1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提高企业竞争力</a:t>
            </a:r>
            <a:endParaRPr lang="en-US" sz="1800" b="0" strike="noStrike" spc="-1">
              <a:solidFill>
                <a:srgbClr val="FFFFFF"/>
              </a:solidFill>
              <a:latin typeface="Arial"/>
            </a:endParaRPr>
          </a:p>
        </p:txBody>
      </p:sp>
      <p:sp>
        <p:nvSpPr>
          <p:cNvPr id="13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实战案例分享</a:t>
            </a:r>
            <a:endParaRPr lang="en-US" sz="1800" b="0" strike="noStrike" spc="-1">
              <a:solidFill>
                <a:srgbClr val="FFFFFF"/>
              </a:solidFill>
              <a:latin typeface="Arial"/>
            </a:endParaRPr>
          </a:p>
        </p:txBody>
      </p:sp>
      <p:sp>
        <p:nvSpPr>
          <p:cNvPr id="14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专业讲师授课</a:t>
            </a:r>
            <a:endParaRPr lang="en-US" sz="1800" b="0" strike="noStrike" spc="-1">
              <a:solidFill>
                <a:srgbClr val="FFFFFF"/>
              </a:solidFill>
              <a:latin typeface="Arial"/>
            </a:endParaRPr>
          </a:p>
        </p:txBody>
      </p:sp>
      <p:sp>
        <p:nvSpPr>
          <p:cNvPr id="14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实时互动答疑</a:t>
            </a:r>
            <a:endParaRPr lang="en-US" sz="1800" b="0" strike="noStrike" spc="-1">
              <a:solidFill>
                <a:srgbClr val="FFFFFF"/>
              </a:solidFill>
              <a:latin typeface="Arial"/>
            </a:endParaRPr>
          </a:p>
        </p:txBody>
      </p:sp>
      <p:sp>
        <p:nvSpPr>
          <p:cNvPr id="14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人员管理拓展课程的优势</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个性化培训方案</a:t>
            </a:r>
            <a:endParaRPr lang="en-US" sz="1800" b="0" strike="noStrike" spc="-1">
              <a:solidFill>
                <a:srgbClr val="FFFFFF"/>
              </a:solidFill>
              <a:latin typeface="Arial"/>
            </a:endParaRPr>
          </a:p>
        </p:txBody>
      </p:sp>
      <p:sp>
        <p:nvSpPr>
          <p:cNvPr id="15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团队建设</a:t>
            </a:r>
            <a:endParaRPr lang="en-US" sz="1800" b="0" strike="noStrike" spc="-1">
              <a:solidFill>
                <a:srgbClr val="FFFFFF"/>
              </a:solidFill>
              <a:latin typeface="Arial"/>
            </a:endParaRPr>
          </a:p>
        </p:txBody>
      </p:sp>
      <p:sp>
        <p:nvSpPr>
          <p:cNvPr id="15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绩效管理</a:t>
            </a:r>
            <a:endParaRPr lang="en-US" sz="1800" b="0" strike="noStrike" spc="-1">
              <a:solidFill>
                <a:srgbClr val="FFFFFF"/>
              </a:solidFill>
              <a:latin typeface="Arial"/>
            </a:endParaRPr>
          </a:p>
        </p:txBody>
      </p:sp>
      <p:sp>
        <p:nvSpPr>
          <p:cNvPr id="15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沟通技巧</a:t>
            </a:r>
            <a:endParaRPr lang="en-US" sz="1800" b="0" strike="noStrike" spc="-1">
              <a:solidFill>
                <a:srgbClr val="FFFFFF"/>
              </a:solidFill>
              <a:latin typeface="Arial"/>
            </a:endParaRPr>
          </a:p>
        </p:txBody>
      </p:sp>
      <p:sp>
        <p:nvSpPr>
          <p:cNvPr id="16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6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企业人员管理拓展课程的内容</a:t>
            </a:r>
            <a:endParaRPr lang="en-US" sz="3600" b="0" strike="noStrike" spc="-1">
              <a:solidFill>
                <a:schemeClr val="dk1"/>
              </a:solidFill>
              <a:latin typeface="Arial"/>
            </a:endParaRPr>
          </a:p>
        </p:txBody>
      </p:sp>
      <p:sp>
        <p:nvSpPr>
          <p:cNvPr id="1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领导力培养</a:t>
            </a:r>
            <a:endParaRPr lang="en-US" sz="1800" b="0" strike="noStrike" spc="-1">
              <a:solidFill>
                <a:srgbClr val="FFFFFF"/>
              </a:solidFill>
              <a:latin typeface="Arial"/>
            </a:endParaRPr>
          </a:p>
        </p:txBody>
      </p:sp>
      <p:sp>
        <p:nvSpPr>
          <p:cNvPr id="16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培训内容设计</a:t>
            </a:r>
            <a:endParaRPr lang="en-US" sz="1800" b="0" strike="noStrike" spc="-1">
              <a:solidFill>
                <a:srgbClr val="FFFFFF"/>
              </a:solidFill>
              <a:latin typeface="Arial"/>
            </a:endParaRPr>
          </a:p>
        </p:txBody>
      </p:sp>
      <p:sp>
        <p:nvSpPr>
          <p:cNvPr id="16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讲师邀请安排</a:t>
            </a:r>
            <a:endParaRPr lang="en-US" sz="1800" b="0" strike="noStrike" spc="-1">
              <a:solidFill>
                <a:srgbClr val="FFFFFF"/>
              </a:solidFill>
              <a:latin typeface="Arial"/>
            </a:endParaRPr>
          </a:p>
        </p:txBody>
      </p:sp>
      <p:sp>
        <p:nvSpPr>
          <p:cNvPr id="17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培训资源准备</a:t>
            </a:r>
            <a:endParaRPr lang="en-US" sz="1800" b="0" strike="noStrike" spc="-1">
              <a:solidFill>
                <a:srgbClr val="FFFFFF"/>
              </a:solidFill>
              <a:latin typeface="Arial"/>
            </a:endParaRPr>
          </a:p>
        </p:txBody>
      </p:sp>
      <p:sp>
        <p:nvSpPr>
          <p:cNvPr id="17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7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企业人员管理拓展课程的实施计划</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培训目标设定</a:t>
            </a:r>
            <a:endParaRPr lang="en-US" sz="1800" b="0" strike="noStrike" spc="-1">
              <a:solidFill>
                <a:srgbClr val="FFFFFF"/>
              </a:solidFill>
              <a:latin typeface="Arial"/>
            </a:endParaRPr>
          </a:p>
        </p:txBody>
      </p:sp>
      <p:sp>
        <p:nvSpPr>
          <p:cNvPr id="17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企业人员管理拓展课程的必要性</a:t>
            </a:r>
            <a:endParaRPr lang="en-US" sz="2800" b="0" strike="noStrike" spc="-1">
              <a:solidFill>
                <a:srgbClr val="FFFFFF"/>
              </a:solidFill>
              <a:latin typeface="Arial"/>
            </a:endParaRPr>
          </a:p>
        </p:txBody>
      </p:sp>
      <p:sp>
        <p:nvSpPr>
          <p:cNvPr id="1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提高人员管理水平是企业持续发展的关键。通过提升员工的管理能力，可以增强企业的竞争力，提升员工忠诚度，减少人员流失率，增强团队凝聚力。</a:t>
            </a:r>
            <a:endParaRPr lang="en-US" sz="1800" b="0" strike="noStrike" spc="-1">
              <a:solidFill>
                <a:srgbClr val="FFFFFF"/>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为什么需要提高人员管理水平</a:t>
            </a:r>
            <a:endParaRPr lang="en-US" sz="3600" b="0" strike="noStrike" spc="-1">
              <a:solidFill>
                <a:schemeClr val="dk1"/>
              </a:solidFill>
              <a:latin typeface="Arial"/>
            </a:endParaRPr>
          </a:p>
        </p:txBody>
      </p:sp>
      <p:sp>
        <p:nvSpPr>
          <p:cNvPr id="18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增强市场竞争优势</a:t>
            </a:r>
            <a:endParaRPr lang="en-US" sz="1600" b="0" strike="noStrike" spc="-1">
              <a:solidFill>
                <a:srgbClr val="FFFFFF"/>
              </a:solidFill>
              <a:latin typeface="Arial"/>
            </a:endParaRPr>
          </a:p>
        </p:txBody>
      </p:sp>
      <p:sp>
        <p:nvSpPr>
          <p:cNvPr id="18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提高企业竞争力</a:t>
            </a:r>
            <a:endParaRPr lang="en-US" sz="2000" b="0" strike="noStrike" spc="-1">
              <a:solidFill>
                <a:srgbClr val="FFFFFF"/>
              </a:solidFill>
              <a:latin typeface="Arial"/>
            </a:endParaRPr>
          </a:p>
        </p:txBody>
      </p:sp>
      <p:sp>
        <p:nvSpPr>
          <p:cNvPr id="18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减少员工流失风险</a:t>
            </a:r>
            <a:endParaRPr lang="en-US" sz="1600" b="0" strike="noStrike" spc="-1">
              <a:solidFill>
                <a:srgbClr val="FFFFFF"/>
              </a:solidFill>
              <a:latin typeface="Arial"/>
            </a:endParaRPr>
          </a:p>
        </p:txBody>
      </p:sp>
      <p:sp>
        <p:nvSpPr>
          <p:cNvPr id="18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提升员工忠诚度</a:t>
            </a:r>
            <a:endParaRPr lang="en-US" sz="2000" b="0" strike="noStrike" spc="-1">
              <a:solidFill>
                <a:srgbClr val="FFFFFF"/>
              </a:solidFill>
              <a:latin typeface="Arial"/>
            </a:endParaRPr>
          </a:p>
        </p:txBody>
      </p:sp>
      <p:sp>
        <p:nvSpPr>
          <p:cNvPr id="18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节约招聘成本</a:t>
            </a:r>
            <a:endParaRPr lang="en-US" sz="1600" b="0" strike="noStrike" spc="-1">
              <a:solidFill>
                <a:srgbClr val="FFFFFF"/>
              </a:solidFill>
              <a:latin typeface="Arial"/>
            </a:endParaRPr>
          </a:p>
        </p:txBody>
      </p:sp>
      <p:sp>
        <p:nvSpPr>
          <p:cNvPr id="18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减少人员流失率</a:t>
            </a:r>
            <a:endParaRPr lang="en-US" sz="2000" b="0" strike="noStrike" spc="-1">
              <a:solidFill>
                <a:srgbClr val="FFFFFF"/>
              </a:solidFill>
              <a:latin typeface="Arial"/>
            </a:endParaRPr>
          </a:p>
        </p:txBody>
      </p:sp>
      <p:sp>
        <p:nvSpPr>
          <p:cNvPr id="19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促进团队合作</a:t>
            </a:r>
            <a:endParaRPr lang="en-US" sz="1600" b="0" strike="noStrike" spc="-1">
              <a:solidFill>
                <a:srgbClr val="FFFFFF"/>
              </a:solidFill>
              <a:latin typeface="Arial"/>
            </a:endParaRPr>
          </a:p>
        </p:txBody>
      </p:sp>
      <p:sp>
        <p:nvSpPr>
          <p:cNvPr id="19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增强团队凝聚力</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人员管理拓展课程的优势</a:t>
            </a:r>
            <a:endParaRPr lang="en-US" sz="3600" b="0" strike="noStrike" spc="-1">
              <a:solidFill>
                <a:schemeClr val="dk1"/>
              </a:solidFill>
              <a:latin typeface="Arial"/>
            </a:endParaRPr>
          </a:p>
        </p:txBody>
      </p:sp>
      <p:sp>
        <p:nvSpPr>
          <p:cNvPr id="1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根据员工特点定制培训内容</a:t>
            </a:r>
            <a:endParaRPr lang="en-US" sz="1600" b="0" strike="noStrike" spc="-1">
              <a:solidFill>
                <a:srgbClr val="FFFFFF"/>
              </a:solidFill>
              <a:latin typeface="Arial"/>
            </a:endParaRPr>
          </a:p>
        </p:txBody>
      </p:sp>
      <p:sp>
        <p:nvSpPr>
          <p:cNvPr id="1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个性化培训方案</a:t>
            </a:r>
            <a:endParaRPr lang="en-US" sz="2000" b="0" strike="noStrike" spc="-1">
              <a:solidFill>
                <a:srgbClr val="FFFFFF"/>
              </a:solidFill>
              <a:latin typeface="Arial"/>
            </a:endParaRPr>
          </a:p>
        </p:txBody>
      </p:sp>
      <p:sp>
        <p:nvSpPr>
          <p:cNvPr id="1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借鉴成功案例提升管理水平</a:t>
            </a:r>
            <a:endParaRPr lang="en-US" sz="1600" b="0" strike="noStrike" spc="-1">
              <a:solidFill>
                <a:srgbClr val="FFFFFF"/>
              </a:solidFill>
              <a:latin typeface="Arial"/>
            </a:endParaRPr>
          </a:p>
        </p:txBody>
      </p:sp>
      <p:sp>
        <p:nvSpPr>
          <p:cNvPr id="1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实战案例分享</a:t>
            </a:r>
            <a:endParaRPr lang="en-US" sz="2000" b="0" strike="noStrike" spc="-1">
              <a:solidFill>
                <a:srgbClr val="FFFFFF"/>
              </a:solidFill>
              <a:latin typeface="Arial"/>
            </a:endParaRPr>
          </a:p>
        </p:txBody>
      </p:sp>
      <p:sp>
        <p:nvSpPr>
          <p:cNvPr id="1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提供权威专家的指导</a:t>
            </a:r>
            <a:endParaRPr lang="en-US" sz="1600" b="0" strike="noStrike" spc="-1">
              <a:solidFill>
                <a:srgbClr val="FFFFFF"/>
              </a:solidFill>
              <a:latin typeface="Arial"/>
            </a:endParaRPr>
          </a:p>
        </p:txBody>
      </p:sp>
      <p:sp>
        <p:nvSpPr>
          <p:cNvPr id="1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专业讲师授课</a:t>
            </a:r>
            <a:endParaRPr lang="en-US" sz="2000" b="0" strike="noStrike" spc="-1">
              <a:solidFill>
                <a:srgbClr val="FFFFFF"/>
              </a:solidFill>
              <a:latin typeface="Arial"/>
            </a:endParaRPr>
          </a:p>
        </p:txBody>
      </p:sp>
      <p:sp>
        <p:nvSpPr>
          <p:cNvPr id="1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解决学员实际问题</a:t>
            </a:r>
            <a:endParaRPr lang="en-US" sz="1600" b="0" strike="noStrike" spc="-1">
              <a:solidFill>
                <a:srgbClr val="FFFFFF"/>
              </a:solidFill>
              <a:latin typeface="Arial"/>
            </a:endParaRPr>
          </a:p>
        </p:txBody>
      </p:sp>
      <p:sp>
        <p:nvSpPr>
          <p:cNvPr id="2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实时互动答疑</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企业人员管理拓展课程的内容</a:t>
            </a:r>
            <a:endParaRPr lang="en-US" sz="3600" b="0" strike="noStrike" spc="-1">
              <a:solidFill>
                <a:schemeClr val="dk1"/>
              </a:solidFill>
              <a:latin typeface="Arial"/>
            </a:endParaRPr>
          </a:p>
        </p:txBody>
      </p:sp>
      <p:sp>
        <p:nvSpPr>
          <p:cNvPr id="20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提升管理者领导能力</a:t>
            </a:r>
            <a:endParaRPr lang="en-US" sz="1600" b="0" strike="noStrike" spc="-1">
              <a:solidFill>
                <a:srgbClr val="FFFFFF"/>
              </a:solidFill>
              <a:latin typeface="Arial"/>
            </a:endParaRPr>
          </a:p>
        </p:txBody>
      </p:sp>
      <p:sp>
        <p:nvSpPr>
          <p:cNvPr id="20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领导力培养</a:t>
            </a:r>
            <a:endParaRPr lang="en-US" sz="2000" b="0" strike="noStrike" spc="-1">
              <a:solidFill>
                <a:srgbClr val="FFFFFF"/>
              </a:solidFill>
              <a:latin typeface="Arial"/>
            </a:endParaRPr>
          </a:p>
        </p:txBody>
      </p:sp>
      <p:sp>
        <p:nvSpPr>
          <p:cNvPr id="20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培养团队合作精神</a:t>
            </a:r>
            <a:endParaRPr lang="en-US" sz="1600" b="0" strike="noStrike" spc="-1">
              <a:solidFill>
                <a:srgbClr val="FFFFFF"/>
              </a:solidFill>
              <a:latin typeface="Arial"/>
            </a:endParaRPr>
          </a:p>
        </p:txBody>
      </p:sp>
      <p:sp>
        <p:nvSpPr>
          <p:cNvPr id="20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团队建设</a:t>
            </a:r>
            <a:endParaRPr lang="en-US" sz="2000" b="0" strike="noStrike" spc="-1">
              <a:solidFill>
                <a:srgbClr val="FFFFFF"/>
              </a:solidFill>
              <a:latin typeface="Arial"/>
            </a:endParaRPr>
          </a:p>
        </p:txBody>
      </p:sp>
      <p:sp>
        <p:nvSpPr>
          <p:cNvPr id="20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有效评估员工绩效</a:t>
            </a:r>
            <a:endParaRPr lang="en-US" sz="1600" b="0" strike="noStrike" spc="-1">
              <a:solidFill>
                <a:srgbClr val="FFFFFF"/>
              </a:solidFill>
              <a:latin typeface="Arial"/>
            </a:endParaRPr>
          </a:p>
        </p:txBody>
      </p:sp>
      <p:sp>
        <p:nvSpPr>
          <p:cNvPr id="20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绩效管理</a:t>
            </a:r>
            <a:endParaRPr lang="en-US" sz="2000" b="0" strike="noStrike" spc="-1">
              <a:solidFill>
                <a:srgbClr val="FFFFFF"/>
              </a:solidFill>
              <a:latin typeface="Arial"/>
            </a:endParaRPr>
          </a:p>
        </p:txBody>
      </p:sp>
      <p:sp>
        <p:nvSpPr>
          <p:cNvPr id="20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提高沟通效率</a:t>
            </a:r>
            <a:endParaRPr lang="en-US" sz="1600" b="0" strike="noStrike" spc="-1">
              <a:solidFill>
                <a:srgbClr val="FFFFFF"/>
              </a:solidFill>
              <a:latin typeface="Arial"/>
            </a:endParaRPr>
          </a:p>
        </p:txBody>
      </p:sp>
      <p:sp>
        <p:nvSpPr>
          <p:cNvPr id="20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沟通技巧</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企业人员管理拓展课程的实施计划</a:t>
            </a:r>
            <a:endParaRPr lang="en-US" sz="3600" b="0" strike="noStrike" spc="-1">
              <a:solidFill>
                <a:schemeClr val="dk1"/>
              </a:solidFill>
              <a:latin typeface="Arial"/>
            </a:endParaRPr>
          </a:p>
        </p:txBody>
      </p:sp>
      <p:sp>
        <p:nvSpPr>
          <p:cNvPr id="21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明确培训的目的和达成标准</a:t>
            </a:r>
            <a:endParaRPr lang="en-US" sz="1600" b="0" strike="noStrike" spc="-1">
              <a:solidFill>
                <a:srgbClr val="FFFFFF"/>
              </a:solidFill>
              <a:latin typeface="Arial"/>
            </a:endParaRPr>
          </a:p>
        </p:txBody>
      </p:sp>
      <p:sp>
        <p:nvSpPr>
          <p:cNvPr id="21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培训目标设定</a:t>
            </a:r>
            <a:endParaRPr lang="en-US" sz="2000" b="0" strike="noStrike" spc="-1">
              <a:solidFill>
                <a:srgbClr val="FFFFFF"/>
              </a:solidFill>
              <a:latin typeface="Arial"/>
            </a:endParaRPr>
          </a:p>
        </p:txBody>
      </p:sp>
      <p:sp>
        <p:nvSpPr>
          <p:cNvPr id="21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根据需求设计培训内容</a:t>
            </a:r>
            <a:endParaRPr lang="en-US" sz="1600" b="0" strike="noStrike" spc="-1">
              <a:solidFill>
                <a:srgbClr val="FFFFFF"/>
              </a:solidFill>
              <a:latin typeface="Arial"/>
            </a:endParaRPr>
          </a:p>
        </p:txBody>
      </p:sp>
      <p:sp>
        <p:nvSpPr>
          <p:cNvPr id="21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培训内容设计</a:t>
            </a:r>
            <a:endParaRPr lang="en-US" sz="2000" b="0" strike="noStrike" spc="-1">
              <a:solidFill>
                <a:srgbClr val="FFFFFF"/>
              </a:solidFill>
              <a:latin typeface="Arial"/>
            </a:endParaRPr>
          </a:p>
        </p:txBody>
      </p:sp>
      <p:sp>
        <p:nvSpPr>
          <p:cNvPr id="21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邀请资深专家担任讲师</a:t>
            </a:r>
            <a:endParaRPr lang="en-US" sz="1600" b="0" strike="noStrike" spc="-1">
              <a:solidFill>
                <a:srgbClr val="FFFFFF"/>
              </a:solidFill>
              <a:latin typeface="Arial"/>
            </a:endParaRPr>
          </a:p>
        </p:txBody>
      </p:sp>
      <p:sp>
        <p:nvSpPr>
          <p:cNvPr id="21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讲师邀请安排</a:t>
            </a:r>
            <a:endParaRPr lang="en-US" sz="2000" b="0" strike="noStrike" spc="-1">
              <a:solidFill>
                <a:srgbClr val="FFFFFF"/>
              </a:solidFill>
              <a:latin typeface="Arial"/>
            </a:endParaRPr>
          </a:p>
        </p:txBody>
      </p:sp>
      <p:sp>
        <p:nvSpPr>
          <p:cNvPr id="21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准备培训所需的各类资源</a:t>
            </a:r>
            <a:endParaRPr lang="en-US" sz="1600" b="0" strike="noStrike" spc="-1">
              <a:solidFill>
                <a:srgbClr val="FFFFFF"/>
              </a:solidFill>
              <a:latin typeface="Arial"/>
            </a:endParaRPr>
          </a:p>
        </p:txBody>
      </p:sp>
      <p:sp>
        <p:nvSpPr>
          <p:cNvPr id="21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培训资源准备</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人员管理拓展课程的优势</a:t>
            </a:r>
            <a:endParaRPr lang="en-US" sz="3600" b="0" strike="noStrike" spc="-1">
              <a:solidFill>
                <a:schemeClr val="dk1"/>
              </a:solidFill>
              <a:latin typeface="Arial"/>
            </a:endParaRPr>
          </a:p>
        </p:txBody>
      </p:sp>
      <p:sp>
        <p:nvSpPr>
          <p:cNvPr id="22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人员管理拓展课程通过个性化培训方案、实战案例分享、专业讲师授课和实时互动答疑等优势，帮助企业提升管理水平，促进员工成长与企业发展。</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2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领导力培养</a:t>
            </a:r>
            <a:endParaRPr lang="en-US" sz="3600" b="0" strike="noStrike" spc="-1">
              <a:solidFill>
                <a:schemeClr val="dk1"/>
              </a:solidFill>
              <a:latin typeface="Arial"/>
            </a:endParaRPr>
          </a:p>
        </p:txBody>
      </p:sp>
      <p:sp>
        <p:nvSpPr>
          <p:cNvPr id="2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2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领导力的重要性</a:t>
            </a:r>
            <a:endParaRPr lang="en-US" sz="2800" b="0" strike="noStrike" spc="-1">
              <a:solidFill>
                <a:srgbClr val="FFFFFF"/>
              </a:solidFill>
              <a:latin typeface="Arial"/>
            </a:endParaRPr>
          </a:p>
        </p:txBody>
      </p:sp>
      <p:sp>
        <p:nvSpPr>
          <p:cNvPr id="22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领导力是指一个领导者在组织中影响和激励他人达成共同目标的能力。与管理能力相比，领导力更强调激励与影响，而不是仅仅管理和监督。领导力的核心要素包括愿景、沟通、激励和决策能力。发展领导力对于企业的长远发展至关重要，可以带领团队实现更高效的工作成果。</a:t>
            </a:r>
            <a:endParaRPr lang="en-US" sz="1800" b="0" strike="noStrike" spc="-1">
              <a:solidFill>
                <a:srgbClr val="FFFFFF"/>
              </a:solidFill>
              <a:latin typeface="Arial"/>
            </a:endParaRPr>
          </a:p>
        </p:txBody>
      </p:sp>
      <p:sp>
        <p:nvSpPr>
          <p:cNvPr id="2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https://d.book118.com/008117140010006050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提高企业人员管理拓展课程</vt:lpstr>
      <vt:lpstr>目录</vt:lpstr>
      <vt:lpstr>第一章 企业人员管理现状分析</vt:lpstr>
      <vt:lpstr>当前企业人员管理存在的问题</vt:lpstr>
      <vt:lpstr>人员管理的重要性</vt:lpstr>
      <vt:lpstr>人员管理的关键要素</vt:lpstr>
      <vt:lpstr>人员管理的影响因素</vt:lpstr>
      <vt:lpstr>提高企业人员管理的建议</vt:lpstr>
      <vt:lpstr>第2章 企业人员管理拓展课程的必要性</vt:lpstr>
      <vt:lpstr>为什么需要提高人员管理水平</vt:lpstr>
      <vt:lpstr>人员管理拓展课程的优势</vt:lpstr>
      <vt:lpstr>企业人员管理拓展课程的内容</vt:lpstr>
      <vt:lpstr>企业人员管理拓展课程的实施计划</vt:lpstr>
      <vt:lpstr> </vt:lpstr>
      <vt:lpstr>为什么需要提高人员管理水平</vt:lpstr>
      <vt:lpstr>人员管理拓展课程的优势</vt:lpstr>
      <vt:lpstr>企业人员管理拓展课程的内容</vt:lpstr>
      <vt:lpstr>企业人员管理拓展课程的实施计划</vt:lpstr>
      <vt:lpstr>人员管理拓展课程的优势</vt:lpstr>
      <vt:lpstr>第3章 领导力培养</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2024-09-29T14:30:46.704</cp:lastPrinted>
  <dcterms:created xsi:type="dcterms:W3CDTF">2024-09-29T06:30:46Z</dcterms:created>
  <dcterms:modified xsi:type="dcterms:W3CDTF">2024-09-29T06:30:48Z</dcterms:modified>
</cp:coreProperties>
</file>