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43FEDA0-81AA-4655-B1C2-2A2B33EEC3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1327C0-763D-4398-8703-79FF6AB34A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3C6A08D-9B89-4DB9-AAA8-FD0D81D139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14C2A11-CFB6-475B-9694-75930BB5AA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44DB24F-DBA2-4783-AA93-805AE8533F8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4209D8E-A3CF-4588-93E4-7B57E7DF0E6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FA53A58-029D-4668-B009-0DD06F1166C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7AD1657-30B8-40AF-A9D7-256E8959503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75C0257-ECDF-41AE-A96F-A13846B6B80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67642C-B40F-45FD-9773-1037F7A2F8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D0EEDF-A73B-4555-BC0F-27B4F6EE5E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8123133014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体育保健学</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汇报时间：2024-01-21</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汇报人：AA</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体育保健学概述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运动生理与保健</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营养与健康饮食</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运动损伤预防与处理</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心理健康与锻炼行为</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体育保健实践应用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体育保健学概述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定义</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发展历程</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体育保健学是研究人体在体育运动过程中保健规律与措施的一门综合性的应用学科。</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体育保健学经历了由经验积累到科学理论的形成，由单一学科到多学科交叉融合的发展过程。</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研究对象</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体育保健学的研究对象主要是参与体育运动的人群，包括运动员、教练员、体育爱好者等。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研究内容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体育保健学的研究内容包括运动营养、运动医学、运动生理学、运动心理学、运动生物力学、运动生物化学等多个方面，旨在探讨体育运动对人体健康的影响及其保健措施。</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61" r="2506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研究对象与内容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942376"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体育保健学与医学密切相关，医学为体育保健学提供了理论基础和诊疗手段。</a:t>
            </a:r>
            <a:endParaRPr lang="en-US" sz="1100"/>
          </a:p>
        </p:txBody>
      </p:sp>
      <p:grpSp>
        <p:nvGrpSpPr>
          <p:cNvPr id="3" name="Group 3"/>
          <p:cNvGrpSpPr/>
          <p:nvPr/>
        </p:nvGrpSpPr>
        <p:grpSpPr>
          <a:xfrm>
            <a:off x="4987195" y="1802035"/>
            <a:ext cx="561213" cy="561213"/>
            <a:chOff x="4987195" y="1802035"/>
            <a:chExt cx="561213" cy="561213"/>
          </a:xfrm>
        </p:grpSpPr>
        <p:sp>
          <p:nvSpPr>
            <p:cNvPr id="4" name="AutoShape 4"/>
            <p:cNvSpPr/>
            <p:nvPr/>
          </p:nvSpPr>
          <p:spPr>
            <a:xfrm>
              <a:off x="4987195"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5121688" y="1936528"/>
            <a:ext cx="292227" cy="292227"/>
            <a:chOff x="5121688" y="1936528"/>
            <a:chExt cx="292227" cy="292227"/>
          </a:xfrm>
        </p:grpSpPr>
        <p:sp>
          <p:nvSpPr>
            <p:cNvPr id="6" name="Freeform 6"/>
            <p:cNvSpPr/>
            <p:nvPr/>
          </p:nvSpPr>
          <p:spPr>
            <a:xfrm>
              <a:off x="5175885" y="1990630"/>
              <a:ext cx="182880" cy="73533"/>
            </a:xfrm>
            <a:custGeom>
              <a:rect l="l" t="t"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267801" y="1990630"/>
              <a:ext cx="54197" cy="36766"/>
            </a:xfrm>
            <a:custGeom>
              <a:rect l="l" t="t" r="r" b="b"/>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121688" y="1936528"/>
              <a:ext cx="292227" cy="292227"/>
            </a:xfrm>
            <a:custGeom>
              <a:rect l="l" t="t"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75885" y="2100929"/>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175885" y="2136743"/>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175885" y="2173510"/>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5554409" y="1919002"/>
            <a:ext cx="1897189" cy="368046"/>
            <a:chOff x="5554409" y="1919002"/>
            <a:chExt cx="1897189" cy="368046"/>
          </a:xfrm>
        </p:grpSpPr>
        <p:sp>
          <p:nvSpPr>
            <p:cNvPr id="13" name="AutoShape 13"/>
            <p:cNvSpPr/>
            <p:nvPr/>
          </p:nvSpPr>
          <p:spPr>
            <a:xfrm>
              <a:off x="5554409" y="1919002"/>
              <a:ext cx="1897189" cy="36804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与医学的关系</a:t>
              </a:r>
              <a:endParaRPr lang="en-US" sz="1100"/>
            </a:p>
          </p:txBody>
        </p:sp>
      </p:grpSp>
      <p:sp>
        <p:nvSpPr>
          <p:cNvPr id="14" name="AutoShape 14"/>
          <p:cNvSpPr/>
          <p:nvPr/>
        </p:nvSpPr>
        <p:spPr>
          <a:xfrm>
            <a:off x="8335955"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体育保健学与营养学紧密相连，营养学为体育保健学提供了科学合理的膳食营养指导。</a:t>
            </a:r>
            <a:endParaRPr lang="en-US" sz="1100"/>
          </a:p>
        </p:txBody>
      </p:sp>
      <p:sp>
        <p:nvSpPr>
          <p:cNvPr id="15" name="AutoShape 15"/>
          <p:cNvSpPr/>
          <p:nvPr/>
        </p:nvSpPr>
        <p:spPr>
          <a:xfrm>
            <a:off x="8948027" y="191837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与营养学的关系</a:t>
            </a:r>
            <a:endParaRPr lang="en-US" sz="1100"/>
          </a:p>
        </p:txBody>
      </p:sp>
      <p:grpSp>
        <p:nvGrpSpPr>
          <p:cNvPr id="16" name="Group 16"/>
          <p:cNvGrpSpPr/>
          <p:nvPr/>
        </p:nvGrpSpPr>
        <p:grpSpPr>
          <a:xfrm>
            <a:off x="8380762" y="1802035"/>
            <a:ext cx="561213" cy="561213"/>
            <a:chOff x="8380762" y="1802035"/>
            <a:chExt cx="561213" cy="561213"/>
          </a:xfrm>
        </p:grpSpPr>
        <p:sp>
          <p:nvSpPr>
            <p:cNvPr id="17" name="AutoShape 17"/>
            <p:cNvSpPr/>
            <p:nvPr/>
          </p:nvSpPr>
          <p:spPr>
            <a:xfrm>
              <a:off x="8380762"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8515255" y="1990630"/>
            <a:ext cx="292227" cy="201263"/>
            <a:chOff x="8515255" y="1990630"/>
            <a:chExt cx="292227" cy="201263"/>
          </a:xfrm>
        </p:grpSpPr>
        <p:sp>
          <p:nvSpPr>
            <p:cNvPr id="19" name="AutoShape 19"/>
            <p:cNvSpPr/>
            <p:nvPr/>
          </p:nvSpPr>
          <p:spPr>
            <a:xfrm>
              <a:off x="85694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624601"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86797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734901" y="2072926"/>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85694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8624601"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86797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8734901" y="2036159"/>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8587835" y="2128075"/>
              <a:ext cx="147066"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8515255" y="1990630"/>
              <a:ext cx="292227" cy="201263"/>
            </a:xfrm>
            <a:custGeom>
              <a:rect l="l" t="t"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9" name="AutoShape 29"/>
          <p:cNvSpPr/>
          <p:nvPr/>
        </p:nvSpPr>
        <p:spPr>
          <a:xfrm>
            <a:off x="4942376"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体育保健学与心理学相互渗透，心理学为体育保健学提供了心理调适和心理训练的方法。</a:t>
            </a:r>
            <a:endParaRPr lang="en-US" sz="1100"/>
          </a:p>
        </p:txBody>
      </p:sp>
      <p:sp>
        <p:nvSpPr>
          <p:cNvPr id="30" name="AutoShape 30"/>
          <p:cNvSpPr/>
          <p:nvPr/>
        </p:nvSpPr>
        <p:spPr>
          <a:xfrm>
            <a:off x="5554448"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与心理学的关系</a:t>
            </a:r>
            <a:endParaRPr lang="en-US" sz="1100"/>
          </a:p>
        </p:txBody>
      </p:sp>
      <p:grpSp>
        <p:nvGrpSpPr>
          <p:cNvPr id="31" name="Group 31"/>
          <p:cNvGrpSpPr/>
          <p:nvPr/>
        </p:nvGrpSpPr>
        <p:grpSpPr>
          <a:xfrm>
            <a:off x="4987195" y="4188148"/>
            <a:ext cx="561213" cy="561213"/>
            <a:chOff x="4987195" y="4188148"/>
            <a:chExt cx="561213" cy="561213"/>
          </a:xfrm>
        </p:grpSpPr>
        <p:sp>
          <p:nvSpPr>
            <p:cNvPr id="32" name="AutoShape 32"/>
            <p:cNvSpPr/>
            <p:nvPr/>
          </p:nvSpPr>
          <p:spPr>
            <a:xfrm>
              <a:off x="4987195" y="4188148"/>
              <a:ext cx="561213" cy="56121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grpSp>
      <p:grpSp>
        <p:nvGrpSpPr>
          <p:cNvPr id="33" name="Group 33"/>
          <p:cNvGrpSpPr/>
          <p:nvPr/>
        </p:nvGrpSpPr>
        <p:grpSpPr>
          <a:xfrm>
            <a:off x="5122640" y="4315015"/>
            <a:ext cx="290322" cy="285560"/>
            <a:chOff x="5122640" y="4315015"/>
            <a:chExt cx="290322" cy="285560"/>
          </a:xfrm>
        </p:grpSpPr>
        <p:sp>
          <p:nvSpPr>
            <p:cNvPr id="34" name="Freeform 34"/>
            <p:cNvSpPr/>
            <p:nvPr/>
          </p:nvSpPr>
          <p:spPr>
            <a:xfrm>
              <a:off x="5182267" y="4370832"/>
              <a:ext cx="176879" cy="175927"/>
            </a:xfrm>
            <a:custGeom>
              <a:rect l="l" t="t"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122640" y="4484275"/>
              <a:ext cx="120110" cy="116300"/>
            </a:xfrm>
            <a:custGeom>
              <a:rect l="l" t="t"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5296662" y="4315015"/>
              <a:ext cx="116300" cy="115348"/>
            </a:xfrm>
            <a:custGeom>
              <a:rect l="l" t="t"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5220081" y="4453128"/>
              <a:ext cx="27432" cy="26479"/>
            </a:xfrm>
            <a:custGeom>
              <a:rect l="l" t="t" r="r" b="b"/>
              <a:pathLst>
                <a:path w="28" h="28">
                  <a:moveTo>
                    <a:pt x="15" y="28"/>
                  </a:moveTo>
                  <a:lnTo>
                    <a:pt x="0" y="14"/>
                  </a:lnTo>
                  <a:lnTo>
                    <a:pt x="15" y="0"/>
                  </a:lnTo>
                  <a:lnTo>
                    <a:pt x="29" y="14"/>
                  </a:lnTo>
                  <a:lnTo>
                    <a:pt x="15"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5255990" y="4444555"/>
              <a:ext cx="27432" cy="26479"/>
            </a:xfrm>
            <a:custGeom>
              <a:rect l="l" t="t" r="r" b="b"/>
              <a:pathLst>
                <a:path w="28" h="28">
                  <a:moveTo>
                    <a:pt x="14" y="28"/>
                  </a:moveTo>
                  <a:lnTo>
                    <a:pt x="0" y="14"/>
                  </a:lnTo>
                  <a:lnTo>
                    <a:pt x="14" y="0"/>
                  </a:lnTo>
                  <a:lnTo>
                    <a:pt x="29"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5265420" y="4408646"/>
              <a:ext cx="26479" cy="26479"/>
            </a:xfrm>
            <a:custGeom>
              <a:rect l="l" t="t" r="r" b="b"/>
              <a:pathLst>
                <a:path w="28" h="28">
                  <a:moveTo>
                    <a:pt x="14" y="28"/>
                  </a:moveTo>
                  <a:lnTo>
                    <a:pt x="0" y="14"/>
                  </a:lnTo>
                  <a:lnTo>
                    <a:pt x="14" y="0"/>
                  </a:lnTo>
                  <a:lnTo>
                    <a:pt x="28"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247513" y="4479607"/>
              <a:ext cx="26479" cy="27432"/>
            </a:xfrm>
            <a:custGeom>
              <a:rect l="l" t="t" r="r" b="b"/>
              <a:pathLst>
                <a:path w="28" h="28">
                  <a:moveTo>
                    <a:pt x="14" y="29"/>
                  </a:moveTo>
                  <a:lnTo>
                    <a:pt x="0" y="15"/>
                  </a:lnTo>
                  <a:lnTo>
                    <a:pt x="14" y="0"/>
                  </a:lnTo>
                  <a:lnTo>
                    <a:pt x="28" y="15"/>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5291900" y="4435126"/>
              <a:ext cx="26479" cy="27432"/>
            </a:xfrm>
            <a:custGeom>
              <a:rect l="l" t="t" r="r" b="b"/>
              <a:pathLst>
                <a:path w="28" h="28">
                  <a:moveTo>
                    <a:pt x="14" y="29"/>
                  </a:moveTo>
                  <a:lnTo>
                    <a:pt x="0" y="14"/>
                  </a:lnTo>
                  <a:lnTo>
                    <a:pt x="14" y="0"/>
                  </a:lnTo>
                  <a:lnTo>
                    <a:pt x="28" y="14"/>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2" name="AutoShape 42"/>
          <p:cNvSpPr/>
          <p:nvPr/>
        </p:nvSpPr>
        <p:spPr>
          <a:xfrm>
            <a:off x="8335955"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体育保健学与生物学相互交叉，生物学为体育保健学提供了人体生理机能和生物力学等方面的知识。</a:t>
            </a:r>
            <a:endParaRPr lang="en-US" sz="1100"/>
          </a:p>
        </p:txBody>
      </p:sp>
      <p:sp>
        <p:nvSpPr>
          <p:cNvPr id="43" name="AutoShape 43"/>
          <p:cNvSpPr/>
          <p:nvPr/>
        </p:nvSpPr>
        <p:spPr>
          <a:xfrm>
            <a:off x="8948027"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与生物学的关系</a:t>
            </a:r>
            <a:endParaRPr lang="en-US" sz="1100"/>
          </a:p>
        </p:txBody>
      </p:sp>
      <p:grpSp>
        <p:nvGrpSpPr>
          <p:cNvPr id="44" name="Group 44"/>
          <p:cNvGrpSpPr/>
          <p:nvPr/>
        </p:nvGrpSpPr>
        <p:grpSpPr>
          <a:xfrm>
            <a:off x="8380762" y="4177284"/>
            <a:ext cx="561213" cy="561213"/>
            <a:chOff x="8380762" y="4177284"/>
            <a:chExt cx="561213" cy="561213"/>
          </a:xfrm>
        </p:grpSpPr>
        <p:sp>
          <p:nvSpPr>
            <p:cNvPr id="45" name="AutoShape 45"/>
            <p:cNvSpPr/>
            <p:nvPr/>
          </p:nvSpPr>
          <p:spPr>
            <a:xfrm>
              <a:off x="8380762" y="4177284"/>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8533542" y="4316063"/>
            <a:ext cx="282417" cy="283559"/>
            <a:chOff x="8533542" y="4316063"/>
            <a:chExt cx="282417" cy="283559"/>
          </a:xfrm>
        </p:grpSpPr>
        <p:sp>
          <p:nvSpPr>
            <p:cNvPr id="47" name="Freeform 47"/>
            <p:cNvSpPr/>
            <p:nvPr/>
          </p:nvSpPr>
          <p:spPr>
            <a:xfrm>
              <a:off x="8562499" y="4316063"/>
              <a:ext cx="253460" cy="254508"/>
            </a:xfrm>
            <a:custGeom>
              <a:rect l="l" t="t"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8624507" y="4371213"/>
              <a:ext cx="134493" cy="109347"/>
            </a:xfrm>
            <a:custGeom>
              <a:rect l="l" t="t" r="r" b="b"/>
              <a:pathLst>
                <a:path w="139" h="113">
                  <a:moveTo>
                    <a:pt x="12" y="113"/>
                  </a:moveTo>
                  <a:lnTo>
                    <a:pt x="0" y="99"/>
                  </a:lnTo>
                  <a:lnTo>
                    <a:pt x="128" y="0"/>
                  </a:lnTo>
                  <a:lnTo>
                    <a:pt x="139" y="14"/>
                  </a:lnTo>
                  <a:lnTo>
                    <a:pt x="12" y="11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8540305" y="4495038"/>
              <a:ext cx="97727" cy="97727"/>
            </a:xfrm>
            <a:custGeom>
              <a:rect l="l" t="t"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8533542" y="4565713"/>
              <a:ext cx="33909" cy="33909"/>
            </a:xfrm>
            <a:custGeom>
              <a:rect l="l" t="t" r="r" b="b"/>
              <a:pathLst>
                <a:path w="35" h="35">
                  <a:moveTo>
                    <a:pt x="14" y="35"/>
                  </a:moveTo>
                  <a:lnTo>
                    <a:pt x="0" y="21"/>
                  </a:lnTo>
                  <a:lnTo>
                    <a:pt x="21" y="0"/>
                  </a:lnTo>
                  <a:lnTo>
                    <a:pt x="35" y="14"/>
                  </a:lnTo>
                  <a:lnTo>
                    <a:pt x="14" y="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51" name="Picture 51"/>
          <p:cNvPicPr>
            <a:picLocks noChangeAspect="1"/>
          </p:cNvPicPr>
          <p:nvPr/>
        </p:nvPicPr>
        <p:blipFill>
          <a:blip r:embed="rId2"/>
          <a:srcRect l="19183" r="19183"/>
          <a:stretch>
            <a:fillRect/>
          </a:stretch>
        </p:blipFill>
        <p:spPr>
          <a:xfrm>
            <a:off x="706988" y="1587639"/>
            <a:ext cx="3579894" cy="3867314"/>
          </a:xfrm>
          <a:prstGeom prst="rect">
            <a:avLst/>
          </a:prstGeom>
        </p:spPr>
      </p:pic>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与相关学科关系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运动生理与保健</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094413" y="2032650"/>
            <a:ext cx="2205363" cy="2203315"/>
          </a:xfrm>
          <a:custGeom>
            <a:rect l="l" t="t"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471134" y="1450565"/>
            <a:ext cx="2205363" cy="2203315"/>
          </a:xfrm>
          <a:custGeom>
            <a:rect l="l" t="t"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673654" y="2016804"/>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心血管系统</a:t>
            </a:r>
            <a:endParaRPr lang="en-US" sz="1100"/>
          </a:p>
        </p:txBody>
      </p:sp>
      <p:sp>
        <p:nvSpPr>
          <p:cNvPr id="5" name="AutoShape 5"/>
          <p:cNvSpPr/>
          <p:nvPr/>
        </p:nvSpPr>
        <p:spPr>
          <a:xfrm>
            <a:off x="1673654" y="2271013"/>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运动可以提高心血管系统的功能，增强心肌收缩力，改善血液循环，降低血压和心率。</a:t>
            </a:r>
            <a:endParaRPr lang="en-US" sz="1100"/>
          </a:p>
        </p:txBody>
      </p:sp>
      <p:sp>
        <p:nvSpPr>
          <p:cNvPr id="6" name="AutoShape 6"/>
          <p:cNvSpPr/>
          <p:nvPr/>
        </p:nvSpPr>
        <p:spPr>
          <a:xfrm>
            <a:off x="1067480" y="3781051"/>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呼吸系统</a:t>
            </a:r>
            <a:endParaRPr lang="en-US" sz="1100"/>
          </a:p>
        </p:txBody>
      </p:sp>
      <p:sp>
        <p:nvSpPr>
          <p:cNvPr id="7" name="AutoShape 7"/>
          <p:cNvSpPr/>
          <p:nvPr/>
        </p:nvSpPr>
        <p:spPr>
          <a:xfrm>
            <a:off x="1067480"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运动可以增强呼吸肌的力量和耐力，提高肺活量和呼吸效率，改善气体交换。</a:t>
            </a:r>
            <a:endParaRPr lang="en-US" sz="1100"/>
          </a:p>
        </p:txBody>
      </p:sp>
      <p:sp>
        <p:nvSpPr>
          <p:cNvPr id="8" name="AutoShape 8"/>
          <p:cNvSpPr/>
          <p:nvPr/>
        </p:nvSpPr>
        <p:spPr>
          <a:xfrm>
            <a:off x="8402519" y="2032650"/>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代谢系统</a:t>
            </a:r>
            <a:endParaRPr lang="en-US" sz="1100"/>
          </a:p>
        </p:txBody>
      </p:sp>
      <p:sp>
        <p:nvSpPr>
          <p:cNvPr id="9" name="AutoShape 9"/>
          <p:cNvSpPr/>
          <p:nvPr/>
        </p:nvSpPr>
        <p:spPr>
          <a:xfrm>
            <a:off x="8402519" y="2286858"/>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运动可以促进新陈代谢，加速脂肪燃烧和糖分利用，提高能量代谢水平。</a:t>
            </a:r>
            <a:endParaRPr lang="en-US" sz="1100"/>
          </a:p>
        </p:txBody>
      </p:sp>
      <p:sp>
        <p:nvSpPr>
          <p:cNvPr id="10" name="AutoShape 10"/>
          <p:cNvSpPr/>
          <p:nvPr/>
        </p:nvSpPr>
        <p:spPr>
          <a:xfrm>
            <a:off x="7901767" y="3781052"/>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免疫系统</a:t>
            </a:r>
            <a:endParaRPr lang="en-US" sz="1100"/>
          </a:p>
        </p:txBody>
      </p:sp>
      <p:sp>
        <p:nvSpPr>
          <p:cNvPr id="11" name="AutoShape 11"/>
          <p:cNvSpPr/>
          <p:nvPr/>
        </p:nvSpPr>
        <p:spPr>
          <a:xfrm>
            <a:off x="7901767"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适量运动可以增强免疫系统的功能，提高机体的抵抗力，减少疾病的发生。</a:t>
            </a:r>
            <a:endParaRPr lang="en-US" sz="1100"/>
          </a:p>
        </p:txBody>
      </p:sp>
      <p:sp>
        <p:nvSpPr>
          <p:cNvPr id="12" name="Freeform 12"/>
          <p:cNvSpPr/>
          <p:nvPr/>
        </p:nvSpPr>
        <p:spPr>
          <a:xfrm>
            <a:off x="3889049" y="3073844"/>
            <a:ext cx="2205363" cy="2203315"/>
          </a:xfrm>
          <a:custGeom>
            <a:rect l="l" t="t"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512328" y="3653879"/>
            <a:ext cx="2205363" cy="2205364"/>
          </a:xfrm>
          <a:custGeom>
            <a:rect l="l" t="t"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运动对生理机能影响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耐力性项目</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如长跑、游泳等，主要锻炼心肺功能和肌肉耐力，提高机体的有氧代谢能力。</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力量性项目</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如举重、摔跤等，主要增强肌肉力量和爆发力，提高机体的无氧代谢能力。</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技巧性项目</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如体操、武术等，主要锻炼身体的柔韧性、协调性和平衡能力。</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不同项目运动生理特点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长时间或高强度的运动导致机体能源物质消耗过多，代谢产物堆积，内环境稳定性失调等。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合理安排运动负荷，保证充足的休息和睡眠；补充营养物质，促进身体恢复；采用物理手段如按摩、热敷等缓解肌肉紧张和疼痛。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运动性疲劳产生与消除</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运动性疲劳的消除方法</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运动性疲劳产生的原因</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营养与健康饮食</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矿物质</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构成骨骼、牙齿等硬组织，维持生理功能，主要来源于奶类、豆类、绿叶蔬菜等。</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维生素</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调节生理功能，主要来源于蔬菜、水果、动物肝脏等。</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蛋白质</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维持血浆渗透压、肌肉等组织形成，主要来源于肉类、蛋类、奶类、豆类等。</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碳水化合物</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提供能量，主要来源于谷物、薯类、水果等。</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脂肪</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提供能量，维持体温，保护内脏，主要来源于植物油、动物脂肪、坚果等。</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营养素需求与来源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579263" y="4571047"/>
            <a:ext cx="67723" cy="68370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242745" y="4378452"/>
            <a:ext cx="753523" cy="75561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255413" y="4571047"/>
            <a:ext cx="50768" cy="68370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016240" y="4120229"/>
            <a:ext cx="541877" cy="84877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536537" y="5126260"/>
            <a:ext cx="67723" cy="205359"/>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877342" y="4571047"/>
            <a:ext cx="67723" cy="68370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629692" y="4168902"/>
            <a:ext cx="546068" cy="846677"/>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75660" y="4061555"/>
            <a:ext cx="391573" cy="1106996"/>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974913" y="4801457"/>
            <a:ext cx="67723" cy="68370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332672" y="4978336"/>
            <a:ext cx="50768" cy="461391"/>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655350" y="4291394"/>
            <a:ext cx="694277" cy="69846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093500" y="4563428"/>
            <a:ext cx="546068" cy="54606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576054" y="4826318"/>
            <a:ext cx="67723" cy="582073"/>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345359" y="4728877"/>
            <a:ext cx="541877" cy="54606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90188" y="5023771"/>
            <a:ext cx="50768" cy="461391"/>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5961" y="4604671"/>
            <a:ext cx="647700" cy="6456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710475" y="1613860"/>
            <a:ext cx="1113973" cy="1113971"/>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367552" y="1613860"/>
            <a:ext cx="1113973" cy="1113971"/>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5173137" y="2190165"/>
            <a:ext cx="1845725" cy="3371817"/>
          </a:xfrm>
          <a:custGeom>
            <a:rect l="l" t="t" r="r" b="b"/>
            <a:pathLst>
              <a:path w="496" h="906">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0" y="5151966"/>
            <a:ext cx="12192000" cy="1706034"/>
          </a:xfrm>
          <a:custGeom>
            <a:rect l="l" t="t" r="r" b="b"/>
            <a:pathLst>
              <a:path w="7680" h="1506">
                <a:moveTo>
                  <a:pt x="0" y="1489"/>
                </a:moveTo>
                <a:cubicBezTo>
                  <a:pt x="0" y="700"/>
                  <a:pt x="0" y="700"/>
                  <a:pt x="0" y="700"/>
                </a:cubicBezTo>
                <a:cubicBezTo>
                  <a:pt x="199" y="561"/>
                  <a:pt x="512" y="434"/>
                  <a:pt x="940" y="320"/>
                </a:cubicBezTo>
                <a:cubicBezTo>
                  <a:pt x="1741" y="107"/>
                  <a:pt x="2709" y="0"/>
                  <a:pt x="3842" y="0"/>
                </a:cubicBezTo>
                <a:cubicBezTo>
                  <a:pt x="4976" y="0"/>
                  <a:pt x="5943" y="107"/>
                  <a:pt x="6745" y="320"/>
                </a:cubicBezTo>
                <a:cubicBezTo>
                  <a:pt x="7168" y="433"/>
                  <a:pt x="7480" y="559"/>
                  <a:pt x="7680" y="696"/>
                </a:cubicBezTo>
                <a:cubicBezTo>
                  <a:pt x="7680" y="1492"/>
                  <a:pt x="7680" y="1492"/>
                  <a:pt x="7680" y="1492"/>
                </a:cubicBezTo>
                <a:cubicBezTo>
                  <a:pt x="7673" y="1497"/>
                  <a:pt x="7666" y="1501"/>
                  <a:pt x="7659" y="1506"/>
                </a:cubicBezTo>
                <a:cubicBezTo>
                  <a:pt x="25" y="1506"/>
                  <a:pt x="25" y="1506"/>
                  <a:pt x="25" y="1506"/>
                </a:cubicBezTo>
                <a:cubicBezTo>
                  <a:pt x="16" y="1500"/>
                  <a:pt x="8" y="1494"/>
                  <a:pt x="0" y="148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173137" y="1048536"/>
            <a:ext cx="1788893" cy="178889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339022" y="2482025"/>
            <a:ext cx="1459644" cy="14596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379102" y="2482025"/>
            <a:ext cx="1459644" cy="14596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318965" y="1702027"/>
            <a:ext cx="2919889" cy="64964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200">
                <a:solidFill>
                  <a:schemeClr val="dk1">
                    <a:alpha val="100000"/>
                  </a:schemeClr>
                </a:solidFill>
                <a:latin typeface="Microsoft Yahei"/>
                <a:ea typeface="Microsoft Yahei"/>
                <a:cs typeface="Microsoft Yahei"/>
              </a:rPr>
              <a:t>早餐丰富、午餐适中、晚餐简单，避免暴饮暴食。</a:t>
            </a:r>
            <a:endParaRPr lang="en-US" sz="1100"/>
          </a:p>
        </p:txBody>
      </p:sp>
      <p:sp>
        <p:nvSpPr>
          <p:cNvPr id="26" name="TextBox 26"/>
          <p:cNvSpPr txBox="1"/>
          <p:nvPr/>
        </p:nvSpPr>
        <p:spPr>
          <a:xfrm>
            <a:off x="1318965" y="1393788"/>
            <a:ext cx="2916555"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1575" b="1">
                <a:solidFill>
                  <a:schemeClr val="accent1">
                    <a:alpha val="100000"/>
                  </a:schemeClr>
                </a:solidFill>
                <a:latin typeface="Microsoft Yahei"/>
                <a:ea typeface="Microsoft Yahei"/>
                <a:cs typeface="Microsoft Yahei"/>
              </a:rPr>
              <a:t>三餐规律</a:t>
            </a:r>
          </a:p>
        </p:txBody>
      </p:sp>
      <p:sp>
        <p:nvSpPr>
          <p:cNvPr id="27" name="AutoShape 27"/>
          <p:cNvSpPr/>
          <p:nvPr/>
        </p:nvSpPr>
        <p:spPr>
          <a:xfrm>
            <a:off x="1318965" y="3024253"/>
            <a:ext cx="2919889" cy="64964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200">
                <a:solidFill>
                  <a:schemeClr val="dk1">
                    <a:alpha val="100000"/>
                  </a:schemeClr>
                </a:solidFill>
                <a:latin typeface="Microsoft Yahei"/>
                <a:ea typeface="Microsoft Yahei"/>
                <a:cs typeface="Microsoft Yahei"/>
              </a:rPr>
              <a:t>适量控制高热量食物的摄入，避免肥胖。</a:t>
            </a:r>
            <a:endParaRPr lang="en-US" sz="1100"/>
          </a:p>
        </p:txBody>
      </p:sp>
      <p:sp>
        <p:nvSpPr>
          <p:cNvPr id="28" name="TextBox 28"/>
          <p:cNvSpPr txBox="1"/>
          <p:nvPr/>
        </p:nvSpPr>
        <p:spPr>
          <a:xfrm>
            <a:off x="1318965" y="2716014"/>
            <a:ext cx="2916555"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1575" b="1">
                <a:solidFill>
                  <a:schemeClr val="accent1">
                    <a:alpha val="100000"/>
                  </a:schemeClr>
                </a:solidFill>
                <a:latin typeface="Microsoft Yahei"/>
                <a:ea typeface="Microsoft Yahei"/>
                <a:cs typeface="Microsoft Yahei"/>
              </a:rPr>
              <a:t>控制热量摄入</a:t>
            </a:r>
          </a:p>
        </p:txBody>
      </p:sp>
      <p:sp>
        <p:nvSpPr>
          <p:cNvPr id="29" name="AutoShape 29"/>
          <p:cNvSpPr/>
          <p:nvPr/>
        </p:nvSpPr>
        <p:spPr>
          <a:xfrm>
            <a:off x="8016240" y="1702027"/>
            <a:ext cx="2919889" cy="64964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合理搭配食物，确保营养均衡。</a:t>
            </a:r>
            <a:endParaRPr lang="en-US" sz="1100"/>
          </a:p>
        </p:txBody>
      </p:sp>
      <p:sp>
        <p:nvSpPr>
          <p:cNvPr id="30" name="TextBox 30"/>
          <p:cNvSpPr txBox="1"/>
          <p:nvPr/>
        </p:nvSpPr>
        <p:spPr>
          <a:xfrm>
            <a:off x="8016240" y="1393788"/>
            <a:ext cx="2916555"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食物多样</a:t>
            </a:r>
          </a:p>
        </p:txBody>
      </p:sp>
      <p:sp>
        <p:nvSpPr>
          <p:cNvPr id="31" name="AutoShape 31"/>
          <p:cNvSpPr/>
          <p:nvPr/>
        </p:nvSpPr>
        <p:spPr>
          <a:xfrm>
            <a:off x="8016240" y="3064629"/>
            <a:ext cx="2919889" cy="62108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少盐、少油、少糖，避免高血压、高血脂等慢性病的发生。</a:t>
            </a:r>
            <a:endParaRPr lang="en-US" sz="1100"/>
          </a:p>
        </p:txBody>
      </p:sp>
      <p:sp>
        <p:nvSpPr>
          <p:cNvPr id="32" name="TextBox 32"/>
          <p:cNvSpPr txBox="1"/>
          <p:nvPr/>
        </p:nvSpPr>
        <p:spPr>
          <a:xfrm>
            <a:off x="8016240" y="2727831"/>
            <a:ext cx="2916555"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饮食清淡</a:t>
            </a:r>
          </a:p>
        </p:txBody>
      </p:sp>
      <p:grpSp>
        <p:nvGrpSpPr>
          <p:cNvPr id="33" name="Group 33"/>
          <p:cNvGrpSpPr/>
          <p:nvPr/>
        </p:nvGrpSpPr>
        <p:grpSpPr>
          <a:xfrm>
            <a:off x="454963" y="93878"/>
            <a:ext cx="10641129" cy="914400"/>
            <a:chOff x="454963" y="93878"/>
            <a:chExt cx="10641129" cy="914400"/>
          </a:xfrm>
        </p:grpSpPr>
        <p:sp>
          <p:nvSpPr>
            <p:cNvPr id="34" name="AutoShape 3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TextBox 5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健康饮食习惯培养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https://d.book118.com/008123133014006036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2024-09-15T05:44:22.799</cp:lastPrinted>
  <dcterms:created xsi:type="dcterms:W3CDTF">2024-09-14T21:44:22Z</dcterms:created>
  <dcterms:modified xsi:type="dcterms:W3CDTF">2024-09-14T21:44:24Z</dcterms:modified>
</cp:coreProperties>
</file>