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5B1F00-F74B-4F69-BBCB-66938A216D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C0D150-BBDA-42BD-81F0-3AE41460E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91392E-CAED-44FA-AD87-3BACCA93A8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68799D-F840-4721-85D3-693883AAAF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2981706-23BE-43D5-8E83-5DADEDE033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B1A391-D9CF-48AE-BA16-3154A61A41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60E8F4-9086-4AFE-A4EC-18F1A1E834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B240BA-1ED4-45FC-83D1-19F2DE7C2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D55FD4-1A9E-4817-8B6F-5DB0723D7A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DFF446-C57A-445F-9C59-6AEE62309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FA3027-3931-45A1-81EE-83786A5E0D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8130140067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生活垃圾分类知识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生活垃圾基本分类概述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其他垃圾详细解读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厨余垃圾处理指南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可回收物利用与处理方式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有害垃圾安全处置策略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推广生活垃圾分类实践举措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生活垃圾基本分类概述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生活垃圾分类是指按照垃圾的成分、属性、利用价值、对环境影响以及现有处理方式，分离成不同类别的若干类别。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生活垃圾分类有助于减少污染、节约资源、促进垃圾无害化处理和资源化利用，推动绿色发展和生态文明建设。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通常根据垃圾的来源、成分和可回收性等因素，将生活垃圾分为可回收物、有害垃圾、湿垃圾和干垃圾四类。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采用源头分类方法，在投放环节实施分类投放；同时结合专业回收、二次分拣等方式，提高分类效率和准确性。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125" r="261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分类标准及方法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国家层面法规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《中华人民共和国固体废物污染环境防治法》等法律法规对生活垃圾分类提出了明确要求。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地方性法规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各地政府根据实际情况，制定并颁布了相应的生活垃圾分类管理条例或办法。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政策措施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政府采取宣传引导、资金扶持、技术创新等多种措施，推动生活垃圾分类工作的深入开展。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相关法规与政策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其他垃圾详细解读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碱性电池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碱性电池属于其他垃圾，不需要进行特殊分类处理。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碱性电池在使用过程中产生的有害物质较少，不会对环境造成严重影响。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废弃的碱性电池应投放到指定的其他垃圾收集容器中。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卫生纸和头发属于其他垃圾，不属于可回收物或有害垃圾。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卫生纸和头发在自然界中难以降解，应尽量避免随意丢弃。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废弃的卫生纸和头发应投放到指定的其他垃圾收集容器中。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卫生纸与头发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86" r="1878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909" r="1590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32" r="187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90" r="187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烟蒂与橡皮泥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烟蒂和橡皮泥属于其他垃圾，不属于可回收物或有害垃圾。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烟蒂中含有尼古丁等有害物质，应尽量避免随意丢弃。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橡皮泥在使用过程中可能会产生有害物质，应注意安全使用。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废弃的烟蒂和橡皮泥应投放到指定的其他垃圾收集容器中。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一次性餐具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一次性餐具属于其他垃圾，不属于可回收物或有害垃圾。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应尽量减少使用一次性餐具，选择环保、可重复使用的餐具。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一次性餐具多为塑料制品，难以降解，对环境造成污染。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废弃的一次性餐具应投放到指定的其他垃圾收集容器中。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622012" y="1989677"/>
            <a:ext cx="1109091" cy="1054132"/>
            <a:chOff x="1622012" y="1989677"/>
            <a:chExt cx="1109091" cy="1054132"/>
          </a:xfrm>
        </p:grpSpPr>
        <p:sp>
          <p:nvSpPr>
            <p:cNvPr id="3" name="AutoShape 3"/>
            <p:cNvSpPr/>
            <p:nvPr/>
          </p:nvSpPr>
          <p:spPr>
            <a:xfrm>
              <a:off x="1622012" y="1989677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81759" y="2250567"/>
              <a:ext cx="646938" cy="646748"/>
            </a:xfrm>
            <a:custGeom>
              <a:rect l="l" t="t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537162" y="3598354"/>
            <a:ext cx="1109091" cy="1054132"/>
            <a:chOff x="8537162" y="3598354"/>
            <a:chExt cx="1109091" cy="1054132"/>
          </a:xfrm>
        </p:grpSpPr>
        <p:sp>
          <p:nvSpPr>
            <p:cNvPr id="6" name="AutoShape 6"/>
            <p:cNvSpPr/>
            <p:nvPr/>
          </p:nvSpPr>
          <p:spPr>
            <a:xfrm>
              <a:off x="8537162" y="3598354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8916448" y="3874675"/>
              <a:ext cx="350425" cy="644557"/>
            </a:xfrm>
            <a:custGeom>
              <a:rect l="l" t="t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232112" y="2046827"/>
            <a:ext cx="1109091" cy="1056227"/>
            <a:chOff x="6232112" y="2046827"/>
            <a:chExt cx="1109091" cy="1056227"/>
          </a:xfrm>
        </p:grpSpPr>
        <p:sp>
          <p:nvSpPr>
            <p:cNvPr id="9" name="AutoShape 9"/>
            <p:cNvSpPr/>
            <p:nvPr/>
          </p:nvSpPr>
          <p:spPr>
            <a:xfrm>
              <a:off x="6232112" y="2046827"/>
              <a:ext cx="1109091" cy="1056227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527768" y="2381536"/>
              <a:ext cx="546354" cy="546164"/>
            </a:xfrm>
            <a:custGeom>
              <a:rect l="l" t="t" r="r" b="b"/>
              <a:pathLst>
                <a:path w="347" h="347">
                  <a:moveTo>
                    <a:pt x="174" y="0"/>
                  </a:moveTo>
                  <a:cubicBezTo>
                    <a:pt x="78" y="0"/>
                    <a:pt x="0" y="78"/>
                    <a:pt x="0" y="174"/>
                  </a:cubicBezTo>
                  <a:cubicBezTo>
                    <a:pt x="0" y="269"/>
                    <a:pt x="78" y="347"/>
                    <a:pt x="174" y="347"/>
                  </a:cubicBezTo>
                  <a:cubicBezTo>
                    <a:pt x="269" y="347"/>
                    <a:pt x="347" y="269"/>
                    <a:pt x="347" y="174"/>
                  </a:cubicBezTo>
                  <a:cubicBezTo>
                    <a:pt x="347" y="78"/>
                    <a:pt x="269" y="0"/>
                    <a:pt x="174" y="0"/>
                  </a:cubicBezTo>
                  <a:close/>
                  <a:moveTo>
                    <a:pt x="332" y="166"/>
                  </a:moveTo>
                  <a:cubicBezTo>
                    <a:pt x="283" y="166"/>
                    <a:pt x="283" y="166"/>
                    <a:pt x="283" y="166"/>
                  </a:cubicBezTo>
                  <a:cubicBezTo>
                    <a:pt x="281" y="107"/>
                    <a:pt x="261" y="55"/>
                    <a:pt x="231" y="26"/>
                  </a:cubicBezTo>
                  <a:cubicBezTo>
                    <a:pt x="288" y="48"/>
                    <a:pt x="329" y="102"/>
                    <a:pt x="332" y="166"/>
                  </a:cubicBezTo>
                  <a:close/>
                  <a:moveTo>
                    <a:pt x="174" y="332"/>
                  </a:moveTo>
                  <a:cubicBezTo>
                    <a:pt x="165" y="330"/>
                    <a:pt x="148" y="277"/>
                    <a:pt x="147" y="181"/>
                  </a:cubicBezTo>
                  <a:cubicBezTo>
                    <a:pt x="200" y="181"/>
                    <a:pt x="200" y="181"/>
                    <a:pt x="200" y="181"/>
                  </a:cubicBezTo>
                  <a:cubicBezTo>
                    <a:pt x="199" y="277"/>
                    <a:pt x="183" y="330"/>
                    <a:pt x="174" y="332"/>
                  </a:cubicBezTo>
                  <a:close/>
                  <a:moveTo>
                    <a:pt x="147" y="166"/>
                  </a:moveTo>
                  <a:cubicBezTo>
                    <a:pt x="148" y="70"/>
                    <a:pt x="165" y="17"/>
                    <a:pt x="174" y="15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83" y="17"/>
                    <a:pt x="199" y="70"/>
                    <a:pt x="200" y="166"/>
                  </a:cubicBezTo>
                  <a:lnTo>
                    <a:pt x="147" y="166"/>
                  </a:lnTo>
                  <a:close/>
                  <a:moveTo>
                    <a:pt x="153" y="19"/>
                  </a:moveTo>
                  <a:cubicBezTo>
                    <a:pt x="138" y="51"/>
                    <a:pt x="133" y="118"/>
                    <a:pt x="133" y="166"/>
                  </a:cubicBezTo>
                  <a:cubicBezTo>
                    <a:pt x="79" y="166"/>
                    <a:pt x="79" y="166"/>
                    <a:pt x="79" y="166"/>
                  </a:cubicBezTo>
                  <a:cubicBezTo>
                    <a:pt x="81" y="94"/>
                    <a:pt x="112" y="34"/>
                    <a:pt x="153" y="19"/>
                  </a:cubicBezTo>
                  <a:close/>
                  <a:moveTo>
                    <a:pt x="133" y="181"/>
                  </a:moveTo>
                  <a:cubicBezTo>
                    <a:pt x="133" y="229"/>
                    <a:pt x="138" y="296"/>
                    <a:pt x="153" y="329"/>
                  </a:cubicBezTo>
                  <a:cubicBezTo>
                    <a:pt x="112" y="313"/>
                    <a:pt x="81" y="254"/>
                    <a:pt x="79" y="181"/>
                  </a:cubicBezTo>
                  <a:lnTo>
                    <a:pt x="133" y="181"/>
                  </a:lnTo>
                  <a:close/>
                  <a:moveTo>
                    <a:pt x="194" y="329"/>
                  </a:moveTo>
                  <a:cubicBezTo>
                    <a:pt x="209" y="296"/>
                    <a:pt x="214" y="229"/>
                    <a:pt x="215" y="181"/>
                  </a:cubicBezTo>
                  <a:cubicBezTo>
                    <a:pt x="268" y="181"/>
                    <a:pt x="268" y="181"/>
                    <a:pt x="268" y="181"/>
                  </a:cubicBezTo>
                  <a:cubicBezTo>
                    <a:pt x="266" y="254"/>
                    <a:pt x="235" y="313"/>
                    <a:pt x="194" y="329"/>
                  </a:cubicBezTo>
                  <a:close/>
                  <a:moveTo>
                    <a:pt x="215" y="166"/>
                  </a:moveTo>
                  <a:cubicBezTo>
                    <a:pt x="214" y="118"/>
                    <a:pt x="209" y="51"/>
                    <a:pt x="194" y="19"/>
                  </a:cubicBezTo>
                  <a:cubicBezTo>
                    <a:pt x="235" y="34"/>
                    <a:pt x="266" y="94"/>
                    <a:pt x="268" y="166"/>
                  </a:cubicBezTo>
                  <a:lnTo>
                    <a:pt x="215" y="166"/>
                  </a:lnTo>
                  <a:close/>
                  <a:moveTo>
                    <a:pt x="117" y="26"/>
                  </a:moveTo>
                  <a:cubicBezTo>
                    <a:pt x="87" y="55"/>
                    <a:pt x="66" y="107"/>
                    <a:pt x="64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8" y="102"/>
                    <a:pt x="59" y="48"/>
                    <a:pt x="117" y="26"/>
                  </a:cubicBezTo>
                  <a:close/>
                  <a:moveTo>
                    <a:pt x="15" y="181"/>
                  </a:moveTo>
                  <a:cubicBezTo>
                    <a:pt x="64" y="181"/>
                    <a:pt x="64" y="181"/>
                    <a:pt x="64" y="181"/>
                  </a:cubicBezTo>
                  <a:cubicBezTo>
                    <a:pt x="66" y="241"/>
                    <a:pt x="87" y="292"/>
                    <a:pt x="117" y="322"/>
                  </a:cubicBezTo>
                  <a:cubicBezTo>
                    <a:pt x="59" y="300"/>
                    <a:pt x="18" y="245"/>
                    <a:pt x="15" y="181"/>
                  </a:cubicBezTo>
                  <a:close/>
                  <a:moveTo>
                    <a:pt x="231" y="322"/>
                  </a:moveTo>
                  <a:cubicBezTo>
                    <a:pt x="261" y="292"/>
                    <a:pt x="281" y="241"/>
                    <a:pt x="283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29" y="245"/>
                    <a:pt x="288" y="300"/>
                    <a:pt x="231" y="3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924871" y="3598354"/>
            <a:ext cx="1109091" cy="1054132"/>
            <a:chOff x="3924871" y="3598354"/>
            <a:chExt cx="1109091" cy="1054132"/>
          </a:xfrm>
        </p:grpSpPr>
        <p:sp>
          <p:nvSpPr>
            <p:cNvPr id="12" name="AutoShape 12"/>
            <p:cNvSpPr/>
            <p:nvPr/>
          </p:nvSpPr>
          <p:spPr>
            <a:xfrm>
              <a:off x="3924871" y="3598354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154710" y="3974592"/>
              <a:ext cx="649605" cy="444722"/>
            </a:xfrm>
            <a:custGeom>
              <a:rect l="l" t="t" r="r" b="b"/>
              <a:pathLst>
                <a:path w="412" h="283">
                  <a:moveTo>
                    <a:pt x="340" y="283"/>
                  </a:moveTo>
                  <a:cubicBezTo>
                    <a:pt x="73" y="283"/>
                    <a:pt x="73" y="283"/>
                    <a:pt x="73" y="283"/>
                  </a:cubicBezTo>
                  <a:cubicBezTo>
                    <a:pt x="73" y="283"/>
                    <a:pt x="72" y="283"/>
                    <a:pt x="72" y="283"/>
                  </a:cubicBezTo>
                  <a:cubicBezTo>
                    <a:pt x="32" y="282"/>
                    <a:pt x="0" y="249"/>
                    <a:pt x="0" y="209"/>
                  </a:cubicBezTo>
                  <a:cubicBezTo>
                    <a:pt x="0" y="169"/>
                    <a:pt x="31" y="137"/>
                    <a:pt x="70" y="135"/>
                  </a:cubicBezTo>
                  <a:cubicBezTo>
                    <a:pt x="67" y="126"/>
                    <a:pt x="66" y="117"/>
                    <a:pt x="66" y="107"/>
                  </a:cubicBezTo>
                  <a:cubicBezTo>
                    <a:pt x="66" y="48"/>
                    <a:pt x="114" y="0"/>
                    <a:pt x="173" y="0"/>
                  </a:cubicBezTo>
                  <a:cubicBezTo>
                    <a:pt x="217" y="0"/>
                    <a:pt x="257" y="27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311" y="69"/>
                    <a:pt x="343" y="98"/>
                    <a:pt x="346" y="135"/>
                  </a:cubicBezTo>
                  <a:cubicBezTo>
                    <a:pt x="384" y="139"/>
                    <a:pt x="413" y="171"/>
                    <a:pt x="413" y="209"/>
                  </a:cubicBezTo>
                  <a:cubicBezTo>
                    <a:pt x="413" y="249"/>
                    <a:pt x="381" y="282"/>
                    <a:pt x="341" y="283"/>
                  </a:cubicBezTo>
                  <a:cubicBezTo>
                    <a:pt x="340" y="283"/>
                    <a:pt x="340" y="283"/>
                    <a:pt x="340" y="283"/>
                  </a:cubicBezTo>
                  <a:close/>
                  <a:moveTo>
                    <a:pt x="73" y="268"/>
                  </a:moveTo>
                  <a:cubicBezTo>
                    <a:pt x="339" y="268"/>
                    <a:pt x="339" y="268"/>
                    <a:pt x="339" y="268"/>
                  </a:cubicBezTo>
                  <a:cubicBezTo>
                    <a:pt x="339" y="268"/>
                    <a:pt x="340" y="268"/>
                    <a:pt x="340" y="268"/>
                  </a:cubicBezTo>
                  <a:cubicBezTo>
                    <a:pt x="372" y="268"/>
                    <a:pt x="398" y="241"/>
                    <a:pt x="398" y="209"/>
                  </a:cubicBezTo>
                  <a:cubicBezTo>
                    <a:pt x="398" y="176"/>
                    <a:pt x="372" y="150"/>
                    <a:pt x="339" y="150"/>
                  </a:cubicBezTo>
                  <a:cubicBezTo>
                    <a:pt x="335" y="150"/>
                    <a:pt x="332" y="146"/>
                    <a:pt x="332" y="142"/>
                  </a:cubicBezTo>
                  <a:cubicBezTo>
                    <a:pt x="332" y="110"/>
                    <a:pt x="305" y="83"/>
                    <a:pt x="273" y="83"/>
                  </a:cubicBezTo>
                  <a:cubicBezTo>
                    <a:pt x="271" y="83"/>
                    <a:pt x="270" y="83"/>
                    <a:pt x="268" y="84"/>
                  </a:cubicBezTo>
                  <a:cubicBezTo>
                    <a:pt x="265" y="84"/>
                    <a:pt x="262" y="82"/>
                    <a:pt x="261" y="79"/>
                  </a:cubicBezTo>
                  <a:cubicBezTo>
                    <a:pt x="248" y="40"/>
                    <a:pt x="213" y="15"/>
                    <a:pt x="173" y="15"/>
                  </a:cubicBezTo>
                  <a:cubicBezTo>
                    <a:pt x="122" y="15"/>
                    <a:pt x="81" y="56"/>
                    <a:pt x="81" y="107"/>
                  </a:cubicBezTo>
                  <a:cubicBezTo>
                    <a:pt x="81" y="118"/>
                    <a:pt x="83" y="129"/>
                    <a:pt x="87" y="140"/>
                  </a:cubicBezTo>
                  <a:cubicBezTo>
                    <a:pt x="88" y="142"/>
                    <a:pt x="87" y="145"/>
                    <a:pt x="86" y="147"/>
                  </a:cubicBezTo>
                  <a:cubicBezTo>
                    <a:pt x="84" y="149"/>
                    <a:pt x="82" y="150"/>
                    <a:pt x="79" y="150"/>
                  </a:cubicBezTo>
                  <a:cubicBezTo>
                    <a:pt x="77" y="150"/>
                    <a:pt x="75" y="150"/>
                    <a:pt x="73" y="150"/>
                  </a:cubicBezTo>
                  <a:cubicBezTo>
                    <a:pt x="41" y="150"/>
                    <a:pt x="14" y="176"/>
                    <a:pt x="14" y="209"/>
                  </a:cubicBezTo>
                  <a:cubicBezTo>
                    <a:pt x="14" y="241"/>
                    <a:pt x="41" y="268"/>
                    <a:pt x="73" y="268"/>
                  </a:cubicBezTo>
                  <a:cubicBezTo>
                    <a:pt x="73" y="268"/>
                    <a:pt x="73" y="268"/>
                    <a:pt x="73" y="26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4" name="Connector 14"/>
          <p:cNvCxnSpPr/>
          <p:nvPr/>
        </p:nvCxnSpPr>
        <p:spPr>
          <a:xfrm>
            <a:off x="2517318" y="3043767"/>
            <a:ext cx="1407583" cy="95673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5034034" y="3103033"/>
            <a:ext cx="1409700" cy="8974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Connector 16"/>
          <p:cNvCxnSpPr/>
          <p:nvPr/>
        </p:nvCxnSpPr>
        <p:spPr>
          <a:xfrm flipH="1" flipV="1">
            <a:off x="7129534" y="3103033"/>
            <a:ext cx="1407584" cy="8974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6623651" y="-565151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193034" y="-342900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灰土、渣土与塑料袋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154710" y="4728342"/>
            <a:ext cx="2553340" cy="1269499"/>
            <a:chOff x="4154710" y="4728342"/>
            <a:chExt cx="2553340" cy="1269499"/>
          </a:xfrm>
        </p:grpSpPr>
        <p:sp>
          <p:nvSpPr>
            <p:cNvPr id="42" name="TextBox 42"/>
            <p:cNvSpPr txBox="1"/>
            <p:nvPr/>
          </p:nvSpPr>
          <p:spPr>
            <a:xfrm>
              <a:off x="4154710" y="4728342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灰土、渣土和塑料袋在自然界中难以降解，对土壤和水源造成污染。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799789" y="4728342"/>
            <a:ext cx="2553340" cy="1269499"/>
            <a:chOff x="8799789" y="4728342"/>
            <a:chExt cx="2553340" cy="1269499"/>
          </a:xfrm>
        </p:grpSpPr>
        <p:sp>
          <p:nvSpPr>
            <p:cNvPr id="44" name="TextBox 44"/>
            <p:cNvSpPr txBox="1"/>
            <p:nvPr/>
          </p:nvSpPr>
          <p:spPr>
            <a:xfrm>
              <a:off x="8799789" y="4728342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废弃的灰土、渣土和塑料袋应投放到指定的其他垃圾收集容器中。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202747" y="1746786"/>
            <a:ext cx="2553340" cy="1269499"/>
            <a:chOff x="3202747" y="1746786"/>
            <a:chExt cx="2553340" cy="1269499"/>
          </a:xfrm>
        </p:grpSpPr>
        <p:sp>
          <p:nvSpPr>
            <p:cNvPr id="46" name="TextBox 46"/>
            <p:cNvSpPr txBox="1"/>
            <p:nvPr/>
          </p:nvSpPr>
          <p:spPr>
            <a:xfrm>
              <a:off x="3202747" y="1746786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灰土、渣土和塑料袋属于其他垃圾，不属于可回收物或有害垃圾。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15038" y="1615818"/>
            <a:ext cx="2553340" cy="1269499"/>
            <a:chOff x="7815038" y="1615818"/>
            <a:chExt cx="2553340" cy="1269499"/>
          </a:xfrm>
        </p:grpSpPr>
        <p:sp>
          <p:nvSpPr>
            <p:cNvPr id="48" name="TextBox 48"/>
            <p:cNvSpPr txBox="1"/>
            <p:nvPr/>
          </p:nvSpPr>
          <p:spPr>
            <a:xfrm>
              <a:off x="7815038" y="1615818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应尽量减少使用塑料袋等一次性用品，选择环保、可重复使用的替代品。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厨余垃圾处理指南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厨余垃圾定义及来源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厨余垃圾是指居民日常生活及食品加工、饮食服务、单位供餐等活动中产生的垃圾，包括丢弃不用的菜叶、剩菜、剩饭、果皮、蛋壳、茶渣、骨头等。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来源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家庭厨房、餐厅、饭店、食堂、市场及其他与食品加工有关的场所。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https://d.book118.com/008130140067006035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2024-09-14T08:12:10.026</cp:lastPrinted>
  <dcterms:created xsi:type="dcterms:W3CDTF">2024-09-14T00:12:10Z</dcterms:created>
  <dcterms:modified xsi:type="dcterms:W3CDTF">2024-09-14T00:12:12Z</dcterms:modified>
</cp:coreProperties>
</file>