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5" r:id="rId42"/>
  </p:sldIdLst>
  <p:sldSz cx="9144000" cy="6858000"/>
  <p:notesSz cx="6858000" cy="9144000"/>
  <p:custDataLst>
    <p:tags r:id="rId4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tags" Target="tags/tag1.xml" /><Relationship Id="rId44" Type="http://schemas.openxmlformats.org/officeDocument/2006/relationships/presProps" Target="presProps.xml" /><Relationship Id="rId45" Type="http://schemas.openxmlformats.org/officeDocument/2006/relationships/viewProps" Target="viewProps.xml" /><Relationship Id="rId46" Type="http://schemas.openxmlformats.org/officeDocument/2006/relationships/theme" Target="theme/theme1.xml" /><Relationship Id="rId47" Type="http://schemas.openxmlformats.org/officeDocument/2006/relationships/tableStyles" Target="tableStyles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AEBF-F320-446C-9977-5E03E86A4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4173C7-DEC5-4231-A86C-FC499138A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47C345-DBF1-47A3-9F0D-5914E1509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A0555-5D30-47C2-9AB7-B7A671E47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D3CBD4-1901-497F-95C5-07DD6C09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A81301-7720-4C7B-987D-8A2E351E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BA5EE7-75E7-4E07-916A-A655263BB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47C4C-20ED-47EF-A77B-771A5AE1F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D09F6-546C-4908-A108-B05058A80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271658-2A43-4ED8-A575-8C7DA654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BA665-08F1-4B0D-ABF6-83982ABB8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1266" name="标题 11265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 sz="59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1267" name="副标题 11266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Tx/>
              <a:buSzTx/>
              <a:buFontTx/>
              <a:buNone/>
              <a:defRPr b="0"/>
            </a:lvl1pPr>
            <a:lvl2pPr marL="457200" lvl="1" indent="0" algn="ctr">
              <a:buClrTx/>
              <a:buSzTx/>
              <a:buFontTx/>
              <a:buNone/>
              <a:defRPr b="0"/>
            </a:lvl2pPr>
            <a:lvl3pPr marL="914400" lvl="2" indent="0" algn="ctr">
              <a:buClrTx/>
              <a:buSzTx/>
              <a:buFontTx/>
              <a:buNone/>
              <a:defRPr b="0"/>
            </a:lvl3pPr>
            <a:lvl4pPr marL="1371600" lvl="3" indent="0" algn="ctr">
              <a:buClrTx/>
              <a:buSzTx/>
              <a:buFontTx/>
              <a:buNone/>
              <a:defRPr b="0"/>
            </a:lvl4pPr>
            <a:lvl5pPr marL="1828800" lvl="4" indent="0" algn="ctr">
              <a:buClrTx/>
              <a:buSzTx/>
              <a:buFontTx/>
              <a:buNone/>
              <a:defRPr b="0"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1268" name="日期占位符 1126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1269" name="页脚占位符 1126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/>
            </a:lvl1pPr>
          </a:lstStyle>
          <a:p>
            <a:endParaRPr lang="zh-CN" altLang="en-US">
              <a:latin typeface="Arial" pitchFamily="34" charset="0"/>
            </a:endParaRPr>
          </a:p>
        </p:txBody>
      </p:sp>
      <p:sp>
        <p:nvSpPr>
          <p:cNvPr id="11270" name="灯片编号占位符 1126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0"/>
            <a:ext cx="2171700" cy="6126163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0" y="0"/>
            <a:ext cx="6389204" cy="6126163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Obj" preserve="1">
  <p:cSld name="标题，文本与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AndTx" preserve="1">
  <p:cSld name="标题，内容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0" y="0"/>
            <a:ext cx="8686800" cy="61261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 spd="med">
    <p:pull dir="ru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image" Target="../media/image2.jpeg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42" name="标题 1024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43" name="文本占位符 1024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44" name="日期占位符 10243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45" name="页脚占位符 10244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10246" name="灯片编号占位符 1024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 spd="med">
    <p:pull dir="ru"/>
  </p:transition>
  <p:timing/>
  <p:txStyles>
    <p:title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500" b="0" i="0" u="none" kern="1200" baseline="0">
          <a:solidFill>
            <a:srgbClr val="FF0066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1" i="0" u="none" kern="1200" baseline="0">
          <a:solidFill>
            <a:srgbClr val="0000FF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jpeg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7.png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1330220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2049"/>
          <p:cNvSpPr>
            <a:spLocks noGrp="1"/>
          </p:cNvSpPr>
          <p:nvPr>
            <p:ph type="ctrTitle"/>
          </p:nvPr>
        </p:nvSpPr>
        <p:spPr>
          <a:xfrm>
            <a:off x="250825" y="2130425"/>
            <a:ext cx="8713788" cy="1470025"/>
          </a:xfrm>
        </p:spPr>
        <p:txBody>
          <a:bodyPr anchor="ctr" anchorCtr="0"/>
          <a:lstStyle/>
          <a:p>
            <a:pPr defTabSz="914400">
              <a:buSzTx/>
              <a:buFontTx/>
              <a:buNone/>
            </a:pPr>
            <a:r>
              <a:rPr lang="zh-CN" altLang="en-US" sz="6500" kern="1200" baseline="0">
                <a:latin typeface="Arial" pitchFamily="34" charset="0"/>
                <a:ea typeface="黑体" panose="02010609060101010101" pitchFamily="2" charset="-122"/>
              </a:rPr>
              <a:t>七年级生物下册总复习</a:t>
            </a:r>
            <a:endParaRPr lang="zh-CN" altLang="en-US" sz="6500" kern="1200" baseline="0">
              <a:latin typeface="Arial" pitchFamily="34" charset="0"/>
              <a:ea typeface="黑体" panose="02010609060101010101" pitchFamily="2" charset="-122"/>
            </a:endParaRPr>
          </a:p>
        </p:txBody>
      </p:sp>
      <p:sp>
        <p:nvSpPr>
          <p:cNvPr id="2051" name="副标题 2050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766763"/>
          </a:xfrm>
        </p:spPr>
        <p:txBody>
          <a:bodyPr anchor="t" anchorCtr="0"/>
          <a:lstStyle/>
          <a:p>
            <a:pPr defTabSz="914400">
              <a:buSzTx/>
            </a:pPr>
            <a:r>
              <a:rPr lang="zh-CN" altLang="en-US" kern="1200" baseline="0">
                <a:latin typeface="Arial" pitchFamily="34" charset="0"/>
                <a:ea typeface="方正姚体" panose="02010601030101010101" pitchFamily="2" charset="-122"/>
              </a:rPr>
              <a:t>授课者：罗定市新乐中学  陈少强</a:t>
            </a:r>
            <a:endParaRPr lang="zh-CN" altLang="en-US" kern="1200" baseline="0">
              <a:latin typeface="Arial" pitchFamily="34" charset="0"/>
              <a:ea typeface="方正姚体" panose="02010601030101010101" pitchFamily="2" charset="-122"/>
            </a:endParaRPr>
          </a:p>
        </p:txBody>
      </p:sp>
      <p:sp>
        <p:nvSpPr>
          <p:cNvPr id="2052" name="矩形 2051"/>
          <p:cNvSpPr/>
          <p:nvPr/>
        </p:nvSpPr>
        <p:spPr>
          <a:xfrm>
            <a:off x="5795963" y="260350"/>
            <a:ext cx="2736850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gradFill rotWithShape="0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699999" algn="ctr" rotWithShape="0">
                    <a:srgbClr val="C0C0C0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北师大版</a:t>
            </a:r>
            <a:endParaRPr lang="zh-CN" altLang="en-US" sz="3600">
              <a:gradFill rotWithShape="0">
                <a:gsLst>
                  <a:gs pos="0">
                    <a:srgbClr val="FFFF00"/>
                  </a:gs>
                  <a:gs pos="100000">
                    <a:srgbClr val="FF9933"/>
                  </a:gs>
                </a:gsLst>
                <a:path path="rect">
                  <a:fillToRect l="50000" t="50000" r="50000" b="50000"/>
                </a:path>
              </a:gradFill>
              <a:effectLst>
                <a:outerShdw dist="35921" dir="2699999" algn="ctr" rotWithShape="0">
                  <a:srgbClr val="C0C0C0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2053" name="TextBox 2052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 spd="med">
    <p:pull dir="ru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6020" name="矩形 86019"/>
          <p:cNvSpPr/>
          <p:nvPr/>
        </p:nvSpPr>
        <p:spPr>
          <a:xfrm>
            <a:off x="611188" y="260350"/>
            <a:ext cx="7924800" cy="7921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4500" b="0" i="0" u="none" kern="1200" baseline="0">
                <a:solidFill>
                  <a:srgbClr val="FF0066"/>
                </a:solidFill>
                <a:latin typeface="Arial" pitchFamily="34" charset="0"/>
                <a:ea typeface="黑体" panose="0201060906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/>
            <a:r>
              <a:rPr lang="zh-CN" altLang="en-US" sz="6800" b="1"/>
              <a:t>内容提要</a:t>
            </a:r>
            <a:endParaRPr lang="zh-CN" altLang="en-US" sz="6800"/>
          </a:p>
        </p:txBody>
      </p:sp>
      <p:sp>
        <p:nvSpPr>
          <p:cNvPr id="86021" name="文本框 86020"/>
          <p:cNvSpPr txBox="1"/>
          <p:nvPr/>
        </p:nvSpPr>
        <p:spPr>
          <a:xfrm>
            <a:off x="1660525" y="72231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grpSp>
        <p:nvGrpSpPr>
          <p:cNvPr id="86042" name="组合 86041"/>
          <p:cNvGrpSpPr/>
          <p:nvPr/>
        </p:nvGrpSpPr>
        <p:grpSpPr>
          <a:xfrm>
            <a:off x="1619250" y="1557338"/>
            <a:ext cx="5689600" cy="4895850"/>
            <a:chOff x="1344" y="1026"/>
            <a:chExt cx="2988" cy="2338"/>
          </a:xfrm>
        </p:grpSpPr>
        <p:grpSp>
          <p:nvGrpSpPr>
            <p:cNvPr id="86022" name="组合 86021"/>
            <p:cNvGrpSpPr/>
            <p:nvPr/>
          </p:nvGrpSpPr>
          <p:grpSpPr>
            <a:xfrm>
              <a:off x="1344" y="1026"/>
              <a:ext cx="2988" cy="706"/>
              <a:chOff x="1296" y="1824"/>
              <a:chExt cx="2976" cy="432"/>
            </a:xfrm>
          </p:grpSpPr>
          <p:sp>
            <p:nvSpPr>
              <p:cNvPr id="86023" name="圆角矩形 86022"/>
              <p:cNvSpPr/>
              <p:nvPr/>
            </p:nvSpPr>
            <p:spPr>
              <a:xfrm>
                <a:off x="1536" y="1899"/>
                <a:ext cx="2736" cy="288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chemeClr val="accent2"/>
                  </a:gs>
                  <a:gs pos="50000">
                    <a:schemeClr val="accent2">
                      <a:gamma/>
                      <a:tint val="21176"/>
                      <a:invGamma/>
                    </a:schemeClr>
                  </a:gs>
                  <a:gs pos="100000">
                    <a:schemeClr val="accent2"/>
                  </a:gs>
                </a:gsLst>
                <a:lin ang="5400000" scaled="1"/>
              </a:gradFill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24" name="菱形 86023"/>
              <p:cNvSpPr/>
              <p:nvPr/>
            </p:nvSpPr>
            <p:spPr>
              <a:xfrm>
                <a:off x="1296" y="1824"/>
                <a:ext cx="432" cy="432"/>
              </a:xfrm>
              <a:prstGeom prst="diamond">
                <a:avLst/>
              </a:prstGeom>
              <a:solidFill>
                <a:schemeClr val="accent2"/>
              </a:solidFill>
              <a:ln w="25400" cap="flat" cmpd="sng">
                <a:solidFill>
                  <a:schemeClr val="bg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25" name="文本框 86024"/>
              <p:cNvSpPr txBox="1"/>
              <p:nvPr/>
            </p:nvSpPr>
            <p:spPr>
              <a:xfrm>
                <a:off x="1680" y="1934"/>
                <a:ext cx="2160" cy="16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rgbClr val="000000"/>
                    </a:solidFill>
                    <a:latin typeface="Arial" pitchFamily="34" charset="0"/>
                  </a:rPr>
                  <a:t>填空题专题复习</a:t>
                </a:r>
                <a:endParaRPr lang="zh-CN" altLang="en-US" sz="3200">
                  <a:latin typeface="Arial" pitchFamily="34" charset="0"/>
                </a:endParaRPr>
              </a:p>
            </p:txBody>
          </p:sp>
          <p:sp>
            <p:nvSpPr>
              <p:cNvPr id="86026" name="文本框 86025"/>
              <p:cNvSpPr txBox="1"/>
              <p:nvPr/>
            </p:nvSpPr>
            <p:spPr>
              <a:xfrm>
                <a:off x="1403" y="1854"/>
                <a:ext cx="200" cy="1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Arial" pitchFamily="34" charset="0"/>
                  </a:rPr>
                  <a:t>1</a:t>
                </a:r>
                <a:endParaRPr lang="en-US" altLang="zh-CN" sz="2800">
                  <a:latin typeface="Arial" pitchFamily="34" charset="0"/>
                </a:endParaRPr>
              </a:p>
            </p:txBody>
          </p:sp>
        </p:grpSp>
        <p:grpSp>
          <p:nvGrpSpPr>
            <p:cNvPr id="86027" name="组合 86026"/>
            <p:cNvGrpSpPr/>
            <p:nvPr/>
          </p:nvGrpSpPr>
          <p:grpSpPr>
            <a:xfrm>
              <a:off x="1344" y="1554"/>
              <a:ext cx="2988" cy="706"/>
              <a:chOff x="1296" y="1824"/>
              <a:chExt cx="2976" cy="432"/>
            </a:xfrm>
          </p:grpSpPr>
          <p:sp>
            <p:nvSpPr>
              <p:cNvPr id="86028" name="圆角矩形 86027"/>
              <p:cNvSpPr/>
              <p:nvPr/>
            </p:nvSpPr>
            <p:spPr>
              <a:xfrm>
                <a:off x="1536" y="1899"/>
                <a:ext cx="2736" cy="288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chemeClr val="accent1"/>
                  </a:gs>
                  <a:gs pos="50000">
                    <a:schemeClr val="accent1">
                      <a:gamma/>
                      <a:tint val="21176"/>
                      <a:invGamma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29" name="菱形 86028"/>
              <p:cNvSpPr/>
              <p:nvPr/>
            </p:nvSpPr>
            <p:spPr>
              <a:xfrm>
                <a:off x="1296" y="1824"/>
                <a:ext cx="432" cy="432"/>
              </a:xfrm>
              <a:prstGeom prst="diamond">
                <a:avLst/>
              </a:prstGeom>
              <a:solidFill>
                <a:schemeClr val="accent1"/>
              </a:solidFill>
              <a:ln w="25400" cap="flat" cmpd="sng">
                <a:solidFill>
                  <a:schemeClr val="bg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30" name="文本框 86029"/>
              <p:cNvSpPr txBox="1"/>
              <p:nvPr/>
            </p:nvSpPr>
            <p:spPr>
              <a:xfrm>
                <a:off x="1680" y="1934"/>
                <a:ext cx="2160" cy="16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rgbClr val="000000"/>
                    </a:solidFill>
                    <a:latin typeface="Arial" pitchFamily="34" charset="0"/>
                  </a:rPr>
                  <a:t>识图题专题复习</a:t>
                </a:r>
                <a:endParaRPr lang="zh-CN" altLang="en-US" sz="3200">
                  <a:latin typeface="Arial" pitchFamily="34" charset="0"/>
                </a:endParaRPr>
              </a:p>
            </p:txBody>
          </p:sp>
          <p:sp>
            <p:nvSpPr>
              <p:cNvPr id="86031" name="文本框 86030"/>
              <p:cNvSpPr txBox="1"/>
              <p:nvPr/>
            </p:nvSpPr>
            <p:spPr>
              <a:xfrm>
                <a:off x="1403" y="1854"/>
                <a:ext cx="200" cy="1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Arial" pitchFamily="34" charset="0"/>
                  </a:rPr>
                  <a:t>2</a:t>
                </a:r>
                <a:endParaRPr lang="en-US" altLang="zh-CN" sz="2800">
                  <a:latin typeface="Arial" pitchFamily="34" charset="0"/>
                </a:endParaRPr>
              </a:p>
            </p:txBody>
          </p:sp>
        </p:grpSp>
        <p:grpSp>
          <p:nvGrpSpPr>
            <p:cNvPr id="86032" name="组合 86031"/>
            <p:cNvGrpSpPr/>
            <p:nvPr/>
          </p:nvGrpSpPr>
          <p:grpSpPr>
            <a:xfrm>
              <a:off x="1344" y="2082"/>
              <a:ext cx="2988" cy="706"/>
              <a:chOff x="1296" y="1824"/>
              <a:chExt cx="2976" cy="432"/>
            </a:xfrm>
          </p:grpSpPr>
          <p:sp>
            <p:nvSpPr>
              <p:cNvPr id="86033" name="圆角矩形 86032"/>
              <p:cNvSpPr/>
              <p:nvPr/>
            </p:nvSpPr>
            <p:spPr>
              <a:xfrm>
                <a:off x="1536" y="1899"/>
                <a:ext cx="2736" cy="288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chemeClr val="tx2"/>
                  </a:gs>
                  <a:gs pos="50000">
                    <a:schemeClr val="tx2">
                      <a:gamma/>
                      <a:tint val="21176"/>
                      <a:invGamma/>
                    </a:schemeClr>
                  </a:gs>
                  <a:gs pos="100000">
                    <a:schemeClr val="tx2"/>
                  </a:gs>
                </a:gsLst>
                <a:lin ang="5400000" scaled="1"/>
              </a:gradFill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34" name="菱形 86033"/>
              <p:cNvSpPr/>
              <p:nvPr/>
            </p:nvSpPr>
            <p:spPr>
              <a:xfrm>
                <a:off x="1296" y="1824"/>
                <a:ext cx="432" cy="432"/>
              </a:xfrm>
              <a:prstGeom prst="diamond">
                <a:avLst/>
              </a:prstGeom>
              <a:solidFill>
                <a:schemeClr val="tx2"/>
              </a:solidFill>
              <a:ln w="25400" cap="flat" cmpd="sng">
                <a:solidFill>
                  <a:schemeClr val="bg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35" name="文本框 86034"/>
              <p:cNvSpPr txBox="1"/>
              <p:nvPr/>
            </p:nvSpPr>
            <p:spPr>
              <a:xfrm>
                <a:off x="1680" y="1934"/>
                <a:ext cx="2160" cy="16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rgbClr val="000000"/>
                    </a:solidFill>
                    <a:latin typeface="Arial" pitchFamily="34" charset="0"/>
                  </a:rPr>
                  <a:t>选择题专题复习</a:t>
                </a:r>
                <a:endParaRPr lang="zh-CN" altLang="en-US" sz="3200">
                  <a:latin typeface="Arial" pitchFamily="34" charset="0"/>
                </a:endParaRPr>
              </a:p>
            </p:txBody>
          </p:sp>
          <p:sp>
            <p:nvSpPr>
              <p:cNvPr id="86036" name="文本框 86035"/>
              <p:cNvSpPr txBox="1"/>
              <p:nvPr/>
            </p:nvSpPr>
            <p:spPr>
              <a:xfrm>
                <a:off x="1403" y="1854"/>
                <a:ext cx="200" cy="1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Arial" pitchFamily="34" charset="0"/>
                  </a:rPr>
                  <a:t>3</a:t>
                </a:r>
                <a:endParaRPr lang="en-US" altLang="zh-CN" sz="2800">
                  <a:latin typeface="Arial" pitchFamily="34" charset="0"/>
                </a:endParaRPr>
              </a:p>
            </p:txBody>
          </p:sp>
        </p:grpSp>
        <p:grpSp>
          <p:nvGrpSpPr>
            <p:cNvPr id="86037" name="组合 86036"/>
            <p:cNvGrpSpPr/>
            <p:nvPr/>
          </p:nvGrpSpPr>
          <p:grpSpPr>
            <a:xfrm>
              <a:off x="1344" y="2658"/>
              <a:ext cx="2988" cy="706"/>
              <a:chOff x="1296" y="1824"/>
              <a:chExt cx="2976" cy="432"/>
            </a:xfrm>
          </p:grpSpPr>
          <p:sp>
            <p:nvSpPr>
              <p:cNvPr id="86038" name="圆角矩形 86037"/>
              <p:cNvSpPr/>
              <p:nvPr/>
            </p:nvSpPr>
            <p:spPr>
              <a:xfrm>
                <a:off x="1536" y="1899"/>
                <a:ext cx="2736" cy="288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chemeClr val="folHlink"/>
                  </a:gs>
                  <a:gs pos="50000">
                    <a:schemeClr val="folHlink">
                      <a:gamma/>
                      <a:tint val="21176"/>
                      <a:invGamma/>
                    </a:schemeClr>
                  </a:gs>
                  <a:gs pos="100000">
                    <a:schemeClr val="folHlink"/>
                  </a:gs>
                </a:gsLst>
                <a:lin ang="5400000" scaled="1"/>
              </a:gradFill>
              <a:ln w="12700" cap="flat" cmpd="sng">
                <a:solidFill>
                  <a:schemeClr val="bg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39" name="菱形 86038"/>
              <p:cNvSpPr/>
              <p:nvPr/>
            </p:nvSpPr>
            <p:spPr>
              <a:xfrm>
                <a:off x="1296" y="1824"/>
                <a:ext cx="432" cy="432"/>
              </a:xfrm>
              <a:prstGeom prst="diamond">
                <a:avLst/>
              </a:prstGeom>
              <a:solidFill>
                <a:schemeClr val="folHlink"/>
              </a:solidFill>
              <a:ln w="25400" cap="flat" cmpd="sng">
                <a:solidFill>
                  <a:schemeClr val="bg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040" name="文本框 86039"/>
              <p:cNvSpPr txBox="1"/>
              <p:nvPr/>
            </p:nvSpPr>
            <p:spPr>
              <a:xfrm>
                <a:off x="1680" y="1934"/>
                <a:ext cx="2160" cy="169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3200" b="1">
                    <a:solidFill>
                      <a:srgbClr val="000000"/>
                    </a:solidFill>
                    <a:latin typeface="Arial" pitchFamily="34" charset="0"/>
                  </a:rPr>
                  <a:t>连线题专题复习</a:t>
                </a:r>
                <a:endParaRPr lang="zh-CN" altLang="en-US" sz="3200">
                  <a:latin typeface="Arial" pitchFamily="34" charset="0"/>
                </a:endParaRPr>
              </a:p>
            </p:txBody>
          </p:sp>
          <p:sp>
            <p:nvSpPr>
              <p:cNvPr id="86041" name="文本框 86040"/>
              <p:cNvSpPr txBox="1"/>
              <p:nvPr/>
            </p:nvSpPr>
            <p:spPr>
              <a:xfrm>
                <a:off x="1403" y="1854"/>
                <a:ext cx="200" cy="15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 anchorCtr="0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r>
                  <a:rPr lang="en-US" altLang="zh-CN" sz="2800">
                    <a:solidFill>
                      <a:schemeClr val="bg1"/>
                    </a:solidFill>
                    <a:latin typeface="Arial" pitchFamily="34" charset="0"/>
                  </a:rPr>
                  <a:t>4</a:t>
                </a:r>
                <a:endParaRPr lang="en-US" altLang="zh-CN" sz="2800">
                  <a:latin typeface="Arial" pitchFamily="34" charset="0"/>
                </a:endParaRPr>
              </a:p>
            </p:txBody>
          </p:sp>
        </p:grpSp>
      </p:grpSp>
    </p:spTree>
  </p:cSld>
  <p:clrMapOvr>
    <a:masterClrMapping/>
  </p:clrMapOvr>
  <p:transition spd="med">
    <p:pull dir="ru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1444" name="Group 418"/>
          <p:cNvGrpSpPr/>
          <p:nvPr/>
        </p:nvGrpSpPr>
        <p:grpSpPr>
          <a:xfrm>
            <a:off x="-1447800" y="1219200"/>
            <a:ext cx="12434888" cy="6864350"/>
            <a:chOff x="-912" y="768"/>
            <a:chExt cx="7833" cy="4324"/>
          </a:xfrm>
        </p:grpSpPr>
        <p:grpSp>
          <p:nvGrpSpPr>
            <p:cNvPr id="61445" name="Group 2"/>
            <p:cNvGrpSpPr/>
            <p:nvPr/>
          </p:nvGrpSpPr>
          <p:grpSpPr>
            <a:xfrm rot="4539320">
              <a:off x="5475" y="2970"/>
              <a:ext cx="570" cy="582"/>
              <a:chOff x="1056" y="350"/>
              <a:chExt cx="960" cy="828"/>
            </a:xfrm>
          </p:grpSpPr>
          <p:sp>
            <p:nvSpPr>
              <p:cNvPr id="61446" name="Oval 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47" name="Oval 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48" name="Oval 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49" name="Oval 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0" name="Oval 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1" name="Oval 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2" name="Oval 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3" name="Oval 1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4" name="Oval 1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455" name="Group 12"/>
            <p:cNvGrpSpPr/>
            <p:nvPr/>
          </p:nvGrpSpPr>
          <p:grpSpPr>
            <a:xfrm>
              <a:off x="5088" y="3264"/>
              <a:ext cx="960" cy="876"/>
              <a:chOff x="1056" y="350"/>
              <a:chExt cx="960" cy="828"/>
            </a:xfrm>
          </p:grpSpPr>
          <p:sp>
            <p:nvSpPr>
              <p:cNvPr id="61456" name="Oval 1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7" name="Oval 1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8" name="Oval 1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59" name="Oval 1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0" name="Oval 1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1" name="Oval 1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2" name="Oval 1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3" name="Oval 2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4" name="Oval 2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465" name="Group 22"/>
            <p:cNvGrpSpPr/>
            <p:nvPr/>
          </p:nvGrpSpPr>
          <p:grpSpPr>
            <a:xfrm>
              <a:off x="864" y="1968"/>
              <a:ext cx="720" cy="684"/>
              <a:chOff x="1056" y="350"/>
              <a:chExt cx="960" cy="828"/>
            </a:xfrm>
          </p:grpSpPr>
          <p:sp>
            <p:nvSpPr>
              <p:cNvPr id="61466" name="Oval 2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7" name="Oval 2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8" name="Oval 2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69" name="Oval 2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0" name="Oval 2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1" name="Oval 2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2" name="Oval 2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3" name="Oval 3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4" name="Oval 3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475" name="Group 32"/>
            <p:cNvGrpSpPr/>
            <p:nvPr/>
          </p:nvGrpSpPr>
          <p:grpSpPr>
            <a:xfrm>
              <a:off x="1104" y="2352"/>
              <a:ext cx="816" cy="780"/>
              <a:chOff x="1056" y="350"/>
              <a:chExt cx="960" cy="828"/>
            </a:xfrm>
          </p:grpSpPr>
          <p:sp>
            <p:nvSpPr>
              <p:cNvPr id="61476" name="Oval 3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7" name="Oval 3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8" name="Oval 3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79" name="Oval 3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0" name="Oval 3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1" name="Oval 3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2" name="Oval 3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3" name="Oval 4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4" name="Oval 4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485" name="Oval 42"/>
            <p:cNvSpPr/>
            <p:nvPr/>
          </p:nvSpPr>
          <p:spPr>
            <a:xfrm rot="848031">
              <a:off x="672" y="2976"/>
              <a:ext cx="4656" cy="1481"/>
            </a:xfrm>
            <a:prstGeom prst="ellipse">
              <a:avLst/>
            </a:prstGeom>
            <a:solidFill>
              <a:srgbClr val="53CF15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1486" name="Group 43"/>
            <p:cNvGrpSpPr/>
            <p:nvPr/>
          </p:nvGrpSpPr>
          <p:grpSpPr>
            <a:xfrm>
              <a:off x="336" y="2160"/>
              <a:ext cx="960" cy="876"/>
              <a:chOff x="1056" y="350"/>
              <a:chExt cx="960" cy="828"/>
            </a:xfrm>
          </p:grpSpPr>
          <p:sp>
            <p:nvSpPr>
              <p:cNvPr id="61487" name="Oval 44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8" name="Oval 45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89" name="Oval 46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0" name="Oval 47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1" name="Oval 48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2" name="Oval 49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3" name="Oval 50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4" name="Oval 51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495" name="Oval 52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496" name="Oval 53"/>
            <p:cNvSpPr/>
            <p:nvPr/>
          </p:nvSpPr>
          <p:spPr>
            <a:xfrm rot="1346400">
              <a:off x="-912" y="2256"/>
              <a:ext cx="2066" cy="1296"/>
            </a:xfrm>
            <a:prstGeom prst="ellipse">
              <a:avLst/>
            </a:prstGeom>
            <a:solidFill>
              <a:srgbClr val="53CF15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497" name="Oval 54"/>
            <p:cNvSpPr/>
            <p:nvPr/>
          </p:nvSpPr>
          <p:spPr>
            <a:xfrm rot="-736529">
              <a:off x="3991" y="3508"/>
              <a:ext cx="2930" cy="1584"/>
            </a:xfrm>
            <a:prstGeom prst="ellipse">
              <a:avLst/>
            </a:prstGeom>
            <a:solidFill>
              <a:srgbClr val="5AE117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498" name="Oval 55"/>
            <p:cNvSpPr/>
            <p:nvPr/>
          </p:nvSpPr>
          <p:spPr>
            <a:xfrm rot="743554">
              <a:off x="-912" y="3072"/>
              <a:ext cx="5378" cy="1912"/>
            </a:xfrm>
            <a:prstGeom prst="ellipse">
              <a:avLst/>
            </a:prstGeom>
            <a:solidFill>
              <a:srgbClr val="8BEE5A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499" name="AutoShape 56"/>
            <p:cNvSpPr/>
            <p:nvPr/>
          </p:nvSpPr>
          <p:spPr>
            <a:xfrm rot="5511657">
              <a:off x="1535" y="2839"/>
              <a:ext cx="336" cy="1488"/>
            </a:xfrm>
            <a:prstGeom prst="moon">
              <a:avLst>
                <a:gd name="adj" fmla="val 50588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500" name="AutoShape 57"/>
            <p:cNvSpPr/>
            <p:nvPr/>
          </p:nvSpPr>
          <p:spPr>
            <a:xfrm rot="5511657">
              <a:off x="191" y="2870"/>
              <a:ext cx="336" cy="1008"/>
            </a:xfrm>
            <a:prstGeom prst="moon">
              <a:avLst>
                <a:gd name="adj" fmla="val 50588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501" name="AutoShape 58"/>
            <p:cNvSpPr/>
            <p:nvPr/>
          </p:nvSpPr>
          <p:spPr>
            <a:xfrm rot="5511657">
              <a:off x="1082" y="3005"/>
              <a:ext cx="376" cy="2253"/>
            </a:xfrm>
            <a:prstGeom prst="moon">
              <a:avLst>
                <a:gd name="adj" fmla="val 28194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1502" name="Group 60"/>
            <p:cNvGrpSpPr/>
            <p:nvPr/>
          </p:nvGrpSpPr>
          <p:grpSpPr>
            <a:xfrm>
              <a:off x="2592" y="768"/>
              <a:ext cx="3168" cy="3312"/>
              <a:chOff x="2592" y="768"/>
              <a:chExt cx="3168" cy="3312"/>
            </a:xfrm>
          </p:grpSpPr>
          <p:grpSp>
            <p:nvGrpSpPr>
              <p:cNvPr id="61503" name="Group 61"/>
              <p:cNvGrpSpPr/>
              <p:nvPr/>
            </p:nvGrpSpPr>
            <p:grpSpPr>
              <a:xfrm>
                <a:off x="4295" y="768"/>
                <a:ext cx="776" cy="932"/>
                <a:chOff x="4320" y="816"/>
                <a:chExt cx="720" cy="864"/>
              </a:xfrm>
            </p:grpSpPr>
            <p:sp>
              <p:nvSpPr>
                <p:cNvPr id="61504" name="AutoShape 62"/>
                <p:cNvSpPr/>
                <p:nvPr/>
              </p:nvSpPr>
              <p:spPr>
                <a:xfrm rot="10761667" flipH="1">
                  <a:off x="4656" y="1296"/>
                  <a:ext cx="106" cy="384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05" name="Group 63"/>
                <p:cNvGrpSpPr/>
                <p:nvPr/>
              </p:nvGrpSpPr>
              <p:grpSpPr>
                <a:xfrm>
                  <a:off x="4320" y="816"/>
                  <a:ext cx="720" cy="622"/>
                  <a:chOff x="1104" y="1152"/>
                  <a:chExt cx="1056" cy="912"/>
                </a:xfrm>
              </p:grpSpPr>
              <p:sp>
                <p:nvSpPr>
                  <p:cNvPr id="61506" name="Oval 6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07" name="Oval 6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08" name="Oval 6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09" name="Oval 6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0" name="Oval 6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1" name="Oval 6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2" name="Oval 7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3" name="Oval 7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4" name="Oval 7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15" name="Group 73"/>
              <p:cNvGrpSpPr/>
              <p:nvPr/>
            </p:nvGrpSpPr>
            <p:grpSpPr>
              <a:xfrm>
                <a:off x="3648" y="960"/>
                <a:ext cx="880" cy="1087"/>
                <a:chOff x="3888" y="768"/>
                <a:chExt cx="816" cy="1008"/>
              </a:xfrm>
            </p:grpSpPr>
            <p:sp>
              <p:nvSpPr>
                <p:cNvPr id="61516" name="AutoShape 74"/>
                <p:cNvSpPr/>
                <p:nvPr/>
              </p:nvSpPr>
              <p:spPr>
                <a:xfrm rot="10761667" flipH="1">
                  <a:off x="4224" y="1392"/>
                  <a:ext cx="154" cy="384"/>
                </a:xfrm>
                <a:custGeom>
                  <a:gdLst>
                    <a:gd name="txL" fmla="*/ 4488 w 21600"/>
                    <a:gd name="txT" fmla="*/ 4500 h 21600"/>
                    <a:gd name="txR" fmla="*/ 17112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17" name="Group 75"/>
                <p:cNvGrpSpPr/>
                <p:nvPr/>
              </p:nvGrpSpPr>
              <p:grpSpPr>
                <a:xfrm>
                  <a:off x="3888" y="768"/>
                  <a:ext cx="816" cy="705"/>
                  <a:chOff x="1104" y="1152"/>
                  <a:chExt cx="1056" cy="912"/>
                </a:xfrm>
              </p:grpSpPr>
              <p:sp>
                <p:nvSpPr>
                  <p:cNvPr id="61518" name="Oval 7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19" name="Oval 7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0" name="Oval 7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1" name="Oval 7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2" name="Oval 8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3" name="Oval 8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4" name="Oval 8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5" name="Oval 8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26" name="Oval 8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27" name="Group 85"/>
              <p:cNvGrpSpPr/>
              <p:nvPr/>
            </p:nvGrpSpPr>
            <p:grpSpPr>
              <a:xfrm>
                <a:off x="4464" y="1056"/>
                <a:ext cx="866" cy="1139"/>
                <a:chOff x="4512" y="720"/>
                <a:chExt cx="912" cy="1200"/>
              </a:xfrm>
            </p:grpSpPr>
            <p:sp>
              <p:nvSpPr>
                <p:cNvPr id="61528" name="AutoShape 86"/>
                <p:cNvSpPr/>
                <p:nvPr/>
              </p:nvSpPr>
              <p:spPr>
                <a:xfrm rot="10761667" flipH="1">
                  <a:off x="4896" y="1392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29" name="Group 87"/>
                <p:cNvGrpSpPr/>
                <p:nvPr/>
              </p:nvGrpSpPr>
              <p:grpSpPr>
                <a:xfrm>
                  <a:off x="4512" y="720"/>
                  <a:ext cx="912" cy="787"/>
                  <a:chOff x="1104" y="1152"/>
                  <a:chExt cx="1056" cy="912"/>
                </a:xfrm>
              </p:grpSpPr>
              <p:sp>
                <p:nvSpPr>
                  <p:cNvPr id="61530" name="Oval 88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1" name="Oval 89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2" name="Oval 90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3" name="Oval 91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4" name="Oval 92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5" name="Oval 93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6" name="Oval 94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7" name="Oval 95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38" name="Oval 96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39" name="Group 97"/>
              <p:cNvGrpSpPr/>
              <p:nvPr/>
            </p:nvGrpSpPr>
            <p:grpSpPr>
              <a:xfrm>
                <a:off x="3156" y="1286"/>
                <a:ext cx="1023" cy="1345"/>
                <a:chOff x="4512" y="720"/>
                <a:chExt cx="912" cy="1200"/>
              </a:xfrm>
            </p:grpSpPr>
            <p:sp>
              <p:nvSpPr>
                <p:cNvPr id="61540" name="AutoShape 98"/>
                <p:cNvSpPr/>
                <p:nvPr/>
              </p:nvSpPr>
              <p:spPr>
                <a:xfrm rot="10761667" flipH="1">
                  <a:off x="4896" y="1392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41" name="Group 99"/>
                <p:cNvGrpSpPr/>
                <p:nvPr/>
              </p:nvGrpSpPr>
              <p:grpSpPr>
                <a:xfrm>
                  <a:off x="4512" y="720"/>
                  <a:ext cx="912" cy="787"/>
                  <a:chOff x="1104" y="1152"/>
                  <a:chExt cx="1056" cy="912"/>
                </a:xfrm>
              </p:grpSpPr>
              <p:sp>
                <p:nvSpPr>
                  <p:cNvPr id="61542" name="Oval 100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3" name="Oval 101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4" name="Oval 102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5" name="Oval 103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6" name="Oval 104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7" name="Oval 105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8" name="Oval 106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49" name="Oval 107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0" name="Oval 108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51" name="Group 109"/>
              <p:cNvGrpSpPr/>
              <p:nvPr/>
            </p:nvGrpSpPr>
            <p:grpSpPr>
              <a:xfrm>
                <a:off x="3648" y="1344"/>
                <a:ext cx="1087" cy="1397"/>
                <a:chOff x="4080" y="2016"/>
                <a:chExt cx="1008" cy="1296"/>
              </a:xfrm>
            </p:grpSpPr>
            <p:sp>
              <p:nvSpPr>
                <p:cNvPr id="61552" name="AutoShape 110"/>
                <p:cNvSpPr/>
                <p:nvPr/>
              </p:nvSpPr>
              <p:spPr>
                <a:xfrm rot="10761667" flipH="1">
                  <a:off x="4512" y="2784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53" name="Group 111"/>
                <p:cNvGrpSpPr/>
                <p:nvPr/>
              </p:nvGrpSpPr>
              <p:grpSpPr>
                <a:xfrm>
                  <a:off x="4080" y="2016"/>
                  <a:ext cx="1008" cy="870"/>
                  <a:chOff x="1104" y="1152"/>
                  <a:chExt cx="1056" cy="912"/>
                </a:xfrm>
              </p:grpSpPr>
              <p:sp>
                <p:nvSpPr>
                  <p:cNvPr id="61554" name="Oval 112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5" name="Oval 113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6" name="Oval 114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7" name="Oval 115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8" name="Oval 116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59" name="Oval 117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0" name="Oval 118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1" name="Oval 119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2" name="Oval 120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63" name="Group 121"/>
              <p:cNvGrpSpPr/>
              <p:nvPr/>
            </p:nvGrpSpPr>
            <p:grpSpPr>
              <a:xfrm>
                <a:off x="4603" y="1344"/>
                <a:ext cx="1072" cy="1397"/>
                <a:chOff x="3936" y="960"/>
                <a:chExt cx="1104" cy="1440"/>
              </a:xfrm>
            </p:grpSpPr>
            <p:sp>
              <p:nvSpPr>
                <p:cNvPr id="61564" name="AutoShape 122"/>
                <p:cNvSpPr/>
                <p:nvPr/>
              </p:nvSpPr>
              <p:spPr>
                <a:xfrm rot="10761667" flipH="1">
                  <a:off x="4368" y="1776"/>
                  <a:ext cx="251" cy="624"/>
                </a:xfrm>
                <a:custGeom>
                  <a:gdLst>
                    <a:gd name="txL" fmla="*/ 4475 w 21600"/>
                    <a:gd name="txT" fmla="*/ 4500 h 21600"/>
                    <a:gd name="txR" fmla="*/ 17125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8040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65" name="Group 123"/>
                <p:cNvGrpSpPr/>
                <p:nvPr/>
              </p:nvGrpSpPr>
              <p:grpSpPr>
                <a:xfrm>
                  <a:off x="3936" y="960"/>
                  <a:ext cx="1104" cy="953"/>
                  <a:chOff x="1104" y="1152"/>
                  <a:chExt cx="1056" cy="912"/>
                </a:xfrm>
              </p:grpSpPr>
              <p:sp>
                <p:nvSpPr>
                  <p:cNvPr id="61566" name="Oval 12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7" name="Oval 12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8" name="Oval 12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69" name="Oval 12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0" name="Oval 12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1" name="Oval 12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2" name="Oval 13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3" name="Oval 13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4" name="Oval 13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75" name="Group 133"/>
              <p:cNvGrpSpPr/>
              <p:nvPr/>
            </p:nvGrpSpPr>
            <p:grpSpPr>
              <a:xfrm>
                <a:off x="2592" y="1680"/>
                <a:ext cx="1168" cy="1501"/>
                <a:chOff x="4080" y="2016"/>
                <a:chExt cx="1008" cy="1296"/>
              </a:xfrm>
            </p:grpSpPr>
            <p:sp>
              <p:nvSpPr>
                <p:cNvPr id="61576" name="AutoShape 134"/>
                <p:cNvSpPr/>
                <p:nvPr/>
              </p:nvSpPr>
              <p:spPr>
                <a:xfrm rot="10761667" flipH="1">
                  <a:off x="4512" y="2784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77" name="Group 135"/>
                <p:cNvGrpSpPr/>
                <p:nvPr/>
              </p:nvGrpSpPr>
              <p:grpSpPr>
                <a:xfrm>
                  <a:off x="4080" y="2016"/>
                  <a:ext cx="1008" cy="870"/>
                  <a:chOff x="1104" y="1152"/>
                  <a:chExt cx="1056" cy="912"/>
                </a:xfrm>
              </p:grpSpPr>
              <p:sp>
                <p:nvSpPr>
                  <p:cNvPr id="61578" name="Oval 13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79" name="Oval 13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0" name="Oval 13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1" name="Oval 13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2" name="Oval 14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3" name="Oval 14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4" name="Oval 14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5" name="Oval 14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86" name="Oval 14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87" name="Group 145"/>
              <p:cNvGrpSpPr/>
              <p:nvPr/>
            </p:nvGrpSpPr>
            <p:grpSpPr>
              <a:xfrm>
                <a:off x="3120" y="1920"/>
                <a:ext cx="1151" cy="1501"/>
                <a:chOff x="3936" y="960"/>
                <a:chExt cx="1104" cy="1440"/>
              </a:xfrm>
            </p:grpSpPr>
            <p:sp>
              <p:nvSpPr>
                <p:cNvPr id="61588" name="AutoShape 146"/>
                <p:cNvSpPr/>
                <p:nvPr/>
              </p:nvSpPr>
              <p:spPr>
                <a:xfrm rot="10761667" flipH="1">
                  <a:off x="4368" y="1776"/>
                  <a:ext cx="251" cy="624"/>
                </a:xfrm>
                <a:custGeom>
                  <a:gdLst>
                    <a:gd name="txL" fmla="*/ 4475 w 21600"/>
                    <a:gd name="txT" fmla="*/ 4500 h 21600"/>
                    <a:gd name="txR" fmla="*/ 17125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8040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589" name="Group 147"/>
                <p:cNvGrpSpPr/>
                <p:nvPr/>
              </p:nvGrpSpPr>
              <p:grpSpPr>
                <a:xfrm>
                  <a:off x="3936" y="960"/>
                  <a:ext cx="1104" cy="953"/>
                  <a:chOff x="1104" y="1152"/>
                  <a:chExt cx="1056" cy="912"/>
                </a:xfrm>
              </p:grpSpPr>
              <p:sp>
                <p:nvSpPr>
                  <p:cNvPr id="61590" name="Oval 148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1" name="Oval 149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2" name="Oval 150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3" name="Oval 151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4" name="Oval 152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5" name="Oval 153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6" name="Oval 154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7" name="Oval 155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598" name="Oval 156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599" name="Group 157"/>
              <p:cNvGrpSpPr/>
              <p:nvPr/>
            </p:nvGrpSpPr>
            <p:grpSpPr>
              <a:xfrm>
                <a:off x="3893" y="1596"/>
                <a:ext cx="1194" cy="1574"/>
                <a:chOff x="3995" y="1344"/>
                <a:chExt cx="1108" cy="1460"/>
              </a:xfrm>
            </p:grpSpPr>
            <p:sp>
              <p:nvSpPr>
                <p:cNvPr id="61600" name="AutoShape 158"/>
                <p:cNvSpPr/>
                <p:nvPr/>
              </p:nvSpPr>
              <p:spPr>
                <a:xfrm rot="10761667" flipH="1">
                  <a:off x="4416" y="2208"/>
                  <a:ext cx="264" cy="596"/>
                </a:xfrm>
                <a:custGeom>
                  <a:gdLst>
                    <a:gd name="txL" fmla="*/ 4500 w 21600"/>
                    <a:gd name="txT" fmla="*/ 4494 h 21600"/>
                    <a:gd name="txR" fmla="*/ 17100 w 21600"/>
                    <a:gd name="txB" fmla="*/ 17106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A251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601" name="Group 159"/>
                <p:cNvGrpSpPr/>
                <p:nvPr/>
              </p:nvGrpSpPr>
              <p:grpSpPr>
                <a:xfrm>
                  <a:off x="3995" y="1344"/>
                  <a:ext cx="1108" cy="955"/>
                  <a:chOff x="1104" y="1152"/>
                  <a:chExt cx="1056" cy="912"/>
                </a:xfrm>
              </p:grpSpPr>
              <p:sp>
                <p:nvSpPr>
                  <p:cNvPr id="61602" name="Oval 160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3" name="Oval 161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4" name="Oval 162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5" name="Oval 163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6" name="Oval 164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7" name="Oval 165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8" name="Oval 166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09" name="Oval 167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0" name="Oval 168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611" name="Group 169"/>
              <p:cNvGrpSpPr/>
              <p:nvPr/>
            </p:nvGrpSpPr>
            <p:grpSpPr>
              <a:xfrm>
                <a:off x="4554" y="1648"/>
                <a:ext cx="1206" cy="1567"/>
                <a:chOff x="4608" y="1536"/>
                <a:chExt cx="1008" cy="1310"/>
              </a:xfrm>
            </p:grpSpPr>
            <p:sp>
              <p:nvSpPr>
                <p:cNvPr id="61612" name="AutoShape 170"/>
                <p:cNvSpPr/>
                <p:nvPr/>
              </p:nvSpPr>
              <p:spPr>
                <a:xfrm rot="10761667" flipH="1">
                  <a:off x="5040" y="2304"/>
                  <a:ext cx="240" cy="542"/>
                </a:xfrm>
                <a:custGeom>
                  <a:gdLst>
                    <a:gd name="txL" fmla="*/ 4500 w 21600"/>
                    <a:gd name="txT" fmla="*/ 4503 h 21600"/>
                    <a:gd name="txR" fmla="*/ 17100 w 21600"/>
                    <a:gd name="txB" fmla="*/ 17097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613" name="Group 171"/>
                <p:cNvGrpSpPr/>
                <p:nvPr/>
              </p:nvGrpSpPr>
              <p:grpSpPr>
                <a:xfrm>
                  <a:off x="4608" y="1536"/>
                  <a:ext cx="1008" cy="869"/>
                  <a:chOff x="1104" y="1152"/>
                  <a:chExt cx="1056" cy="912"/>
                </a:xfrm>
              </p:grpSpPr>
              <p:sp>
                <p:nvSpPr>
                  <p:cNvPr id="61614" name="Oval 172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5" name="Oval 173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6" name="Oval 174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7" name="Oval 175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8" name="Oval 176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19" name="Oval 177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0" name="Oval 178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1" name="Oval 179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2" name="Oval 180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623" name="Group 181"/>
              <p:cNvGrpSpPr/>
              <p:nvPr/>
            </p:nvGrpSpPr>
            <p:grpSpPr>
              <a:xfrm>
                <a:off x="3504" y="2112"/>
                <a:ext cx="1286" cy="1671"/>
                <a:chOff x="4608" y="1536"/>
                <a:chExt cx="1008" cy="1310"/>
              </a:xfrm>
            </p:grpSpPr>
            <p:sp>
              <p:nvSpPr>
                <p:cNvPr id="61624" name="AutoShape 182"/>
                <p:cNvSpPr/>
                <p:nvPr/>
              </p:nvSpPr>
              <p:spPr>
                <a:xfrm rot="10761667" flipH="1">
                  <a:off x="5040" y="2304"/>
                  <a:ext cx="240" cy="542"/>
                </a:xfrm>
                <a:custGeom>
                  <a:gdLst>
                    <a:gd name="txL" fmla="*/ 4500 w 21600"/>
                    <a:gd name="txT" fmla="*/ 4503 h 21600"/>
                    <a:gd name="txR" fmla="*/ 17100 w 21600"/>
                    <a:gd name="txB" fmla="*/ 17097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625" name="Group 183"/>
                <p:cNvGrpSpPr/>
                <p:nvPr/>
              </p:nvGrpSpPr>
              <p:grpSpPr>
                <a:xfrm>
                  <a:off x="4608" y="1536"/>
                  <a:ext cx="1008" cy="869"/>
                  <a:chOff x="1104" y="1152"/>
                  <a:chExt cx="1056" cy="912"/>
                </a:xfrm>
              </p:grpSpPr>
              <p:sp>
                <p:nvSpPr>
                  <p:cNvPr id="61626" name="Oval 18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7" name="Oval 18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8" name="Oval 18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29" name="Oval 18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0" name="Oval 18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1" name="Oval 18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2" name="Oval 19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3" name="Oval 19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4" name="Oval 19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635" name="Group 193"/>
              <p:cNvGrpSpPr/>
              <p:nvPr/>
            </p:nvGrpSpPr>
            <p:grpSpPr>
              <a:xfrm>
                <a:off x="4140" y="2321"/>
                <a:ext cx="1343" cy="1759"/>
                <a:chOff x="4224" y="2016"/>
                <a:chExt cx="1119" cy="1466"/>
              </a:xfrm>
            </p:grpSpPr>
            <p:sp>
              <p:nvSpPr>
                <p:cNvPr id="61636" name="AutoShape 194"/>
                <p:cNvSpPr/>
                <p:nvPr/>
              </p:nvSpPr>
              <p:spPr>
                <a:xfrm rot="10761667" flipH="1">
                  <a:off x="4656" y="2880"/>
                  <a:ext cx="266" cy="602"/>
                </a:xfrm>
                <a:custGeom>
                  <a:gdLst>
                    <a:gd name="txL" fmla="*/ 4466 w 21600"/>
                    <a:gd name="txT" fmla="*/ 4485 h 21600"/>
                    <a:gd name="txR" fmla="*/ 17134 w 21600"/>
                    <a:gd name="txB" fmla="*/ 17115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637" name="Group 195"/>
                <p:cNvGrpSpPr/>
                <p:nvPr/>
              </p:nvGrpSpPr>
              <p:grpSpPr>
                <a:xfrm>
                  <a:off x="4224" y="2016"/>
                  <a:ext cx="1119" cy="965"/>
                  <a:chOff x="1104" y="1152"/>
                  <a:chExt cx="1056" cy="912"/>
                </a:xfrm>
              </p:grpSpPr>
              <p:sp>
                <p:nvSpPr>
                  <p:cNvPr id="61638" name="Oval 19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39" name="Oval 19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0" name="Oval 19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1" name="Oval 19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2" name="Oval 20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3" name="Oval 20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4" name="Oval 20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5" name="Oval 20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646" name="Oval 20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</p:grpSp>
        <p:grpSp>
          <p:nvGrpSpPr>
            <p:cNvPr id="61647" name="Group 309"/>
            <p:cNvGrpSpPr/>
            <p:nvPr/>
          </p:nvGrpSpPr>
          <p:grpSpPr>
            <a:xfrm>
              <a:off x="2688" y="864"/>
              <a:ext cx="2938" cy="2635"/>
              <a:chOff x="2688" y="864"/>
              <a:chExt cx="2938" cy="2635"/>
            </a:xfrm>
          </p:grpSpPr>
          <p:pic>
            <p:nvPicPr>
              <p:cNvPr id="61648" name="Picture 31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688" y="196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49" name="Picture 31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822" y="22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0" name="Picture 31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072" y="196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1" name="Picture 31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024" y="168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2" name="Picture 31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60" y="86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3" name="Picture 31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464" y="17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4" name="Picture 31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888" y="10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5" name="Picture 31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136" y="201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6" name="Picture 31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504" y="206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7" name="Picture 31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792" y="163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8" name="Picture 32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088" y="144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59" name="Picture 32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408" y="148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0" name="Picture 32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744" y="288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1" name="Picture 32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984" y="254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2" name="Picture 32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878" y="220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3" name="Picture 32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600" y="254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4" name="Picture 32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032" y="139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5" name="Picture 32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60" y="129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6" name="Picture 32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896" y="115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7" name="Picture 32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98" y="331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8" name="Picture 33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128" y="187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69" name="Picture 33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264" y="230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0" name="Picture 33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214" y="230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1" name="Picture 33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52" y="273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2" name="Picture 33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184" y="29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3" name="Picture 33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040" y="259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4" name="Picture 33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944" y="321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5" name="Picture 33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358" y="307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6" name="Picture 33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608" y="244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7" name="Picture 33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262" y="273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8" name="Picture 34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04" y="302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79" name="Picture 34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424" y="22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80" name="Picture 34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328" y="177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81" name="Picture 34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848" y="17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1682" name="Picture 34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52" y="211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61683" name="Picture 345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48" y="3984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84" name="Picture 346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360" y="3216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85" name="Picture 347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92" y="3936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1686" name="AutoShape 383"/>
            <p:cNvSpPr/>
            <p:nvPr/>
          </p:nvSpPr>
          <p:spPr>
            <a:xfrm rot="5511657">
              <a:off x="2713" y="3190"/>
              <a:ext cx="285" cy="1584"/>
            </a:xfrm>
            <a:prstGeom prst="moon">
              <a:avLst>
                <a:gd name="adj" fmla="val 28125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pic>
          <p:nvPicPr>
            <p:cNvPr id="61687" name="Picture 384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8" y="4080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88" name="Picture 385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4" y="3600"/>
              <a:ext cx="192" cy="8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89" name="Picture 386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72" y="2256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0" name="Picture 387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12" y="2352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1" name="Picture 388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8" y="2592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2" name="Picture 389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04" y="2064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3" name="Picture 390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48" y="2208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4" name="Picture 391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92" y="2496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1695" name="Picture 392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84" y="2544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61696" name="Group 393"/>
            <p:cNvGrpSpPr/>
            <p:nvPr/>
          </p:nvGrpSpPr>
          <p:grpSpPr>
            <a:xfrm>
              <a:off x="2880" y="3552"/>
              <a:ext cx="240" cy="144"/>
              <a:chOff x="2880" y="3552"/>
              <a:chExt cx="240" cy="144"/>
            </a:xfrm>
          </p:grpSpPr>
          <p:sp>
            <p:nvSpPr>
              <p:cNvPr id="61697" name="AutoShape 39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698" name="AutoShape 39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699" name="AutoShape 39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0" name="AutoShape 39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01" name="Group 398"/>
            <p:cNvGrpSpPr/>
            <p:nvPr/>
          </p:nvGrpSpPr>
          <p:grpSpPr>
            <a:xfrm>
              <a:off x="1488" y="3744"/>
              <a:ext cx="240" cy="144"/>
              <a:chOff x="2880" y="3552"/>
              <a:chExt cx="240" cy="144"/>
            </a:xfrm>
          </p:grpSpPr>
          <p:sp>
            <p:nvSpPr>
              <p:cNvPr id="61702" name="AutoShape 399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3" name="AutoShape 400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4" name="AutoShape 401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5" name="AutoShape 402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06" name="Group 403"/>
            <p:cNvGrpSpPr/>
            <p:nvPr/>
          </p:nvGrpSpPr>
          <p:grpSpPr>
            <a:xfrm>
              <a:off x="0" y="2448"/>
              <a:ext cx="240" cy="96"/>
              <a:chOff x="2880" y="3552"/>
              <a:chExt cx="240" cy="144"/>
            </a:xfrm>
          </p:grpSpPr>
          <p:sp>
            <p:nvSpPr>
              <p:cNvPr id="61707" name="AutoShape 40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8" name="AutoShape 40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09" name="AutoShape 40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0" name="AutoShape 40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11" name="Group 408"/>
            <p:cNvGrpSpPr/>
            <p:nvPr/>
          </p:nvGrpSpPr>
          <p:grpSpPr>
            <a:xfrm>
              <a:off x="4272" y="3504"/>
              <a:ext cx="240" cy="144"/>
              <a:chOff x="2880" y="3552"/>
              <a:chExt cx="240" cy="144"/>
            </a:xfrm>
          </p:grpSpPr>
          <p:sp>
            <p:nvSpPr>
              <p:cNvPr id="61712" name="AutoShape 409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3" name="AutoShape 410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4" name="AutoShape 411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5" name="AutoShape 412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16" name="Group 413"/>
            <p:cNvGrpSpPr/>
            <p:nvPr/>
          </p:nvGrpSpPr>
          <p:grpSpPr>
            <a:xfrm>
              <a:off x="5376" y="3600"/>
              <a:ext cx="240" cy="144"/>
              <a:chOff x="2880" y="3552"/>
              <a:chExt cx="240" cy="144"/>
            </a:xfrm>
          </p:grpSpPr>
          <p:sp>
            <p:nvSpPr>
              <p:cNvPr id="61717" name="AutoShape 41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8" name="AutoShape 41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19" name="AutoShape 41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20" name="AutoShape 41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</p:grpSp>
      <p:sp>
        <p:nvSpPr>
          <p:cNvPr id="61721" name="Oval 696"/>
          <p:cNvSpPr/>
          <p:nvPr/>
        </p:nvSpPr>
        <p:spPr>
          <a:xfrm>
            <a:off x="457200" y="533400"/>
            <a:ext cx="838200" cy="838200"/>
          </a:xfrm>
          <a:prstGeom prst="ellipse">
            <a:avLst/>
          </a:prstGeom>
          <a:solidFill>
            <a:srgbClr val="FF0066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>
              <a:latin typeface="Arial" pitchFamily="34" charset="0"/>
            </a:endParaRPr>
          </a:p>
        </p:txBody>
      </p:sp>
      <p:sp>
        <p:nvSpPr>
          <p:cNvPr id="61722" name="AutoShape 697"/>
          <p:cNvSpPr/>
          <p:nvPr/>
        </p:nvSpPr>
        <p:spPr>
          <a:xfrm rot="-10532559">
            <a:off x="3644900" y="617538"/>
            <a:ext cx="1219200" cy="685800"/>
          </a:xfrm>
          <a:prstGeom prst="cloudCallout">
            <a:avLst>
              <a:gd name="adj1" fmla="val -95019"/>
              <a:gd name="adj2" fmla="val 12514"/>
            </a:avLst>
          </a:prstGeom>
          <a:gradFill rotWithShape="0">
            <a:gsLst>
              <a:gs pos="0">
                <a:srgbClr val="97DCFF"/>
              </a:gs>
              <a:gs pos="100000">
                <a:schemeClr val="bg1"/>
              </a:gs>
            </a:gsLst>
            <a:lin ang="2700000" scaled="1"/>
          </a:gradFill>
          <a:ln w="9525">
            <a:noFill/>
          </a:ln>
        </p:spPr>
        <p:txBody>
          <a:bodyPr rot="108000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61723" name="AutoShape 698"/>
          <p:cNvSpPr/>
          <p:nvPr/>
        </p:nvSpPr>
        <p:spPr>
          <a:xfrm>
            <a:off x="685800" y="1143000"/>
            <a:ext cx="1676400" cy="838200"/>
          </a:xfrm>
          <a:prstGeom prst="cloudCallout">
            <a:avLst>
              <a:gd name="adj1" fmla="val 21968"/>
              <a:gd name="adj2" fmla="val 4736"/>
            </a:avLst>
          </a:prstGeom>
          <a:gradFill rotWithShape="0">
            <a:gsLst>
              <a:gs pos="0">
                <a:srgbClr val="97DCFF"/>
              </a:gs>
              <a:gs pos="100000">
                <a:schemeClr val="bg1"/>
              </a:gs>
            </a:gsLst>
            <a:lin ang="27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grpSp>
        <p:nvGrpSpPr>
          <p:cNvPr id="61724" name="Group 699"/>
          <p:cNvGrpSpPr/>
          <p:nvPr/>
        </p:nvGrpSpPr>
        <p:grpSpPr>
          <a:xfrm>
            <a:off x="1524000" y="4419600"/>
            <a:ext cx="1223963" cy="1981200"/>
            <a:chOff x="1632" y="240"/>
            <a:chExt cx="2255" cy="3648"/>
          </a:xfrm>
        </p:grpSpPr>
        <p:grpSp>
          <p:nvGrpSpPr>
            <p:cNvPr id="61725" name="Group 700"/>
            <p:cNvGrpSpPr/>
            <p:nvPr/>
          </p:nvGrpSpPr>
          <p:grpSpPr>
            <a:xfrm>
              <a:off x="1632" y="240"/>
              <a:ext cx="2255" cy="3648"/>
              <a:chOff x="1968" y="192"/>
              <a:chExt cx="2225" cy="3600"/>
            </a:xfrm>
          </p:grpSpPr>
          <p:grpSp>
            <p:nvGrpSpPr>
              <p:cNvPr id="61726" name="Group 701"/>
              <p:cNvGrpSpPr/>
              <p:nvPr/>
            </p:nvGrpSpPr>
            <p:grpSpPr>
              <a:xfrm>
                <a:off x="3168" y="2784"/>
                <a:ext cx="288" cy="960"/>
                <a:chOff x="2736" y="2784"/>
                <a:chExt cx="288" cy="960"/>
              </a:xfrm>
            </p:grpSpPr>
            <p:sp>
              <p:nvSpPr>
                <p:cNvPr id="9918" name="AutoShape 702"/>
                <p:cNvSpPr>
                  <a:spLocks noChangeArrowheads="1"/>
                </p:cNvSpPr>
                <p:nvPr/>
              </p:nvSpPr>
              <p:spPr bwMode="auto">
                <a:xfrm>
                  <a:off x="2786" y="2785"/>
                  <a:ext cx="190" cy="813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728" name="AutoShape 703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1729" name="Group 704"/>
              <p:cNvGrpSpPr/>
              <p:nvPr/>
            </p:nvGrpSpPr>
            <p:grpSpPr>
              <a:xfrm>
                <a:off x="2784" y="2784"/>
                <a:ext cx="288" cy="960"/>
                <a:chOff x="2736" y="2784"/>
                <a:chExt cx="288" cy="960"/>
              </a:xfrm>
            </p:grpSpPr>
            <p:sp>
              <p:nvSpPr>
                <p:cNvPr id="9921" name="AutoShape 705"/>
                <p:cNvSpPr>
                  <a:spLocks noChangeArrowheads="1"/>
                </p:cNvSpPr>
                <p:nvPr/>
              </p:nvSpPr>
              <p:spPr bwMode="auto">
                <a:xfrm>
                  <a:off x="2786" y="2785"/>
                  <a:ext cx="190" cy="813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731" name="AutoShape 706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sp>
            <p:nvSpPr>
              <p:cNvPr id="9923" name="AutoShape 707"/>
              <p:cNvSpPr>
                <a:spLocks noChangeArrowheads="1"/>
              </p:cNvSpPr>
              <p:nvPr/>
            </p:nvSpPr>
            <p:spPr bwMode="auto">
              <a:xfrm>
                <a:off x="2975" y="1487"/>
                <a:ext cx="240" cy="482"/>
              </a:xfrm>
              <a:prstGeom prst="roundRect">
                <a:avLst>
                  <a:gd name="adj" fmla="val 16667"/>
                </a:avLst>
              </a:prstGeom>
              <a:gradFill rotWithShape="0">
                <a:gsLst>
                  <a:gs pos="0">
                    <a:srgbClr val="FFC387"/>
                  </a:gs>
                  <a:gs pos="50000">
                    <a:schemeClr val="bg1"/>
                  </a:gs>
                  <a:gs pos="100000">
                    <a:srgbClr val="FFC387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grpSp>
            <p:nvGrpSpPr>
              <p:cNvPr id="61733" name="Group 708"/>
              <p:cNvGrpSpPr/>
              <p:nvPr/>
            </p:nvGrpSpPr>
            <p:grpSpPr>
              <a:xfrm>
                <a:off x="1968" y="192"/>
                <a:ext cx="2225" cy="1392"/>
                <a:chOff x="1920" y="768"/>
                <a:chExt cx="2225" cy="1392"/>
              </a:xfrm>
            </p:grpSpPr>
            <p:grpSp>
              <p:nvGrpSpPr>
                <p:cNvPr id="61734" name="Group 709"/>
                <p:cNvGrpSpPr/>
                <p:nvPr/>
              </p:nvGrpSpPr>
              <p:grpSpPr>
                <a:xfrm>
                  <a:off x="1920" y="768"/>
                  <a:ext cx="2225" cy="1331"/>
                  <a:chOff x="1920" y="768"/>
                  <a:chExt cx="2225" cy="1331"/>
                </a:xfrm>
              </p:grpSpPr>
              <p:sp>
                <p:nvSpPr>
                  <p:cNvPr id="61735" name="Oval 710"/>
                  <p:cNvSpPr/>
                  <p:nvPr/>
                </p:nvSpPr>
                <p:spPr>
                  <a:xfrm rot="1641302">
                    <a:off x="2208" y="1152"/>
                    <a:ext cx="144" cy="432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36" name="Oval 711"/>
                  <p:cNvSpPr/>
                  <p:nvPr/>
                </p:nvSpPr>
                <p:spPr>
                  <a:xfrm>
                    <a:off x="3456" y="1152"/>
                    <a:ext cx="240" cy="96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37" name="Oval 712"/>
                  <p:cNvSpPr/>
                  <p:nvPr/>
                </p:nvSpPr>
                <p:spPr>
                  <a:xfrm>
                    <a:off x="2330" y="1147"/>
                    <a:ext cx="240" cy="96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38" name="AutoShape 713"/>
                  <p:cNvSpPr/>
                  <p:nvPr/>
                </p:nvSpPr>
                <p:spPr>
                  <a:xfrm>
                    <a:off x="2496" y="912"/>
                    <a:ext cx="1068" cy="1187"/>
                  </a:xfrm>
                  <a:prstGeom prst="roundRect">
                    <a:avLst>
                      <a:gd name="adj" fmla="val 41292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39" name="Oval 714"/>
                  <p:cNvSpPr/>
                  <p:nvPr/>
                </p:nvSpPr>
                <p:spPr>
                  <a:xfrm>
                    <a:off x="2544" y="864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0" name="Oval 715"/>
                  <p:cNvSpPr/>
                  <p:nvPr/>
                </p:nvSpPr>
                <p:spPr>
                  <a:xfrm>
                    <a:off x="2448" y="960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1" name="Oval 716"/>
                  <p:cNvSpPr/>
                  <p:nvPr/>
                </p:nvSpPr>
                <p:spPr>
                  <a:xfrm>
                    <a:off x="2976" y="768"/>
                    <a:ext cx="240" cy="228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2" name="Oval 717"/>
                  <p:cNvSpPr/>
                  <p:nvPr/>
                </p:nvSpPr>
                <p:spPr>
                  <a:xfrm>
                    <a:off x="2688" y="816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3" name="Oval 718"/>
                  <p:cNvSpPr/>
                  <p:nvPr/>
                </p:nvSpPr>
                <p:spPr>
                  <a:xfrm>
                    <a:off x="2832" y="768"/>
                    <a:ext cx="240" cy="228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4" name="Oval 719"/>
                  <p:cNvSpPr/>
                  <p:nvPr/>
                </p:nvSpPr>
                <p:spPr>
                  <a:xfrm>
                    <a:off x="3408" y="960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5" name="Oval 720"/>
                  <p:cNvSpPr/>
                  <p:nvPr/>
                </p:nvSpPr>
                <p:spPr>
                  <a:xfrm>
                    <a:off x="3312" y="864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6" name="Oval 721"/>
                  <p:cNvSpPr/>
                  <p:nvPr/>
                </p:nvSpPr>
                <p:spPr>
                  <a:xfrm>
                    <a:off x="3168" y="816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7" name="Oval 722"/>
                  <p:cNvSpPr/>
                  <p:nvPr/>
                </p:nvSpPr>
                <p:spPr>
                  <a:xfrm rot="2897570">
                    <a:off x="2047" y="1264"/>
                    <a:ext cx="192" cy="44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8" name="Oval 723"/>
                  <p:cNvSpPr/>
                  <p:nvPr/>
                </p:nvSpPr>
                <p:spPr>
                  <a:xfrm rot="-1806797">
                    <a:off x="3696" y="1152"/>
                    <a:ext cx="144" cy="432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49" name="Oval 724"/>
                  <p:cNvSpPr/>
                  <p:nvPr/>
                </p:nvSpPr>
                <p:spPr>
                  <a:xfrm rot="-3053355">
                    <a:off x="3823" y="1264"/>
                    <a:ext cx="192" cy="44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50" name="Oval 725"/>
                  <p:cNvSpPr/>
                  <p:nvPr/>
                </p:nvSpPr>
                <p:spPr>
                  <a:xfrm rot="5223143">
                    <a:off x="1920" y="1392"/>
                    <a:ext cx="257" cy="25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51" name="Oval 726"/>
                  <p:cNvSpPr/>
                  <p:nvPr/>
                </p:nvSpPr>
                <p:spPr>
                  <a:xfrm rot="5223143">
                    <a:off x="3888" y="1392"/>
                    <a:ext cx="257" cy="25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sp>
              <p:nvSpPr>
                <p:cNvPr id="61752" name="Oval 727"/>
                <p:cNvSpPr/>
                <p:nvPr/>
              </p:nvSpPr>
              <p:spPr>
                <a:xfrm>
                  <a:off x="2832" y="1872"/>
                  <a:ext cx="432" cy="288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753" name="Oval 728"/>
                <p:cNvSpPr/>
                <p:nvPr/>
              </p:nvSpPr>
              <p:spPr>
                <a:xfrm>
                  <a:off x="2736" y="1440"/>
                  <a:ext cx="576" cy="9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A3C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1754" name="Group 729"/>
                <p:cNvGrpSpPr/>
                <p:nvPr/>
              </p:nvGrpSpPr>
              <p:grpSpPr>
                <a:xfrm>
                  <a:off x="2736" y="1296"/>
                  <a:ext cx="192" cy="192"/>
                  <a:chOff x="2736" y="1296"/>
                  <a:chExt cx="192" cy="192"/>
                </a:xfrm>
              </p:grpSpPr>
              <p:sp>
                <p:nvSpPr>
                  <p:cNvPr id="61755" name="Oval 730"/>
                  <p:cNvSpPr/>
                  <p:nvPr/>
                </p:nvSpPr>
                <p:spPr>
                  <a:xfrm>
                    <a:off x="2736" y="1296"/>
                    <a:ext cx="192" cy="192"/>
                  </a:xfrm>
                  <a:prstGeom prst="ellipse">
                    <a:avLst/>
                  </a:prstGeom>
                  <a:noFill/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56" name="Oval 731"/>
                  <p:cNvSpPr/>
                  <p:nvPr/>
                </p:nvSpPr>
                <p:spPr>
                  <a:xfrm>
                    <a:off x="2784" y="1344"/>
                    <a:ext cx="96" cy="96"/>
                  </a:xfrm>
                  <a:prstGeom prst="ellipse">
                    <a:avLst/>
                  </a:prstGeom>
                  <a:solidFill>
                    <a:schemeClr val="tx1"/>
                  </a:solidFill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grpSp>
              <p:nvGrpSpPr>
                <p:cNvPr id="61757" name="Group 732"/>
                <p:cNvGrpSpPr/>
                <p:nvPr/>
              </p:nvGrpSpPr>
              <p:grpSpPr>
                <a:xfrm>
                  <a:off x="3120" y="1296"/>
                  <a:ext cx="192" cy="192"/>
                  <a:chOff x="3120" y="1296"/>
                  <a:chExt cx="192" cy="192"/>
                </a:xfrm>
              </p:grpSpPr>
              <p:sp>
                <p:nvSpPr>
                  <p:cNvPr id="61758" name="Oval 733"/>
                  <p:cNvSpPr/>
                  <p:nvPr/>
                </p:nvSpPr>
                <p:spPr>
                  <a:xfrm>
                    <a:off x="3120" y="1296"/>
                    <a:ext cx="192" cy="192"/>
                  </a:xfrm>
                  <a:prstGeom prst="ellipse">
                    <a:avLst/>
                  </a:prstGeom>
                  <a:noFill/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59" name="Oval 734"/>
                  <p:cNvSpPr/>
                  <p:nvPr/>
                </p:nvSpPr>
                <p:spPr>
                  <a:xfrm>
                    <a:off x="3168" y="1344"/>
                    <a:ext cx="96" cy="96"/>
                  </a:xfrm>
                  <a:prstGeom prst="ellipse">
                    <a:avLst/>
                  </a:prstGeom>
                  <a:solidFill>
                    <a:schemeClr val="tx1"/>
                  </a:solidFill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1760" name="Group 735"/>
              <p:cNvGrpSpPr/>
              <p:nvPr/>
            </p:nvGrpSpPr>
            <p:grpSpPr>
              <a:xfrm>
                <a:off x="2400" y="1824"/>
                <a:ext cx="1536" cy="1104"/>
                <a:chOff x="2400" y="1824"/>
                <a:chExt cx="1536" cy="1104"/>
              </a:xfrm>
            </p:grpSpPr>
            <p:grpSp>
              <p:nvGrpSpPr>
                <p:cNvPr id="61761" name="Group 736"/>
                <p:cNvGrpSpPr/>
                <p:nvPr/>
              </p:nvGrpSpPr>
              <p:grpSpPr>
                <a:xfrm>
                  <a:off x="2400" y="1824"/>
                  <a:ext cx="1440" cy="1104"/>
                  <a:chOff x="2400" y="1824"/>
                  <a:chExt cx="1440" cy="1104"/>
                </a:xfrm>
              </p:grpSpPr>
              <p:sp>
                <p:nvSpPr>
                  <p:cNvPr id="61762" name="AutoShape 737"/>
                  <p:cNvSpPr/>
                  <p:nvPr/>
                </p:nvSpPr>
                <p:spPr>
                  <a:xfrm rot="486617">
                    <a:off x="2400" y="1824"/>
                    <a:ext cx="1344" cy="1104"/>
                  </a:xfrm>
                  <a:prstGeom prst="cloudCallout">
                    <a:avLst>
                      <a:gd name="adj1" fmla="val -10773"/>
                      <a:gd name="adj2" fmla="val 14616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1763" name="AutoShape 738"/>
                  <p:cNvSpPr/>
                  <p:nvPr/>
                </p:nvSpPr>
                <p:spPr>
                  <a:xfrm rot="-10113310">
                    <a:off x="2496" y="1824"/>
                    <a:ext cx="1344" cy="1104"/>
                  </a:xfrm>
                  <a:prstGeom prst="cloudCallout">
                    <a:avLst>
                      <a:gd name="adj1" fmla="val -10773"/>
                      <a:gd name="adj2" fmla="val 14616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rot="10800000"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sp>
              <p:nvSpPr>
                <p:cNvPr id="61764" name="AutoShape 739"/>
                <p:cNvSpPr/>
                <p:nvPr/>
              </p:nvSpPr>
              <p:spPr>
                <a:xfrm rot="-1091496">
                  <a:off x="3600" y="1824"/>
                  <a:ext cx="336" cy="288"/>
                </a:xfrm>
                <a:prstGeom prst="cloudCallout">
                  <a:avLst>
                    <a:gd name="adj1" fmla="val 3782"/>
                    <a:gd name="adj2" fmla="val -15625"/>
                  </a:avLst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1765" name="Group 740"/>
              <p:cNvGrpSpPr/>
              <p:nvPr/>
            </p:nvGrpSpPr>
            <p:grpSpPr>
              <a:xfrm>
                <a:off x="2736" y="2832"/>
                <a:ext cx="288" cy="960"/>
                <a:chOff x="2736" y="2784"/>
                <a:chExt cx="288" cy="960"/>
              </a:xfrm>
            </p:grpSpPr>
            <p:sp>
              <p:nvSpPr>
                <p:cNvPr id="9957" name="AutoShape 741"/>
                <p:cNvSpPr>
                  <a:spLocks noChangeArrowheads="1"/>
                </p:cNvSpPr>
                <p:nvPr/>
              </p:nvSpPr>
              <p:spPr bwMode="auto">
                <a:xfrm>
                  <a:off x="2785" y="2783"/>
                  <a:ext cx="190" cy="816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767" name="AutoShape 742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1768" name="Group 743"/>
              <p:cNvGrpSpPr/>
              <p:nvPr/>
            </p:nvGrpSpPr>
            <p:grpSpPr>
              <a:xfrm>
                <a:off x="3216" y="2832"/>
                <a:ext cx="288" cy="960"/>
                <a:chOff x="2736" y="2784"/>
                <a:chExt cx="288" cy="960"/>
              </a:xfrm>
            </p:grpSpPr>
            <p:sp>
              <p:nvSpPr>
                <p:cNvPr id="9960" name="AutoShape 744"/>
                <p:cNvSpPr>
                  <a:spLocks noChangeArrowheads="1"/>
                </p:cNvSpPr>
                <p:nvPr/>
              </p:nvSpPr>
              <p:spPr bwMode="auto">
                <a:xfrm>
                  <a:off x="2784" y="2783"/>
                  <a:ext cx="190" cy="816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770" name="AutoShape 745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</p:grpSp>
        <p:sp>
          <p:nvSpPr>
            <p:cNvPr id="61771" name="AutoShape 746"/>
            <p:cNvSpPr/>
            <p:nvPr/>
          </p:nvSpPr>
          <p:spPr>
            <a:xfrm rot="-5372410">
              <a:off x="2736" y="1296"/>
              <a:ext cx="48" cy="240"/>
            </a:xfrm>
            <a:prstGeom prst="moon">
              <a:avLst>
                <a:gd name="adj" fmla="val 50000"/>
              </a:avLst>
            </a:prstGeom>
            <a:solidFill>
              <a:srgbClr val="FF6699"/>
            </a:solidFill>
            <a:ln w="9525" cap="flat" cmpd="sng">
              <a:solidFill>
                <a:srgbClr val="FF669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2" name="AutoShape 747"/>
            <p:cNvSpPr/>
            <p:nvPr/>
          </p:nvSpPr>
          <p:spPr>
            <a:xfrm rot="5288503">
              <a:off x="2688" y="1104"/>
              <a:ext cx="96" cy="96"/>
            </a:xfrm>
            <a:prstGeom prst="flowChartDelay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grpSp>
        <p:nvGrpSpPr>
          <p:cNvPr id="61773" name="Group 748"/>
          <p:cNvGrpSpPr/>
          <p:nvPr/>
        </p:nvGrpSpPr>
        <p:grpSpPr>
          <a:xfrm>
            <a:off x="2743200" y="4953000"/>
            <a:ext cx="1033463" cy="1447800"/>
            <a:chOff x="2544" y="336"/>
            <a:chExt cx="2160" cy="3024"/>
          </a:xfrm>
        </p:grpSpPr>
        <p:sp>
          <p:nvSpPr>
            <p:cNvPr id="61774" name="AutoShape 749"/>
            <p:cNvSpPr/>
            <p:nvPr/>
          </p:nvSpPr>
          <p:spPr>
            <a:xfrm rot="-3330087">
              <a:off x="3595" y="2269"/>
              <a:ext cx="624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5" name="Oval 750"/>
            <p:cNvSpPr/>
            <p:nvPr/>
          </p:nvSpPr>
          <p:spPr>
            <a:xfrm rot="-7256662">
              <a:off x="3732" y="2250"/>
              <a:ext cx="288" cy="561"/>
            </a:xfrm>
            <a:prstGeom prst="ellipse">
              <a:avLst/>
            </a:prstGeom>
            <a:gradFill rotWithShape="0">
              <a:gsLst>
                <a:gs pos="0">
                  <a:schemeClr val="tx1"/>
                </a:gs>
                <a:gs pos="100000">
                  <a:srgbClr val="FFCC00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6" name="Oval 751"/>
            <p:cNvSpPr/>
            <p:nvPr/>
          </p:nvSpPr>
          <p:spPr>
            <a:xfrm rot="-3859939">
              <a:off x="3045" y="2255"/>
              <a:ext cx="288" cy="539"/>
            </a:xfrm>
            <a:prstGeom prst="ellipse">
              <a:avLst/>
            </a:prstGeom>
            <a:gradFill rotWithShape="0">
              <a:gsLst>
                <a:gs pos="0">
                  <a:srgbClr val="FFCC00"/>
                </a:gs>
                <a:gs pos="100000">
                  <a:schemeClr val="tx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7" name="Oval 752"/>
            <p:cNvSpPr/>
            <p:nvPr/>
          </p:nvSpPr>
          <p:spPr>
            <a:xfrm rot="781778">
              <a:off x="3888" y="2352"/>
              <a:ext cx="218" cy="960"/>
            </a:xfrm>
            <a:prstGeom prst="ellipse">
              <a:avLst/>
            </a:prstGeom>
            <a:gradFill rotWithShape="0">
              <a:gsLst>
                <a:gs pos="0">
                  <a:schemeClr val="tx1"/>
                </a:gs>
                <a:gs pos="100000">
                  <a:srgbClr val="FFCC00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8" name="AutoShape 753"/>
            <p:cNvSpPr/>
            <p:nvPr/>
          </p:nvSpPr>
          <p:spPr>
            <a:xfrm rot="-453676">
              <a:off x="3504" y="1632"/>
              <a:ext cx="384" cy="1008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79" name="Oval 754"/>
            <p:cNvSpPr/>
            <p:nvPr/>
          </p:nvSpPr>
          <p:spPr>
            <a:xfrm rot="-951625">
              <a:off x="2975" y="2348"/>
              <a:ext cx="240" cy="957"/>
            </a:xfrm>
            <a:prstGeom prst="ellipse">
              <a:avLst/>
            </a:prstGeom>
            <a:gradFill rotWithShape="0">
              <a:gsLst>
                <a:gs pos="0">
                  <a:srgbClr val="FFCC00"/>
                </a:gs>
                <a:gs pos="100000">
                  <a:schemeClr val="tx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80" name="AutoShape 755"/>
            <p:cNvSpPr/>
            <p:nvPr/>
          </p:nvSpPr>
          <p:spPr>
            <a:xfrm rot="392778">
              <a:off x="3168" y="1632"/>
              <a:ext cx="432" cy="1008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1781" name="Group 756"/>
            <p:cNvGrpSpPr/>
            <p:nvPr/>
          </p:nvGrpSpPr>
          <p:grpSpPr>
            <a:xfrm rot="-2813564">
              <a:off x="2640" y="384"/>
              <a:ext cx="432" cy="432"/>
              <a:chOff x="3600" y="2304"/>
              <a:chExt cx="432" cy="432"/>
            </a:xfrm>
          </p:grpSpPr>
          <p:sp>
            <p:nvSpPr>
              <p:cNvPr id="61782" name="AutoShape 757"/>
              <p:cNvSpPr/>
              <p:nvPr/>
            </p:nvSpPr>
            <p:spPr>
              <a:xfrm>
                <a:off x="3600" y="2304"/>
                <a:ext cx="432" cy="432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83" name="AutoShape 758"/>
              <p:cNvSpPr/>
              <p:nvPr/>
            </p:nvSpPr>
            <p:spPr>
              <a:xfrm>
                <a:off x="3696" y="2448"/>
                <a:ext cx="240" cy="240"/>
              </a:xfrm>
              <a:prstGeom prst="triangle">
                <a:avLst>
                  <a:gd name="adj" fmla="val 50000"/>
                </a:avLst>
              </a:prstGeom>
              <a:solidFill>
                <a:srgbClr val="FFE0C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84" name="Group 759"/>
            <p:cNvGrpSpPr/>
            <p:nvPr/>
          </p:nvGrpSpPr>
          <p:grpSpPr>
            <a:xfrm rot="2469348">
              <a:off x="3936" y="336"/>
              <a:ext cx="432" cy="432"/>
              <a:chOff x="4176" y="2304"/>
              <a:chExt cx="432" cy="432"/>
            </a:xfrm>
          </p:grpSpPr>
          <p:sp>
            <p:nvSpPr>
              <p:cNvPr id="61785" name="AutoShape 760"/>
              <p:cNvSpPr/>
              <p:nvPr/>
            </p:nvSpPr>
            <p:spPr>
              <a:xfrm>
                <a:off x="4176" y="2304"/>
                <a:ext cx="432" cy="432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86" name="AutoShape 761"/>
              <p:cNvSpPr/>
              <p:nvPr/>
            </p:nvSpPr>
            <p:spPr>
              <a:xfrm>
                <a:off x="4272" y="2448"/>
                <a:ext cx="240" cy="240"/>
              </a:xfrm>
              <a:prstGeom prst="triangle">
                <a:avLst>
                  <a:gd name="adj" fmla="val 50000"/>
                </a:avLst>
              </a:prstGeom>
              <a:solidFill>
                <a:srgbClr val="FFE0C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787" name="Oval 762"/>
            <p:cNvSpPr/>
            <p:nvPr/>
          </p:nvSpPr>
          <p:spPr>
            <a:xfrm>
              <a:off x="2832" y="480"/>
              <a:ext cx="1392" cy="1152"/>
            </a:xfrm>
            <a:prstGeom prst="ellipse">
              <a:avLst/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88" name="AutoShape 763"/>
            <p:cNvSpPr/>
            <p:nvPr/>
          </p:nvSpPr>
          <p:spPr>
            <a:xfrm rot="-5400000">
              <a:off x="3120" y="1008"/>
              <a:ext cx="288" cy="192"/>
            </a:xfrm>
            <a:prstGeom prst="flowChartDelay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89" name="AutoShape 764"/>
            <p:cNvSpPr/>
            <p:nvPr/>
          </p:nvSpPr>
          <p:spPr>
            <a:xfrm>
              <a:off x="3456" y="480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90" name="AutoShape 765"/>
            <p:cNvSpPr/>
            <p:nvPr/>
          </p:nvSpPr>
          <p:spPr>
            <a:xfrm rot="1316007">
              <a:off x="3696" y="528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91" name="AutoShape 766"/>
            <p:cNvSpPr/>
            <p:nvPr/>
          </p:nvSpPr>
          <p:spPr>
            <a:xfrm rot="-1552267">
              <a:off x="3216" y="528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92" name="Oval 767"/>
            <p:cNvSpPr/>
            <p:nvPr/>
          </p:nvSpPr>
          <p:spPr>
            <a:xfrm>
              <a:off x="3216" y="1056"/>
              <a:ext cx="96" cy="144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93" name="AutoShape 768"/>
            <p:cNvSpPr/>
            <p:nvPr/>
          </p:nvSpPr>
          <p:spPr>
            <a:xfrm rot="-5400000">
              <a:off x="3648" y="1008"/>
              <a:ext cx="288" cy="192"/>
            </a:xfrm>
            <a:prstGeom prst="flowChartDelay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794" name="Oval 769"/>
            <p:cNvSpPr/>
            <p:nvPr/>
          </p:nvSpPr>
          <p:spPr>
            <a:xfrm>
              <a:off x="3744" y="1056"/>
              <a:ext cx="96" cy="144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1795" name="Group 770"/>
            <p:cNvGrpSpPr/>
            <p:nvPr/>
          </p:nvGrpSpPr>
          <p:grpSpPr>
            <a:xfrm>
              <a:off x="2832" y="1200"/>
              <a:ext cx="1440" cy="528"/>
              <a:chOff x="2832" y="1200"/>
              <a:chExt cx="1392" cy="576"/>
            </a:xfrm>
          </p:grpSpPr>
          <p:sp>
            <p:nvSpPr>
              <p:cNvPr id="61796" name="Oval 771"/>
              <p:cNvSpPr/>
              <p:nvPr/>
            </p:nvSpPr>
            <p:spPr>
              <a:xfrm>
                <a:off x="3408" y="1200"/>
                <a:ext cx="816" cy="576"/>
              </a:xfrm>
              <a:prstGeom prst="ellipse">
                <a:avLst/>
              </a:prstGeom>
              <a:solidFill>
                <a:srgbClr val="FFE8D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797" name="Oval 772"/>
              <p:cNvSpPr/>
              <p:nvPr/>
            </p:nvSpPr>
            <p:spPr>
              <a:xfrm>
                <a:off x="2832" y="1200"/>
                <a:ext cx="816" cy="576"/>
              </a:xfrm>
              <a:prstGeom prst="ellipse">
                <a:avLst/>
              </a:prstGeom>
              <a:solidFill>
                <a:srgbClr val="FFE8D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798" name="Group 773"/>
            <p:cNvGrpSpPr/>
            <p:nvPr/>
          </p:nvGrpSpPr>
          <p:grpSpPr>
            <a:xfrm>
              <a:off x="2544" y="1248"/>
              <a:ext cx="2016" cy="480"/>
              <a:chOff x="2544" y="1296"/>
              <a:chExt cx="2016" cy="480"/>
            </a:xfrm>
          </p:grpSpPr>
          <p:grpSp>
            <p:nvGrpSpPr>
              <p:cNvPr id="61799" name="Group 774"/>
              <p:cNvGrpSpPr/>
              <p:nvPr/>
            </p:nvGrpSpPr>
            <p:grpSpPr>
              <a:xfrm>
                <a:off x="2544" y="1296"/>
                <a:ext cx="672" cy="432"/>
                <a:chOff x="2544" y="1296"/>
                <a:chExt cx="672" cy="432"/>
              </a:xfrm>
            </p:grpSpPr>
            <p:sp>
              <p:nvSpPr>
                <p:cNvPr id="61800" name="Line 775"/>
                <p:cNvSpPr/>
                <p:nvPr/>
              </p:nvSpPr>
              <p:spPr>
                <a:xfrm flipH="1" flipV="1">
                  <a:off x="2592" y="1296"/>
                  <a:ext cx="624" cy="144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1801" name="Line 776"/>
                <p:cNvSpPr/>
                <p:nvPr/>
              </p:nvSpPr>
              <p:spPr>
                <a:xfrm flipH="1">
                  <a:off x="2544" y="1536"/>
                  <a:ext cx="672" cy="0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1802" name="Line 777"/>
                <p:cNvSpPr/>
                <p:nvPr/>
              </p:nvSpPr>
              <p:spPr>
                <a:xfrm flipH="1">
                  <a:off x="2592" y="1632"/>
                  <a:ext cx="624" cy="96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61803" name="Group 778"/>
              <p:cNvGrpSpPr/>
              <p:nvPr/>
            </p:nvGrpSpPr>
            <p:grpSpPr>
              <a:xfrm rot="10800000">
                <a:off x="3888" y="1344"/>
                <a:ext cx="672" cy="432"/>
                <a:chOff x="2784" y="2496"/>
                <a:chExt cx="672" cy="432"/>
              </a:xfrm>
            </p:grpSpPr>
            <p:sp>
              <p:nvSpPr>
                <p:cNvPr id="61804" name="Line 779"/>
                <p:cNvSpPr/>
                <p:nvPr/>
              </p:nvSpPr>
              <p:spPr>
                <a:xfrm flipH="1" flipV="1">
                  <a:off x="2832" y="2496"/>
                  <a:ext cx="624" cy="144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1805" name="Line 780"/>
                <p:cNvSpPr/>
                <p:nvPr/>
              </p:nvSpPr>
              <p:spPr>
                <a:xfrm flipH="1">
                  <a:off x="2784" y="2736"/>
                  <a:ext cx="672" cy="0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1806" name="Line 781"/>
                <p:cNvSpPr/>
                <p:nvPr/>
              </p:nvSpPr>
              <p:spPr>
                <a:xfrm flipH="1">
                  <a:off x="2832" y="2832"/>
                  <a:ext cx="624" cy="96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</p:grpSp>
        <p:grpSp>
          <p:nvGrpSpPr>
            <p:cNvPr id="61807" name="Group 782"/>
            <p:cNvGrpSpPr/>
            <p:nvPr/>
          </p:nvGrpSpPr>
          <p:grpSpPr>
            <a:xfrm>
              <a:off x="3408" y="1488"/>
              <a:ext cx="240" cy="122"/>
              <a:chOff x="3408" y="1488"/>
              <a:chExt cx="240" cy="122"/>
            </a:xfrm>
          </p:grpSpPr>
          <p:sp>
            <p:nvSpPr>
              <p:cNvPr id="61808" name="AutoShape 783"/>
              <p:cNvSpPr/>
              <p:nvPr/>
            </p:nvSpPr>
            <p:spPr>
              <a:xfrm rot="-5372410">
                <a:off x="3504" y="1392"/>
                <a:ext cx="48" cy="240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09" name="AutoShape 784"/>
              <p:cNvSpPr/>
              <p:nvPr/>
            </p:nvSpPr>
            <p:spPr>
              <a:xfrm rot="-7881531">
                <a:off x="3440" y="1503"/>
                <a:ext cx="74" cy="139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10" name="AutoShape 785"/>
              <p:cNvSpPr/>
              <p:nvPr/>
            </p:nvSpPr>
            <p:spPr>
              <a:xfrm rot="-3320097">
                <a:off x="3536" y="1503"/>
                <a:ext cx="74" cy="139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811" name="AutoShape 786"/>
            <p:cNvSpPr/>
            <p:nvPr/>
          </p:nvSpPr>
          <p:spPr>
            <a:xfrm rot="-169543">
              <a:off x="3217" y="2591"/>
              <a:ext cx="288" cy="720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2" name="AutoShape 787"/>
            <p:cNvSpPr/>
            <p:nvPr/>
          </p:nvSpPr>
          <p:spPr>
            <a:xfrm rot="189305">
              <a:off x="3589" y="2591"/>
              <a:ext cx="288" cy="720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3" name="Oval 788"/>
            <p:cNvSpPr/>
            <p:nvPr/>
          </p:nvSpPr>
          <p:spPr>
            <a:xfrm>
              <a:off x="3024" y="3216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4" name="Oval 789"/>
            <p:cNvSpPr/>
            <p:nvPr/>
          </p:nvSpPr>
          <p:spPr>
            <a:xfrm>
              <a:off x="3840" y="3216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5" name="Oval 790"/>
            <p:cNvSpPr/>
            <p:nvPr/>
          </p:nvSpPr>
          <p:spPr>
            <a:xfrm>
              <a:off x="3648" y="3264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6" name="Oval 791"/>
            <p:cNvSpPr/>
            <p:nvPr/>
          </p:nvSpPr>
          <p:spPr>
            <a:xfrm>
              <a:off x="3216" y="3264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7" name="AutoShape 792"/>
            <p:cNvSpPr/>
            <p:nvPr/>
          </p:nvSpPr>
          <p:spPr>
            <a:xfrm rot="-1617354">
              <a:off x="3994" y="2013"/>
              <a:ext cx="336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8" name="AutoShape 793"/>
            <p:cNvSpPr/>
            <p:nvPr/>
          </p:nvSpPr>
          <p:spPr>
            <a:xfrm rot="301733">
              <a:off x="4221" y="1967"/>
              <a:ext cx="240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19" name="AutoShape 794"/>
            <p:cNvSpPr/>
            <p:nvPr/>
          </p:nvSpPr>
          <p:spPr>
            <a:xfrm rot="-1617354">
              <a:off x="4368" y="1920"/>
              <a:ext cx="336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0" name="AutoShape 795"/>
            <p:cNvSpPr/>
            <p:nvPr/>
          </p:nvSpPr>
          <p:spPr>
            <a:xfrm>
              <a:off x="3216" y="187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1" name="AutoShape 796"/>
            <p:cNvSpPr/>
            <p:nvPr/>
          </p:nvSpPr>
          <p:spPr>
            <a:xfrm>
              <a:off x="3168" y="211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2" name="AutoShape 797"/>
            <p:cNvSpPr/>
            <p:nvPr/>
          </p:nvSpPr>
          <p:spPr>
            <a:xfrm>
              <a:off x="3120" y="235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3" name="AutoShape 798"/>
            <p:cNvSpPr/>
            <p:nvPr/>
          </p:nvSpPr>
          <p:spPr>
            <a:xfrm>
              <a:off x="3648" y="187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4" name="AutoShape 799"/>
            <p:cNvSpPr/>
            <p:nvPr/>
          </p:nvSpPr>
          <p:spPr>
            <a:xfrm>
              <a:off x="3696" y="211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25" name="AutoShape 800"/>
            <p:cNvSpPr/>
            <p:nvPr/>
          </p:nvSpPr>
          <p:spPr>
            <a:xfrm>
              <a:off x="3744" y="235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grpSp>
        <p:nvGrpSpPr>
          <p:cNvPr id="61826" name="Group 801"/>
          <p:cNvGrpSpPr/>
          <p:nvPr/>
        </p:nvGrpSpPr>
        <p:grpSpPr>
          <a:xfrm>
            <a:off x="533400" y="4114800"/>
            <a:ext cx="941388" cy="2287588"/>
            <a:chOff x="336" y="2592"/>
            <a:chExt cx="593" cy="1441"/>
          </a:xfrm>
        </p:grpSpPr>
        <p:grpSp>
          <p:nvGrpSpPr>
            <p:cNvPr id="61827" name="Group 802"/>
            <p:cNvGrpSpPr/>
            <p:nvPr/>
          </p:nvGrpSpPr>
          <p:grpSpPr>
            <a:xfrm>
              <a:off x="480" y="3111"/>
              <a:ext cx="318" cy="469"/>
              <a:chOff x="2832" y="1632"/>
              <a:chExt cx="912" cy="1344"/>
            </a:xfrm>
          </p:grpSpPr>
          <p:sp>
            <p:nvSpPr>
              <p:cNvPr id="61828" name="AutoShape 803"/>
              <p:cNvSpPr/>
              <p:nvPr/>
            </p:nvSpPr>
            <p:spPr>
              <a:xfrm>
                <a:off x="2832" y="1632"/>
                <a:ext cx="912" cy="1344"/>
              </a:xfrm>
              <a:prstGeom prst="roundRect">
                <a:avLst>
                  <a:gd name="adj" fmla="val 16667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29" name="Oval 804"/>
              <p:cNvSpPr/>
              <p:nvPr/>
            </p:nvSpPr>
            <p:spPr>
              <a:xfrm>
                <a:off x="3024" y="1920"/>
                <a:ext cx="528" cy="816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830" name="Group 805"/>
            <p:cNvGrpSpPr/>
            <p:nvPr/>
          </p:nvGrpSpPr>
          <p:grpSpPr>
            <a:xfrm>
              <a:off x="346" y="2592"/>
              <a:ext cx="559" cy="553"/>
              <a:chOff x="2448" y="144"/>
              <a:chExt cx="1603" cy="1584"/>
            </a:xfrm>
          </p:grpSpPr>
          <p:grpSp>
            <p:nvGrpSpPr>
              <p:cNvPr id="61831" name="Group 806"/>
              <p:cNvGrpSpPr/>
              <p:nvPr/>
            </p:nvGrpSpPr>
            <p:grpSpPr>
              <a:xfrm rot="-9812826">
                <a:off x="2448" y="384"/>
                <a:ext cx="259" cy="432"/>
                <a:chOff x="3600" y="1632"/>
                <a:chExt cx="288" cy="480"/>
              </a:xfrm>
            </p:grpSpPr>
            <p:sp>
              <p:nvSpPr>
                <p:cNvPr id="61832" name="AutoShape 807"/>
                <p:cNvSpPr/>
                <p:nvPr/>
              </p:nvSpPr>
              <p:spPr>
                <a:xfrm>
                  <a:off x="3600" y="1632"/>
                  <a:ext cx="288" cy="480"/>
                </a:xfrm>
                <a:prstGeom prst="flowChartDelay">
                  <a:avLst/>
                </a:prstGeom>
                <a:solidFill>
                  <a:srgbClr val="993300"/>
                </a:solidFill>
                <a:ln w="9525" cap="rnd" cmpd="sng">
                  <a:solidFill>
                    <a:srgbClr val="993300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833" name="AutoShape 808"/>
                <p:cNvSpPr/>
                <p:nvPr/>
              </p:nvSpPr>
              <p:spPr>
                <a:xfrm>
                  <a:off x="3600" y="1728"/>
                  <a:ext cx="192" cy="288"/>
                </a:xfrm>
                <a:prstGeom prst="flowChartDelay">
                  <a:avLst/>
                </a:prstGeom>
                <a:solidFill>
                  <a:srgbClr val="FFE4C9"/>
                </a:solidFill>
                <a:ln w="9525" cap="rnd" cmpd="sng">
                  <a:solidFill>
                    <a:srgbClr val="FFE4C9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1834" name="Group 809"/>
              <p:cNvGrpSpPr/>
              <p:nvPr/>
            </p:nvGrpSpPr>
            <p:grpSpPr>
              <a:xfrm rot="-1130164">
                <a:off x="3792" y="384"/>
                <a:ext cx="259" cy="432"/>
                <a:chOff x="3600" y="1632"/>
                <a:chExt cx="288" cy="480"/>
              </a:xfrm>
            </p:grpSpPr>
            <p:sp>
              <p:nvSpPr>
                <p:cNvPr id="61835" name="AutoShape 810"/>
                <p:cNvSpPr/>
                <p:nvPr/>
              </p:nvSpPr>
              <p:spPr>
                <a:xfrm>
                  <a:off x="3600" y="1632"/>
                  <a:ext cx="288" cy="480"/>
                </a:xfrm>
                <a:prstGeom prst="flowChartDelay">
                  <a:avLst/>
                </a:prstGeom>
                <a:solidFill>
                  <a:srgbClr val="993300"/>
                </a:solidFill>
                <a:ln w="9525" cap="rnd" cmpd="sng">
                  <a:solidFill>
                    <a:srgbClr val="993300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1836" name="AutoShape 811"/>
                <p:cNvSpPr/>
                <p:nvPr/>
              </p:nvSpPr>
              <p:spPr>
                <a:xfrm>
                  <a:off x="3600" y="1728"/>
                  <a:ext cx="192" cy="288"/>
                </a:xfrm>
                <a:prstGeom prst="flowChartDelay">
                  <a:avLst/>
                </a:prstGeom>
                <a:solidFill>
                  <a:srgbClr val="FFE4C9"/>
                </a:solidFill>
                <a:ln w="9525" cap="rnd" cmpd="sng">
                  <a:solidFill>
                    <a:srgbClr val="FFE4C9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sp>
            <p:nvSpPr>
              <p:cNvPr id="61837" name="Oval 812"/>
              <p:cNvSpPr/>
              <p:nvPr/>
            </p:nvSpPr>
            <p:spPr>
              <a:xfrm>
                <a:off x="2640" y="144"/>
                <a:ext cx="1248" cy="1344"/>
              </a:xfrm>
              <a:prstGeom prst="ellipse">
                <a:avLst/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38" name="Oval 813"/>
              <p:cNvSpPr/>
              <p:nvPr/>
            </p:nvSpPr>
            <p:spPr>
              <a:xfrm>
                <a:off x="2688" y="1008"/>
                <a:ext cx="1200" cy="720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39" name="Oval 814"/>
              <p:cNvSpPr/>
              <p:nvPr/>
            </p:nvSpPr>
            <p:spPr>
              <a:xfrm>
                <a:off x="2784" y="432"/>
                <a:ext cx="624" cy="768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0" name="Oval 815"/>
              <p:cNvSpPr/>
              <p:nvPr/>
            </p:nvSpPr>
            <p:spPr>
              <a:xfrm>
                <a:off x="3120" y="432"/>
                <a:ext cx="624" cy="768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1" name="Oval 816"/>
              <p:cNvSpPr/>
              <p:nvPr/>
            </p:nvSpPr>
            <p:spPr>
              <a:xfrm>
                <a:off x="3072" y="768"/>
                <a:ext cx="144" cy="192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2" name="Oval 817"/>
              <p:cNvSpPr/>
              <p:nvPr/>
            </p:nvSpPr>
            <p:spPr>
              <a:xfrm>
                <a:off x="3312" y="768"/>
                <a:ext cx="144" cy="192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3" name="AutoShape 818"/>
              <p:cNvSpPr/>
              <p:nvPr/>
            </p:nvSpPr>
            <p:spPr>
              <a:xfrm rot="-5357041">
                <a:off x="3193" y="1031"/>
                <a:ext cx="191" cy="721"/>
              </a:xfrm>
              <a:prstGeom prst="moon">
                <a:avLst>
                  <a:gd name="adj" fmla="val 13630"/>
                </a:avLst>
              </a:prstGeom>
              <a:solidFill>
                <a:srgbClr val="FF7C80"/>
              </a:solidFill>
              <a:ln w="9525" cap="flat" cmpd="sng">
                <a:solidFill>
                  <a:srgbClr val="FF7C8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4" name="Oval 819"/>
              <p:cNvSpPr/>
              <p:nvPr/>
            </p:nvSpPr>
            <p:spPr>
              <a:xfrm>
                <a:off x="3216" y="1152"/>
                <a:ext cx="48" cy="48"/>
              </a:xfrm>
              <a:prstGeom prst="ellipse">
                <a:avLst/>
              </a:prstGeom>
              <a:solidFill>
                <a:srgbClr val="993300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5" name="Oval 820"/>
              <p:cNvSpPr/>
              <p:nvPr/>
            </p:nvSpPr>
            <p:spPr>
              <a:xfrm>
                <a:off x="3264" y="1152"/>
                <a:ext cx="48" cy="48"/>
              </a:xfrm>
              <a:prstGeom prst="ellipse">
                <a:avLst/>
              </a:prstGeom>
              <a:solidFill>
                <a:srgbClr val="993300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846" name="AutoShape 821"/>
            <p:cNvSpPr/>
            <p:nvPr/>
          </p:nvSpPr>
          <p:spPr>
            <a:xfrm rot="-3324317">
              <a:off x="365" y="3187"/>
              <a:ext cx="201" cy="67"/>
            </a:xfrm>
            <a:prstGeom prst="roundRect">
              <a:avLst>
                <a:gd name="adj" fmla="val 42190"/>
              </a:avLst>
            </a:prstGeom>
            <a:solidFill>
              <a:srgbClr val="993300"/>
            </a:solidFill>
            <a:ln w="9525" cap="rnd" cmpd="sng">
              <a:solidFill>
                <a:srgbClr val="993300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1847" name="Group 822"/>
            <p:cNvGrpSpPr/>
            <p:nvPr/>
          </p:nvGrpSpPr>
          <p:grpSpPr>
            <a:xfrm>
              <a:off x="798" y="3128"/>
              <a:ext cx="131" cy="402"/>
              <a:chOff x="3744" y="1680"/>
              <a:chExt cx="374" cy="1152"/>
            </a:xfrm>
          </p:grpSpPr>
          <p:sp>
            <p:nvSpPr>
              <p:cNvPr id="61848" name="Oval 823"/>
              <p:cNvSpPr/>
              <p:nvPr/>
            </p:nvSpPr>
            <p:spPr>
              <a:xfrm rot="744619">
                <a:off x="3792" y="2592"/>
                <a:ext cx="326" cy="240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49" name="AutoShape 824"/>
              <p:cNvSpPr/>
              <p:nvPr/>
            </p:nvSpPr>
            <p:spPr>
              <a:xfrm rot="-7785132">
                <a:off x="3552" y="1872"/>
                <a:ext cx="576" cy="192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50" name="AutoShape 825"/>
              <p:cNvSpPr/>
              <p:nvPr/>
            </p:nvSpPr>
            <p:spPr>
              <a:xfrm rot="-5063438">
                <a:off x="3696" y="2304"/>
                <a:ext cx="576" cy="192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851" name="Group 826"/>
            <p:cNvGrpSpPr/>
            <p:nvPr/>
          </p:nvGrpSpPr>
          <p:grpSpPr>
            <a:xfrm>
              <a:off x="397" y="3546"/>
              <a:ext cx="170" cy="487"/>
              <a:chOff x="2592" y="2532"/>
              <a:chExt cx="322" cy="925"/>
            </a:xfrm>
          </p:grpSpPr>
          <p:sp>
            <p:nvSpPr>
              <p:cNvPr id="61852" name="Oval 827"/>
              <p:cNvSpPr/>
              <p:nvPr/>
            </p:nvSpPr>
            <p:spPr>
              <a:xfrm rot="22399">
                <a:off x="2592" y="3264"/>
                <a:ext cx="286" cy="193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53" name="AutoShape 828"/>
              <p:cNvSpPr/>
              <p:nvPr/>
            </p:nvSpPr>
            <p:spPr>
              <a:xfrm rot="-4374070">
                <a:off x="2607" y="2715"/>
                <a:ext cx="490" cy="123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54" name="AutoShape 829"/>
              <p:cNvSpPr/>
              <p:nvPr/>
            </p:nvSpPr>
            <p:spPr>
              <a:xfrm rot="-5446041">
                <a:off x="2596" y="3068"/>
                <a:ext cx="399" cy="119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1855" name="Group 830"/>
            <p:cNvGrpSpPr/>
            <p:nvPr/>
          </p:nvGrpSpPr>
          <p:grpSpPr>
            <a:xfrm>
              <a:off x="726" y="3552"/>
              <a:ext cx="176" cy="481"/>
              <a:chOff x="3216" y="2544"/>
              <a:chExt cx="334" cy="913"/>
            </a:xfrm>
          </p:grpSpPr>
          <p:sp>
            <p:nvSpPr>
              <p:cNvPr id="61856" name="Oval 831"/>
              <p:cNvSpPr/>
              <p:nvPr/>
            </p:nvSpPr>
            <p:spPr>
              <a:xfrm rot="22399">
                <a:off x="3264" y="3264"/>
                <a:ext cx="286" cy="193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57" name="AutoShape 832"/>
              <p:cNvSpPr/>
              <p:nvPr/>
            </p:nvSpPr>
            <p:spPr>
              <a:xfrm rot="-5469132">
                <a:off x="3172" y="3068"/>
                <a:ext cx="399" cy="119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1858" name="AutoShape 833"/>
              <p:cNvSpPr/>
              <p:nvPr/>
            </p:nvSpPr>
            <p:spPr>
              <a:xfrm rot="-6728572">
                <a:off x="3032" y="2727"/>
                <a:ext cx="490" cy="123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1859" name="AutoShape 834"/>
            <p:cNvSpPr/>
            <p:nvPr/>
          </p:nvSpPr>
          <p:spPr>
            <a:xfrm rot="-4981267">
              <a:off x="317" y="3331"/>
              <a:ext cx="201" cy="67"/>
            </a:xfrm>
            <a:prstGeom prst="roundRect">
              <a:avLst>
                <a:gd name="adj" fmla="val 42190"/>
              </a:avLst>
            </a:prstGeom>
            <a:solidFill>
              <a:srgbClr val="993300"/>
            </a:solidFill>
            <a:ln w="9525" cap="rnd" cmpd="sng">
              <a:solidFill>
                <a:srgbClr val="993300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1860" name="Oval 835"/>
            <p:cNvSpPr/>
            <p:nvPr/>
          </p:nvSpPr>
          <p:spPr>
            <a:xfrm rot="-1587805">
              <a:off x="336" y="3408"/>
              <a:ext cx="114" cy="84"/>
            </a:xfrm>
            <a:prstGeom prst="ellipse">
              <a:avLst/>
            </a:prstGeom>
            <a:solidFill>
              <a:srgbClr val="FFE4C9"/>
            </a:solidFill>
            <a:ln w="9525" cap="rnd" cmpd="sng">
              <a:solidFill>
                <a:srgbClr val="FFE4C9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sp>
        <p:nvSpPr>
          <p:cNvPr id="61861" name="矩形 61860"/>
          <p:cNvSpPr/>
          <p:nvPr/>
        </p:nvSpPr>
        <p:spPr>
          <a:xfrm>
            <a:off x="2268538" y="1628775"/>
            <a:ext cx="5399087" cy="3240088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填空题专题复习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pull dir="ru"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标题 45057"/>
          <p:cNvSpPr>
            <a:spLocks noGrp="1"/>
          </p:cNvSpPr>
          <p:nvPr>
            <p:ph type="title"/>
          </p:nvPr>
        </p:nvSpPr>
        <p:spPr>
          <a:xfrm>
            <a:off x="0" y="0"/>
            <a:ext cx="7451725" cy="1143000"/>
          </a:xfrm>
        </p:spPr>
        <p:txBody>
          <a:bodyPr vert="horz" anchor="ctr" anchorCtr="0"/>
          <a:lstStyle/>
          <a:p>
            <a:r>
              <a:rPr lang="zh-CN" altLang="en-US" sz="4200"/>
              <a:t>第八章人体的营养</a:t>
            </a:r>
            <a:endParaRPr lang="zh-CN" altLang="en-US" sz="4200"/>
          </a:p>
        </p:txBody>
      </p:sp>
      <p:sp>
        <p:nvSpPr>
          <p:cNvPr id="45059" name="文本占位符 45058"/>
          <p:cNvSpPr>
            <a:spLocks noGrp="1"/>
          </p:cNvSpPr>
          <p:nvPr>
            <p:ph type="body" idx="4294967295"/>
          </p:nvPr>
        </p:nvSpPr>
        <p:spPr>
          <a:xfrm>
            <a:off x="179388" y="1268413"/>
            <a:ext cx="8713787" cy="558958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600"/>
              <a:t>1</a:t>
            </a:r>
            <a:r>
              <a:rPr lang="zh-CN" altLang="en-US" sz="2600"/>
              <a:t>、食物中的六大类营养成分包括：</a:t>
            </a:r>
            <a:r>
              <a:rPr lang="zh-CN" altLang="en-US" sz="2600" b="0" u="sng">
                <a:solidFill>
                  <a:srgbClr val="FF3300"/>
                </a:solidFill>
              </a:rPr>
              <a:t>糖类、脂肪、蛋白质、水、无机盐、维生素</a:t>
            </a:r>
            <a:r>
              <a:rPr lang="zh-CN" altLang="en-US" sz="2600" b="0" u="sng"/>
              <a:t> </a:t>
            </a:r>
            <a:r>
              <a:rPr lang="zh-CN" altLang="en-US" sz="2600"/>
              <a:t>。其中</a:t>
            </a:r>
            <a:r>
              <a:rPr lang="zh-CN" altLang="en-US" sz="2600" b="0" u="sng">
                <a:solidFill>
                  <a:srgbClr val="FF3300"/>
                </a:solidFill>
              </a:rPr>
              <a:t>糖类、脂肪、蛋白质</a:t>
            </a:r>
            <a:r>
              <a:rPr lang="zh-CN" altLang="en-US" sz="2600" u="sng"/>
              <a:t> </a:t>
            </a:r>
            <a:r>
              <a:rPr lang="zh-CN" altLang="en-US" sz="2600"/>
              <a:t>能提供能量，被称为“三大产热营养素”；主要的能源物质是</a:t>
            </a:r>
            <a:r>
              <a:rPr lang="zh-CN" altLang="en-US" sz="2600" u="sng"/>
              <a:t> </a:t>
            </a:r>
            <a:r>
              <a:rPr lang="zh-CN" altLang="en-US" sz="2600" b="0" u="sng">
                <a:solidFill>
                  <a:srgbClr val="FF3300"/>
                </a:solidFill>
              </a:rPr>
              <a:t>糖类</a:t>
            </a:r>
            <a:r>
              <a:rPr lang="zh-CN" altLang="en-US" sz="2600" u="sng"/>
              <a:t> </a:t>
            </a:r>
            <a:r>
              <a:rPr lang="zh-CN" altLang="en-US" sz="2600"/>
              <a:t>，贮备能源的是</a:t>
            </a:r>
            <a:r>
              <a:rPr lang="zh-CN" altLang="en-US" sz="2600" b="0" u="sng">
                <a:solidFill>
                  <a:srgbClr val="FF3300"/>
                </a:solidFill>
              </a:rPr>
              <a:t>脂肪</a:t>
            </a:r>
            <a:r>
              <a:rPr lang="zh-CN" altLang="en-US" sz="2600" b="0" u="sng"/>
              <a:t> </a:t>
            </a:r>
            <a:r>
              <a:rPr lang="zh-CN" altLang="en-US" sz="2600"/>
              <a:t>；构成细胞的主要物质是</a:t>
            </a:r>
            <a:r>
              <a:rPr lang="zh-CN" altLang="en-US" sz="2600" b="0" u="sng">
                <a:solidFill>
                  <a:srgbClr val="FF3300"/>
                </a:solidFill>
              </a:rPr>
              <a:t>水</a:t>
            </a:r>
            <a:r>
              <a:rPr lang="zh-CN" altLang="en-US" sz="2600" b="0" u="sng"/>
              <a:t> </a:t>
            </a:r>
            <a:r>
              <a:rPr lang="zh-CN" altLang="en-US" sz="2600"/>
              <a:t>、基本物质是</a:t>
            </a:r>
            <a:r>
              <a:rPr lang="zh-CN" altLang="en-US" sz="2600" b="0" u="sng">
                <a:solidFill>
                  <a:srgbClr val="FF3300"/>
                </a:solidFill>
              </a:rPr>
              <a:t>蛋白质</a:t>
            </a:r>
            <a:r>
              <a:rPr lang="zh-CN" altLang="en-US" sz="2600" b="0" u="sng"/>
              <a:t> </a:t>
            </a:r>
            <a:r>
              <a:rPr lang="zh-CN" altLang="en-US" sz="2600"/>
              <a:t>。 </a:t>
            </a:r>
            <a:endParaRPr lang="zh-CN" altLang="en-US" sz="2600"/>
          </a:p>
          <a:p>
            <a:pPr>
              <a:lnSpc>
                <a:spcPct val="90000"/>
              </a:lnSpc>
            </a:pPr>
            <a:r>
              <a:rPr lang="en-US" altLang="zh-CN" sz="2600"/>
              <a:t>2</a:t>
            </a:r>
            <a:r>
              <a:rPr lang="zh-CN" altLang="en-US" sz="2600"/>
              <a:t>、检测蛋白质用</a:t>
            </a:r>
            <a:r>
              <a:rPr lang="zh-CN" altLang="en-US" sz="2600" b="0" u="sng">
                <a:solidFill>
                  <a:srgbClr val="FF3300"/>
                </a:solidFill>
              </a:rPr>
              <a:t>双缩尿试剂</a:t>
            </a:r>
            <a:r>
              <a:rPr lang="zh-CN" altLang="en-US" sz="2600" u="sng"/>
              <a:t> </a:t>
            </a:r>
            <a:r>
              <a:rPr lang="zh-CN" altLang="en-US" sz="2600"/>
              <a:t>，呈现</a:t>
            </a:r>
            <a:r>
              <a:rPr lang="zh-CN" altLang="en-US" sz="2600" b="0" u="sng">
                <a:solidFill>
                  <a:srgbClr val="FF3300"/>
                </a:solidFill>
              </a:rPr>
              <a:t>紫色</a:t>
            </a:r>
            <a:r>
              <a:rPr lang="zh-CN" altLang="en-US" sz="2600" u="sng"/>
              <a:t> </a:t>
            </a:r>
            <a:r>
              <a:rPr lang="zh-CN" altLang="en-US" sz="2600"/>
              <a:t>反应；检测维生素</a:t>
            </a:r>
            <a:r>
              <a:rPr lang="en-US" altLang="zh-CN" sz="2600"/>
              <a:t>C</a:t>
            </a:r>
            <a:r>
              <a:rPr lang="zh-CN" altLang="en-US" sz="2600"/>
              <a:t>用</a:t>
            </a:r>
            <a:r>
              <a:rPr lang="zh-CN" altLang="en-US" sz="2600" b="0" u="sng">
                <a:solidFill>
                  <a:srgbClr val="FF3300"/>
                </a:solidFill>
              </a:rPr>
              <a:t>吲哚酚试剂</a:t>
            </a:r>
            <a:r>
              <a:rPr lang="zh-CN" altLang="en-US" sz="2600"/>
              <a:t>或</a:t>
            </a:r>
            <a:r>
              <a:rPr lang="zh-CN" altLang="en-US" sz="2600" b="0" u="sng">
                <a:solidFill>
                  <a:srgbClr val="FF3300"/>
                </a:solidFill>
              </a:rPr>
              <a:t>高锰酸钾试剂</a:t>
            </a:r>
            <a:r>
              <a:rPr lang="zh-CN" altLang="en-US" sz="2600" b="0" u="sng"/>
              <a:t> </a:t>
            </a:r>
            <a:r>
              <a:rPr lang="zh-CN" altLang="en-US" sz="2600"/>
              <a:t>，呈现</a:t>
            </a:r>
            <a:r>
              <a:rPr lang="zh-CN" altLang="en-US" sz="2600" b="0" u="sng">
                <a:solidFill>
                  <a:srgbClr val="FF3300"/>
                </a:solidFill>
              </a:rPr>
              <a:t>褪色</a:t>
            </a:r>
            <a:r>
              <a:rPr lang="zh-CN" altLang="en-US" sz="2600" u="sng"/>
              <a:t> </a:t>
            </a:r>
            <a:r>
              <a:rPr lang="zh-CN" altLang="en-US" sz="2600"/>
              <a:t>反应。</a:t>
            </a:r>
            <a:endParaRPr lang="zh-CN" altLang="en-US" sz="2600"/>
          </a:p>
          <a:p>
            <a:pPr>
              <a:lnSpc>
                <a:spcPct val="90000"/>
              </a:lnSpc>
            </a:pPr>
            <a:r>
              <a:rPr lang="en-US" altLang="zh-CN" sz="2600"/>
              <a:t>3</a:t>
            </a:r>
            <a:r>
              <a:rPr lang="zh-CN" altLang="en-US" sz="2600"/>
              <a:t>、</a:t>
            </a:r>
            <a:r>
              <a:rPr lang="zh-CN" altLang="en-US" sz="2600" b="0" u="sng">
                <a:solidFill>
                  <a:srgbClr val="FF3300"/>
                </a:solidFill>
              </a:rPr>
              <a:t>水、无机盐、维生素</a:t>
            </a:r>
            <a:r>
              <a:rPr lang="en-US" altLang="zh-CN" sz="2600" b="0"/>
              <a:t>_</a:t>
            </a:r>
            <a:r>
              <a:rPr lang="zh-CN" altLang="en-US" sz="2600"/>
              <a:t>不能为生命活动提供能量，但对维持生命活动很重要。</a:t>
            </a:r>
            <a:r>
              <a:rPr lang="zh-CN" altLang="en-US" sz="2600" b="0">
                <a:solidFill>
                  <a:srgbClr val="FF3300"/>
                </a:solidFill>
              </a:rPr>
              <a:t>缺钙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佝偻病、骨质疏松症</a:t>
            </a:r>
            <a:r>
              <a:rPr lang="zh-CN" altLang="en-US" sz="2600"/>
              <a:t>（多吃：牛奶）；</a:t>
            </a:r>
            <a:r>
              <a:rPr lang="zh-CN" altLang="en-US" sz="2600" b="0">
                <a:solidFill>
                  <a:srgbClr val="FF3300"/>
                </a:solidFill>
              </a:rPr>
              <a:t>缺铁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贫血</a:t>
            </a:r>
            <a:r>
              <a:rPr lang="zh-CN" altLang="en-US" sz="2600"/>
              <a:t>；</a:t>
            </a:r>
            <a:r>
              <a:rPr lang="zh-CN" altLang="en-US" sz="2600" b="0">
                <a:solidFill>
                  <a:srgbClr val="FF3300"/>
                </a:solidFill>
              </a:rPr>
              <a:t>缺碘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——</a:t>
            </a:r>
            <a:r>
              <a:rPr lang="zh-CN" altLang="en-US" sz="2600" b="0">
                <a:solidFill>
                  <a:srgbClr val="FF3300"/>
                </a:solidFill>
              </a:rPr>
              <a:t>地方性甲状腺肿</a:t>
            </a:r>
            <a:r>
              <a:rPr lang="zh-CN" altLang="en-US" sz="2600"/>
              <a:t>（多吃：海带）。维生素：</a:t>
            </a:r>
            <a:r>
              <a:rPr lang="zh-CN" altLang="en-US" sz="2600" b="0">
                <a:solidFill>
                  <a:srgbClr val="FF3300"/>
                </a:solidFill>
              </a:rPr>
              <a:t>缺</a:t>
            </a:r>
            <a:r>
              <a:rPr lang="en-US" altLang="zh-CN" sz="2600" b="0">
                <a:solidFill>
                  <a:srgbClr val="FF3300"/>
                </a:solidFill>
              </a:rPr>
              <a:t>VA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夜盲症</a:t>
            </a:r>
            <a:r>
              <a:rPr lang="zh-CN" altLang="en-US" sz="2600"/>
              <a:t>（多吃动物肝脏 、玉米等）；</a:t>
            </a:r>
            <a:r>
              <a:rPr lang="zh-CN" altLang="en-US" sz="2600" b="0">
                <a:solidFill>
                  <a:srgbClr val="FF3300"/>
                </a:solidFill>
              </a:rPr>
              <a:t>缺</a:t>
            </a:r>
            <a:r>
              <a:rPr lang="en-US" altLang="zh-CN" sz="2600" b="0">
                <a:solidFill>
                  <a:srgbClr val="FF3300"/>
                </a:solidFill>
              </a:rPr>
              <a:t>VB1 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脚气病</a:t>
            </a:r>
            <a:r>
              <a:rPr lang="zh-CN" altLang="en-US" sz="2600"/>
              <a:t>（多吃粗粮）；</a:t>
            </a:r>
            <a:r>
              <a:rPr lang="zh-CN" altLang="en-US" sz="2600" b="0">
                <a:solidFill>
                  <a:srgbClr val="FF3300"/>
                </a:solidFill>
              </a:rPr>
              <a:t>缺</a:t>
            </a:r>
            <a:r>
              <a:rPr lang="en-US" altLang="zh-CN" sz="2600" b="0">
                <a:solidFill>
                  <a:srgbClr val="FF3300"/>
                </a:solidFill>
              </a:rPr>
              <a:t>VC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坏血病</a:t>
            </a:r>
            <a:r>
              <a:rPr lang="en-US" altLang="zh-CN" sz="2600"/>
              <a:t>(</a:t>
            </a:r>
            <a:r>
              <a:rPr lang="zh-CN" altLang="en-US" sz="2600"/>
              <a:t>牙龈出血，多吃蔬菜、水果</a:t>
            </a:r>
            <a:r>
              <a:rPr lang="en-US" altLang="zh-CN" sz="2600"/>
              <a:t>)</a:t>
            </a:r>
            <a:r>
              <a:rPr lang="zh-CN" altLang="en-US" sz="2600"/>
              <a:t>；</a:t>
            </a:r>
            <a:r>
              <a:rPr lang="zh-CN" altLang="en-US" sz="2600" b="0">
                <a:solidFill>
                  <a:srgbClr val="FF3300"/>
                </a:solidFill>
              </a:rPr>
              <a:t>缺</a:t>
            </a:r>
            <a:r>
              <a:rPr lang="en-US" altLang="zh-CN" sz="2600" b="0">
                <a:solidFill>
                  <a:srgbClr val="FF3300"/>
                </a:solidFill>
              </a:rPr>
              <a:t>VD</a:t>
            </a:r>
            <a:r>
              <a:rPr lang="en-US" altLang="zh-CN" sz="2600" b="0">
                <a:solidFill>
                  <a:srgbClr val="FF3300"/>
                </a:solidFill>
                <a:latin typeface="Arial" pitchFamily="34" charset="0"/>
              </a:rPr>
              <a:t>—</a:t>
            </a:r>
            <a:r>
              <a:rPr lang="zh-CN" altLang="en-US" sz="2600" b="0">
                <a:solidFill>
                  <a:srgbClr val="FF3300"/>
                </a:solidFill>
              </a:rPr>
              <a:t>佝偻病、骨质疏松症</a:t>
            </a:r>
            <a:r>
              <a:rPr lang="zh-CN" altLang="en-US" sz="2600"/>
              <a:t>。 </a:t>
            </a:r>
            <a:endParaRPr lang="zh-CN" altLang="en-US" sz="2600"/>
          </a:p>
        </p:txBody>
      </p:sp>
    </p:spTree>
  </p:cSld>
  <p:clrMapOvr>
    <a:masterClrMapping/>
  </p:clrMapOvr>
  <p:transition spd="med">
    <p:pull dir="r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标题 4608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第八章 人体的营养</a:t>
            </a:r>
            <a:endParaRPr lang="zh-CN" altLang="en-US" sz="4200"/>
          </a:p>
        </p:txBody>
      </p:sp>
      <p:sp>
        <p:nvSpPr>
          <p:cNvPr id="46083" name="文本占位符 46082"/>
          <p:cNvSpPr>
            <a:spLocks noGrp="1"/>
          </p:cNvSpPr>
          <p:nvPr>
            <p:ph type="body" idx="4294967295"/>
          </p:nvPr>
        </p:nvSpPr>
        <p:spPr>
          <a:xfrm>
            <a:off x="250825" y="1196975"/>
            <a:ext cx="8642350" cy="5661025"/>
          </a:xfrm>
        </p:spPr>
        <p:txBody>
          <a:bodyPr/>
          <a:lstStyle/>
          <a:p>
            <a:r>
              <a:rPr lang="en-US" altLang="zh-CN" sz="2900"/>
              <a:t>4</a:t>
            </a:r>
            <a:r>
              <a:rPr lang="zh-CN" altLang="en-US" sz="2900"/>
              <a:t>、消化系统包括：</a:t>
            </a:r>
            <a:r>
              <a:rPr lang="zh-CN" altLang="en-US" sz="2900" b="0" u="sng">
                <a:solidFill>
                  <a:srgbClr val="FF3300"/>
                </a:solidFill>
              </a:rPr>
              <a:t>消化管、消化腺</a:t>
            </a:r>
            <a:r>
              <a:rPr lang="zh-CN" altLang="en-US" sz="2900" b="0" u="sng"/>
              <a:t> </a:t>
            </a:r>
            <a:r>
              <a:rPr lang="zh-CN" altLang="en-US" sz="2900"/>
              <a:t>两部分。消化管包括：</a:t>
            </a:r>
            <a:r>
              <a:rPr lang="zh-CN" altLang="en-US" sz="2900" b="0" u="sng">
                <a:solidFill>
                  <a:srgbClr val="FF3300"/>
                </a:solidFill>
              </a:rPr>
              <a:t>口腔、咽、食管、胃、小肠、大肠、肛门</a:t>
            </a:r>
            <a:r>
              <a:rPr lang="zh-CN" altLang="en-US" sz="2900"/>
              <a:t>等，消化腺包括：</a:t>
            </a:r>
            <a:r>
              <a:rPr lang="zh-CN" altLang="en-US" sz="2900" b="0" u="sng">
                <a:solidFill>
                  <a:srgbClr val="FF3300"/>
                </a:solidFill>
              </a:rPr>
              <a:t>唾液腺、胃腺、肠腺、胰腺、肝脏</a:t>
            </a:r>
            <a:r>
              <a:rPr lang="zh-CN" altLang="en-US" sz="2900"/>
              <a:t>，其消化液分别是：</a:t>
            </a:r>
            <a:r>
              <a:rPr lang="zh-CN" altLang="en-US" sz="2900" b="0" u="sng">
                <a:solidFill>
                  <a:srgbClr val="FF3300"/>
                </a:solidFill>
              </a:rPr>
              <a:t>唾液、胃液、肠液、胰液、胆汁</a:t>
            </a:r>
            <a:r>
              <a:rPr lang="zh-CN" altLang="en-US" sz="2900"/>
              <a:t>。最大的消化腺是</a:t>
            </a:r>
            <a:r>
              <a:rPr lang="zh-CN" altLang="en-US" sz="2900" b="0" u="sng">
                <a:solidFill>
                  <a:srgbClr val="FF3300"/>
                </a:solidFill>
              </a:rPr>
              <a:t>肝脏</a:t>
            </a:r>
            <a:r>
              <a:rPr lang="zh-CN" altLang="en-US" sz="2900"/>
              <a:t>，其分泌的</a:t>
            </a:r>
            <a:r>
              <a:rPr lang="zh-CN" altLang="en-US" sz="2900" b="0" u="sng">
                <a:solidFill>
                  <a:srgbClr val="FF3300"/>
                </a:solidFill>
              </a:rPr>
              <a:t>胆汁</a:t>
            </a:r>
            <a:r>
              <a:rPr lang="zh-CN" altLang="en-US" sz="2900"/>
              <a:t>不含消化酶，有</a:t>
            </a:r>
            <a:r>
              <a:rPr lang="zh-CN" altLang="en-US" sz="2900" b="0" u="sng">
                <a:solidFill>
                  <a:srgbClr val="FF3300"/>
                </a:solidFill>
              </a:rPr>
              <a:t>乳化脂肪</a:t>
            </a:r>
            <a:r>
              <a:rPr lang="zh-CN" altLang="en-US" sz="2900"/>
              <a:t>的作用。肠液、胰液含</a:t>
            </a:r>
            <a:r>
              <a:rPr lang="zh-CN" altLang="en-US" sz="2900" b="0" u="sng">
                <a:solidFill>
                  <a:srgbClr val="FF3300"/>
                </a:solidFill>
              </a:rPr>
              <a:t>多种</a:t>
            </a:r>
            <a:r>
              <a:rPr lang="zh-CN" altLang="en-US" sz="2900"/>
              <a:t>消化酶。</a:t>
            </a:r>
            <a:endParaRPr lang="zh-CN" altLang="en-US" sz="2900"/>
          </a:p>
          <a:p>
            <a:r>
              <a:rPr lang="en-US" altLang="zh-CN" sz="2900"/>
              <a:t>5</a:t>
            </a:r>
            <a:r>
              <a:rPr lang="zh-CN" altLang="en-US" sz="2900"/>
              <a:t>、淀粉消化开始于</a:t>
            </a:r>
            <a:r>
              <a:rPr lang="zh-CN" altLang="en-US" sz="2900" b="0" u="sng">
                <a:solidFill>
                  <a:srgbClr val="FF3300"/>
                </a:solidFill>
              </a:rPr>
              <a:t>口腔</a:t>
            </a:r>
            <a:r>
              <a:rPr lang="zh-CN" altLang="en-US" sz="2900"/>
              <a:t>，初步分解为</a:t>
            </a:r>
            <a:r>
              <a:rPr lang="zh-CN" altLang="en-US" sz="2900" b="0" u="sng">
                <a:solidFill>
                  <a:srgbClr val="FF3300"/>
                </a:solidFill>
              </a:rPr>
              <a:t>麦芽糖</a:t>
            </a:r>
            <a:r>
              <a:rPr lang="zh-CN" altLang="en-US" sz="2900"/>
              <a:t>，在小肠最终分解为</a:t>
            </a:r>
            <a:r>
              <a:rPr lang="zh-CN" altLang="en-US" sz="2900" b="0" u="sng">
                <a:solidFill>
                  <a:srgbClr val="FF3300"/>
                </a:solidFill>
              </a:rPr>
              <a:t>葡萄糖</a:t>
            </a:r>
            <a:r>
              <a:rPr lang="zh-CN" altLang="en-US" sz="2900"/>
              <a:t>。蛋白质消化开始于</a:t>
            </a:r>
            <a:r>
              <a:rPr lang="zh-CN" altLang="en-US" sz="2900" b="0" u="sng">
                <a:solidFill>
                  <a:srgbClr val="FF3300"/>
                </a:solidFill>
              </a:rPr>
              <a:t>胃</a:t>
            </a:r>
            <a:r>
              <a:rPr lang="zh-CN" altLang="en-US" sz="2900" b="0" u="sng"/>
              <a:t> </a:t>
            </a:r>
            <a:r>
              <a:rPr lang="zh-CN" altLang="en-US" sz="2900"/>
              <a:t>，在小肠最终分解为</a:t>
            </a:r>
            <a:r>
              <a:rPr lang="zh-CN" altLang="en-US" sz="2900" b="0" u="sng">
                <a:solidFill>
                  <a:srgbClr val="FF3300"/>
                </a:solidFill>
              </a:rPr>
              <a:t>氨基酸</a:t>
            </a:r>
            <a:r>
              <a:rPr lang="zh-CN" altLang="en-US" sz="2900"/>
              <a:t>。脂肪消化开始于</a:t>
            </a:r>
            <a:r>
              <a:rPr lang="zh-CN" altLang="en-US" sz="2900" b="0" u="sng">
                <a:solidFill>
                  <a:srgbClr val="FF3300"/>
                </a:solidFill>
              </a:rPr>
              <a:t>小肠</a:t>
            </a:r>
            <a:r>
              <a:rPr lang="zh-CN" altLang="en-US" sz="2900"/>
              <a:t>，在小肠通过</a:t>
            </a:r>
            <a:r>
              <a:rPr lang="zh-CN" altLang="en-US" sz="2900" b="0" u="sng">
                <a:solidFill>
                  <a:srgbClr val="FF3300"/>
                </a:solidFill>
              </a:rPr>
              <a:t>胆汁</a:t>
            </a:r>
            <a:r>
              <a:rPr lang="zh-CN" altLang="en-US" sz="2900" b="0" u="sng"/>
              <a:t> </a:t>
            </a:r>
            <a:r>
              <a:rPr lang="zh-CN" altLang="en-US" sz="2900"/>
              <a:t>的乳化，最终分解为</a:t>
            </a:r>
            <a:r>
              <a:rPr lang="zh-CN" altLang="en-US" sz="2900" u="sng"/>
              <a:t> </a:t>
            </a:r>
            <a:r>
              <a:rPr lang="zh-CN" altLang="en-US" sz="2900" b="0" u="sng">
                <a:solidFill>
                  <a:srgbClr val="FF3300"/>
                </a:solidFill>
              </a:rPr>
              <a:t>甘油和脂肪酸</a:t>
            </a:r>
            <a:r>
              <a:rPr lang="zh-CN" altLang="en-US" sz="2900" b="0" u="sng"/>
              <a:t> </a:t>
            </a:r>
            <a:r>
              <a:rPr lang="zh-CN" altLang="en-US" sz="2900"/>
              <a:t>。 </a:t>
            </a:r>
            <a:endParaRPr lang="zh-CN" altLang="en-US" sz="2900"/>
          </a:p>
        </p:txBody>
      </p:sp>
    </p:spTree>
  </p:cSld>
  <p:clrMapOvr>
    <a:masterClrMapping/>
  </p:clrMapOvr>
  <p:transition spd="med">
    <p:pull dir="ru"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标题 4710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第八章 人体的营养</a:t>
            </a:r>
            <a:endParaRPr lang="zh-CN" altLang="en-US" sz="4200"/>
          </a:p>
        </p:txBody>
      </p:sp>
      <p:sp>
        <p:nvSpPr>
          <p:cNvPr id="47107" name="文本占位符 47106"/>
          <p:cNvSpPr>
            <a:spLocks noGrp="1"/>
          </p:cNvSpPr>
          <p:nvPr>
            <p:ph type="body" idx="4294967295"/>
          </p:nvPr>
        </p:nvSpPr>
        <p:spPr>
          <a:xfrm>
            <a:off x="250825" y="1268413"/>
            <a:ext cx="8713788" cy="532923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6</a:t>
            </a:r>
            <a:r>
              <a:rPr lang="zh-CN" altLang="en-US"/>
              <a:t>、消化和吸收的主要器官是</a:t>
            </a:r>
            <a:r>
              <a:rPr lang="zh-CN" altLang="en-US" b="0" u="sng">
                <a:solidFill>
                  <a:srgbClr val="FF3300"/>
                </a:solidFill>
              </a:rPr>
              <a:t>小肠</a:t>
            </a:r>
            <a:r>
              <a:rPr lang="zh-CN" altLang="en-US" u="sng">
                <a:solidFill>
                  <a:srgbClr val="FF3300"/>
                </a:solidFill>
              </a:rPr>
              <a:t> </a:t>
            </a:r>
            <a:r>
              <a:rPr lang="zh-CN" altLang="en-US"/>
              <a:t>，小肠适于消化和吸收的结构特点：（</a:t>
            </a:r>
            <a:r>
              <a:rPr lang="en-US" altLang="zh-CN"/>
              <a:t>1</a:t>
            </a:r>
            <a:r>
              <a:rPr lang="zh-CN" altLang="en-US"/>
              <a:t>）有</a:t>
            </a:r>
            <a:r>
              <a:rPr lang="zh-CN" altLang="en-US" b="0" u="sng">
                <a:solidFill>
                  <a:srgbClr val="FF3300"/>
                </a:solidFill>
              </a:rPr>
              <a:t>肠液、胰液、胆汁</a:t>
            </a:r>
            <a:r>
              <a:rPr lang="zh-CN" altLang="en-US"/>
              <a:t>，可消化糖类、蛋白质、脂肪。（</a:t>
            </a:r>
            <a:r>
              <a:rPr lang="en-US" altLang="zh-CN"/>
              <a:t>2</a:t>
            </a:r>
            <a:r>
              <a:rPr lang="zh-CN" altLang="en-US"/>
              <a:t>）消化管中最长的一段，有</a:t>
            </a:r>
            <a:r>
              <a:rPr lang="zh-CN" altLang="en-US" b="0" u="sng">
                <a:solidFill>
                  <a:srgbClr val="FF3300"/>
                </a:solidFill>
              </a:rPr>
              <a:t>环形皱襞、小肠绒毛、微绒毛</a:t>
            </a:r>
            <a:r>
              <a:rPr lang="zh-CN" altLang="en-US" b="0" u="sng"/>
              <a:t> </a:t>
            </a:r>
            <a:r>
              <a:rPr lang="zh-CN" altLang="en-US"/>
              <a:t>增大了消化和吸收的面积；（</a:t>
            </a:r>
            <a:r>
              <a:rPr lang="en-US" altLang="zh-CN"/>
              <a:t>3</a:t>
            </a:r>
            <a:r>
              <a:rPr lang="zh-CN" altLang="en-US"/>
              <a:t>）绒毛壁、毛细血管壁只由</a:t>
            </a:r>
            <a:r>
              <a:rPr lang="zh-CN" altLang="en-US" b="0" u="sng">
                <a:solidFill>
                  <a:srgbClr val="FF3300"/>
                </a:solidFill>
              </a:rPr>
              <a:t>一层上皮细胞</a:t>
            </a:r>
            <a:r>
              <a:rPr lang="zh-CN" altLang="en-US"/>
              <a:t>构成，有利于营养物质的吸收。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7</a:t>
            </a:r>
            <a:r>
              <a:rPr lang="zh-CN" altLang="en-US"/>
              <a:t>、消化管各部分的吸收功能：口腔、咽、食管</a:t>
            </a:r>
            <a:r>
              <a:rPr lang="zh-CN" altLang="en-US" b="0" u="sng">
                <a:solidFill>
                  <a:srgbClr val="FF3300"/>
                </a:solidFill>
              </a:rPr>
              <a:t>无吸收</a:t>
            </a:r>
            <a:r>
              <a:rPr lang="zh-CN" altLang="en-US"/>
              <a:t>，胃：吸收部分的</a:t>
            </a:r>
            <a:r>
              <a:rPr lang="zh-CN" altLang="en-US" b="0" u="sng">
                <a:solidFill>
                  <a:srgbClr val="FF3300"/>
                </a:solidFill>
              </a:rPr>
              <a:t>水和酒精</a:t>
            </a:r>
            <a:r>
              <a:rPr lang="zh-CN" altLang="en-US"/>
              <a:t>，小肠：吸收</a:t>
            </a:r>
            <a:r>
              <a:rPr lang="zh-CN" altLang="en-US" b="0" u="sng">
                <a:solidFill>
                  <a:srgbClr val="FF3300"/>
                </a:solidFill>
              </a:rPr>
              <a:t>绝大部分</a:t>
            </a:r>
            <a:r>
              <a:rPr lang="zh-CN" altLang="en-US"/>
              <a:t>的营养物质，大肠：吸收少量的</a:t>
            </a:r>
            <a:r>
              <a:rPr lang="zh-CN" altLang="en-US" b="0" u="sng">
                <a:solidFill>
                  <a:srgbClr val="FF3300"/>
                </a:solidFill>
              </a:rPr>
              <a:t>水、无机盐和维生素</a:t>
            </a:r>
            <a:r>
              <a:rPr lang="zh-CN" altLang="en-US" u="sng"/>
              <a:t> </a:t>
            </a:r>
            <a:r>
              <a:rPr lang="zh-CN" altLang="en-US"/>
              <a:t>。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标题 4812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第八章 人体的营养</a:t>
            </a:r>
            <a:endParaRPr lang="zh-CN" altLang="en-US" sz="4200"/>
          </a:p>
        </p:txBody>
      </p:sp>
      <p:sp>
        <p:nvSpPr>
          <p:cNvPr id="48131" name="文本占位符 48130"/>
          <p:cNvSpPr>
            <a:spLocks noGrp="1"/>
          </p:cNvSpPr>
          <p:nvPr>
            <p:ph type="body" idx="4294967295"/>
          </p:nvPr>
        </p:nvSpPr>
        <p:spPr>
          <a:xfrm>
            <a:off x="250825" y="1196975"/>
            <a:ext cx="8713788" cy="56610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/>
              <a:t>8</a:t>
            </a:r>
            <a:r>
              <a:rPr lang="zh-CN" altLang="en-US" sz="2800"/>
              <a:t>、营养不良和营养过剩都属于</a:t>
            </a:r>
            <a:r>
              <a:rPr lang="zh-CN" altLang="en-US" sz="2800" b="0" u="sng">
                <a:solidFill>
                  <a:srgbClr val="FF3300"/>
                </a:solidFill>
              </a:rPr>
              <a:t>营养失调</a:t>
            </a:r>
            <a:r>
              <a:rPr lang="zh-CN" altLang="en-US" sz="2800"/>
              <a:t>，生活中只有做到</a:t>
            </a:r>
            <a:r>
              <a:rPr lang="zh-CN" altLang="en-US" sz="2800" b="0" u="sng">
                <a:solidFill>
                  <a:srgbClr val="FF3300"/>
                </a:solidFill>
              </a:rPr>
              <a:t>均衡膳食</a:t>
            </a:r>
            <a:r>
              <a:rPr lang="zh-CN" altLang="en-US" sz="2800" b="0" u="sng"/>
              <a:t> </a:t>
            </a:r>
            <a:r>
              <a:rPr lang="zh-CN" altLang="en-US" sz="2800"/>
              <a:t>才有利于身体健康。每日均衡地吃“平衡膳食宝塔”中的五类食物，早、中、晚餐的能量分别占</a:t>
            </a:r>
            <a:r>
              <a:rPr lang="en-US" altLang="zh-CN" sz="2800" b="0" u="sng">
                <a:solidFill>
                  <a:srgbClr val="FF3300"/>
                </a:solidFill>
              </a:rPr>
              <a:t>30%</a:t>
            </a:r>
            <a:r>
              <a:rPr lang="zh-CN" altLang="en-US" sz="2800" b="0" u="sng">
                <a:solidFill>
                  <a:srgbClr val="FF3300"/>
                </a:solidFill>
              </a:rPr>
              <a:t>、</a:t>
            </a:r>
            <a:r>
              <a:rPr lang="en-US" altLang="zh-CN" sz="2800" b="0" u="sng">
                <a:solidFill>
                  <a:srgbClr val="FF3300"/>
                </a:solidFill>
              </a:rPr>
              <a:t>40% </a:t>
            </a:r>
            <a:r>
              <a:rPr lang="zh-CN" altLang="en-US" sz="2800" b="0" u="sng">
                <a:solidFill>
                  <a:srgbClr val="FF3300"/>
                </a:solidFill>
              </a:rPr>
              <a:t>和</a:t>
            </a:r>
            <a:r>
              <a:rPr lang="en-US" altLang="zh-CN" sz="2800" b="0" u="sng">
                <a:solidFill>
                  <a:srgbClr val="FF3300"/>
                </a:solidFill>
              </a:rPr>
              <a:t>30%</a:t>
            </a:r>
            <a:r>
              <a:rPr lang="en-US" altLang="zh-CN" sz="2800" b="0" u="sng"/>
              <a:t> </a:t>
            </a:r>
            <a:r>
              <a:rPr lang="zh-CN" altLang="en-US" sz="2800"/>
              <a:t>左右；青少年应多吃含</a:t>
            </a:r>
            <a:r>
              <a:rPr lang="zh-CN" altLang="en-US" sz="2800" b="0" u="sng">
                <a:solidFill>
                  <a:srgbClr val="FF3300"/>
                </a:solidFill>
              </a:rPr>
              <a:t>蛋白质和钙</a:t>
            </a:r>
            <a:r>
              <a:rPr lang="zh-CN" altLang="en-US" sz="2800" b="0" u="sng"/>
              <a:t> </a:t>
            </a:r>
            <a:r>
              <a:rPr lang="zh-CN" altLang="en-US" sz="2800"/>
              <a:t>丰富的食物。</a:t>
            </a:r>
            <a:endParaRPr lang="zh-CN" altLang="en-US" sz="2800"/>
          </a:p>
          <a:p>
            <a:pPr>
              <a:lnSpc>
                <a:spcPct val="90000"/>
              </a:lnSpc>
            </a:pPr>
            <a:r>
              <a:rPr lang="en-US" altLang="zh-CN" sz="2800"/>
              <a:t>9</a:t>
            </a:r>
            <a:r>
              <a:rPr lang="zh-CN" altLang="en-US" sz="2800"/>
              <a:t>、馒头、米饭在口腔中充分咀嚼后变甜，是由于</a:t>
            </a:r>
            <a:r>
              <a:rPr lang="zh-CN" altLang="en-US" sz="2800" b="0" u="sng">
                <a:solidFill>
                  <a:srgbClr val="FF3300"/>
                </a:solidFill>
              </a:rPr>
              <a:t>淀粉</a:t>
            </a:r>
            <a:r>
              <a:rPr lang="zh-CN" altLang="en-US" sz="2800" u="sng">
                <a:solidFill>
                  <a:srgbClr val="FF3300"/>
                </a:solidFill>
              </a:rPr>
              <a:t> </a:t>
            </a:r>
            <a:r>
              <a:rPr lang="zh-CN" altLang="en-US" sz="2800"/>
              <a:t>变为</a:t>
            </a:r>
            <a:r>
              <a:rPr lang="zh-CN" altLang="en-US" sz="2800" b="0" u="sng">
                <a:solidFill>
                  <a:srgbClr val="FF3300"/>
                </a:solidFill>
              </a:rPr>
              <a:t>麦芽糖</a:t>
            </a:r>
            <a:r>
              <a:rPr lang="zh-CN" altLang="en-US" sz="2800" b="0" u="sng"/>
              <a:t> </a:t>
            </a:r>
            <a:r>
              <a:rPr lang="zh-CN" altLang="en-US" sz="2800"/>
              <a:t>的结果。</a:t>
            </a:r>
            <a:endParaRPr lang="zh-CN" altLang="en-US" sz="2800"/>
          </a:p>
          <a:p>
            <a:pPr>
              <a:lnSpc>
                <a:spcPct val="90000"/>
              </a:lnSpc>
            </a:pPr>
            <a:r>
              <a:rPr lang="zh-CN" altLang="en-US" sz="2800"/>
              <a:t>探究唾液对淀粉的消化作用中，实验组的材料为</a:t>
            </a:r>
            <a:r>
              <a:rPr lang="zh-CN" altLang="en-US" sz="2800" b="0" u="sng">
                <a:solidFill>
                  <a:srgbClr val="FF3300"/>
                </a:solidFill>
              </a:rPr>
              <a:t>“淀粉液＋唾液”</a:t>
            </a:r>
            <a:r>
              <a:rPr lang="zh-CN" altLang="en-US" sz="2800"/>
              <a:t>，对照组的材料为</a:t>
            </a:r>
            <a:r>
              <a:rPr lang="zh-CN" altLang="en-US" sz="2800" b="0" u="sng">
                <a:solidFill>
                  <a:srgbClr val="FF3300"/>
                </a:solidFill>
              </a:rPr>
              <a:t>“淀粉液＋清水”</a:t>
            </a:r>
            <a:r>
              <a:rPr lang="zh-CN" altLang="en-US" sz="2800"/>
              <a:t>，加入碘液后，对照组变成了</a:t>
            </a:r>
            <a:r>
              <a:rPr lang="zh-CN" altLang="en-US" sz="2800" b="0" u="sng">
                <a:solidFill>
                  <a:srgbClr val="FF3300"/>
                </a:solidFill>
              </a:rPr>
              <a:t>蓝色</a:t>
            </a:r>
            <a:r>
              <a:rPr lang="zh-CN" altLang="en-US" sz="2800" u="sng"/>
              <a:t> </a:t>
            </a:r>
            <a:r>
              <a:rPr lang="zh-CN" altLang="en-US" sz="2800"/>
              <a:t>，说明试管中存在</a:t>
            </a:r>
            <a:r>
              <a:rPr lang="zh-CN" altLang="en-US" sz="2800" b="0" u="sng">
                <a:solidFill>
                  <a:srgbClr val="FF3300"/>
                </a:solidFill>
              </a:rPr>
              <a:t>淀粉</a:t>
            </a:r>
            <a:r>
              <a:rPr lang="zh-CN" altLang="en-US" sz="2800"/>
              <a:t> ；实验组</a:t>
            </a:r>
            <a:r>
              <a:rPr lang="zh-CN" altLang="en-US" sz="2800" b="0" u="sng">
                <a:solidFill>
                  <a:srgbClr val="FF3300"/>
                </a:solidFill>
              </a:rPr>
              <a:t>不变蓝色</a:t>
            </a:r>
            <a:r>
              <a:rPr lang="zh-CN" altLang="en-US" sz="2800"/>
              <a:t>，说明试管中不存在</a:t>
            </a:r>
            <a:r>
              <a:rPr lang="zh-CN" altLang="en-US" sz="2800" b="0" u="sng">
                <a:solidFill>
                  <a:srgbClr val="FF3300"/>
                </a:solidFill>
              </a:rPr>
              <a:t>淀粉</a:t>
            </a:r>
            <a:r>
              <a:rPr lang="zh-CN" altLang="en-US" sz="2800" b="0" u="sng"/>
              <a:t> </a:t>
            </a:r>
            <a:r>
              <a:rPr lang="zh-CN" altLang="en-US" sz="2800"/>
              <a:t> ，实验组中的</a:t>
            </a:r>
            <a:r>
              <a:rPr lang="zh-CN" altLang="en-US" sz="2800" b="0" u="sng">
                <a:solidFill>
                  <a:srgbClr val="FF3300"/>
                </a:solidFill>
              </a:rPr>
              <a:t>淀粉</a:t>
            </a:r>
            <a:r>
              <a:rPr lang="zh-CN" altLang="en-US" sz="2800" u="sng">
                <a:solidFill>
                  <a:srgbClr val="FF3300"/>
                </a:solidFill>
              </a:rPr>
              <a:t> </a:t>
            </a:r>
            <a:r>
              <a:rPr lang="zh-CN" altLang="en-US" sz="2800"/>
              <a:t>已被</a:t>
            </a:r>
            <a:r>
              <a:rPr lang="zh-CN" altLang="en-US" sz="2800" b="0" u="sng">
                <a:solidFill>
                  <a:srgbClr val="FF3300"/>
                </a:solidFill>
              </a:rPr>
              <a:t>唾液 </a:t>
            </a:r>
            <a:r>
              <a:rPr lang="zh-CN" altLang="en-US" sz="2800">
                <a:solidFill>
                  <a:srgbClr val="FF3300"/>
                </a:solidFill>
              </a:rPr>
              <a:t>分解。结论：</a:t>
            </a:r>
            <a:r>
              <a:rPr lang="zh-CN" altLang="en-US" sz="2800" b="0" u="sng">
                <a:solidFill>
                  <a:srgbClr val="FF3300"/>
                </a:solidFill>
              </a:rPr>
              <a:t>唾液对淀粉有消化作用</a:t>
            </a:r>
            <a:r>
              <a:rPr lang="zh-CN" altLang="en-US" sz="2800" b="0" u="sng"/>
              <a:t> </a:t>
            </a:r>
            <a:r>
              <a:rPr lang="zh-CN" altLang="en-US" sz="2800"/>
              <a:t>。 </a:t>
            </a:r>
            <a:endParaRPr lang="zh-CN" altLang="en-US" sz="2800"/>
          </a:p>
        </p:txBody>
      </p:sp>
    </p:spTree>
  </p:cSld>
  <p:clrMapOvr>
    <a:masterClrMapping/>
  </p:clrMapOvr>
  <p:transition spd="med">
    <p:pull dir="ru"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标题 4915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49155" name="文本占位符 49154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5400675"/>
          </a:xfrm>
        </p:spPr>
        <p:txBody>
          <a:bodyPr/>
          <a:lstStyle/>
          <a:p>
            <a:r>
              <a:rPr lang="en-US" altLang="zh-CN" sz="2900"/>
              <a:t>1</a:t>
            </a:r>
            <a:r>
              <a:rPr lang="zh-CN" altLang="en-US" sz="2900"/>
              <a:t>、加了抗凝剂（柠檬酸钠）的血液会出现分层现象，上层淡黄色半透明的液体是</a:t>
            </a:r>
            <a:r>
              <a:rPr lang="zh-CN" altLang="en-US" sz="2900" b="0" u="sng">
                <a:solidFill>
                  <a:srgbClr val="FF3300"/>
                </a:solidFill>
              </a:rPr>
              <a:t>血浆</a:t>
            </a:r>
            <a:r>
              <a:rPr lang="zh-CN" altLang="en-US" sz="2900" u="sng"/>
              <a:t>，</a:t>
            </a:r>
            <a:r>
              <a:rPr lang="zh-CN" altLang="en-US" sz="2900"/>
              <a:t>下层深红色的是</a:t>
            </a:r>
            <a:r>
              <a:rPr lang="zh-CN" altLang="en-US" sz="2900" b="0" u="sng">
                <a:solidFill>
                  <a:srgbClr val="FF3300"/>
                </a:solidFill>
              </a:rPr>
              <a:t>红细胞</a:t>
            </a:r>
            <a:r>
              <a:rPr lang="zh-CN" altLang="en-US" sz="2900"/>
              <a:t>，两层之间很薄的一层白色物质是</a:t>
            </a:r>
            <a:r>
              <a:rPr lang="zh-CN" altLang="en-US" sz="2900" b="0" u="sng">
                <a:solidFill>
                  <a:srgbClr val="FF3300"/>
                </a:solidFill>
              </a:rPr>
              <a:t>白细胞</a:t>
            </a:r>
            <a:r>
              <a:rPr lang="zh-CN" altLang="en-US" sz="2900"/>
              <a:t>和</a:t>
            </a:r>
            <a:r>
              <a:rPr lang="zh-CN" altLang="en-US" sz="2900" b="0" u="sng">
                <a:solidFill>
                  <a:srgbClr val="FF3300"/>
                </a:solidFill>
              </a:rPr>
              <a:t>血小板</a:t>
            </a:r>
            <a:r>
              <a:rPr lang="zh-CN" altLang="en-US" sz="2900"/>
              <a:t>，可见血液分为</a:t>
            </a:r>
            <a:r>
              <a:rPr lang="zh-CN" altLang="en-US" sz="2900" b="0" u="sng">
                <a:solidFill>
                  <a:srgbClr val="FF3300"/>
                </a:solidFill>
              </a:rPr>
              <a:t>血浆和血细胞</a:t>
            </a:r>
            <a:r>
              <a:rPr lang="zh-CN" altLang="en-US" sz="2900"/>
              <a:t>。血浆的主要功能是运载</a:t>
            </a:r>
            <a:r>
              <a:rPr lang="zh-CN" altLang="en-US" sz="2900" b="0" u="sng">
                <a:solidFill>
                  <a:srgbClr val="FF3300"/>
                </a:solidFill>
              </a:rPr>
              <a:t>血细胞</a:t>
            </a:r>
            <a:r>
              <a:rPr lang="zh-CN" altLang="en-US" sz="2900"/>
              <a:t>，运送</a:t>
            </a:r>
            <a:r>
              <a:rPr lang="zh-CN" altLang="en-US" sz="2900" b="0" u="sng">
                <a:solidFill>
                  <a:srgbClr val="FF3300"/>
                </a:solidFill>
              </a:rPr>
              <a:t>营养物质和废物</a:t>
            </a:r>
            <a:r>
              <a:rPr lang="zh-CN" altLang="en-US" sz="2900"/>
              <a:t>。</a:t>
            </a:r>
            <a:endParaRPr lang="zh-CN" altLang="en-US" sz="2900"/>
          </a:p>
          <a:p>
            <a:r>
              <a:rPr lang="en-US" altLang="zh-CN" sz="2900"/>
              <a:t>2</a:t>
            </a:r>
            <a:r>
              <a:rPr lang="zh-CN" altLang="en-US" sz="2900"/>
              <a:t>、</a:t>
            </a:r>
            <a:r>
              <a:rPr lang="zh-CN" altLang="en-US" sz="2900" b="0">
                <a:solidFill>
                  <a:srgbClr val="FF3300"/>
                </a:solidFill>
              </a:rPr>
              <a:t>红细胞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 b="0" u="sng">
                <a:solidFill>
                  <a:srgbClr val="FF3300"/>
                </a:solidFill>
              </a:rPr>
              <a:t>运输氧</a:t>
            </a:r>
            <a:r>
              <a:rPr lang="zh-CN" altLang="en-US" sz="2900"/>
              <a:t>和部分二氧化碳</a:t>
            </a:r>
            <a:r>
              <a:rPr lang="en-US" altLang="zh-CN" sz="2900" b="0"/>
              <a:t>,</a:t>
            </a:r>
            <a:r>
              <a:rPr lang="zh-CN" altLang="en-US" sz="2900" b="0">
                <a:solidFill>
                  <a:srgbClr val="FF3300"/>
                </a:solidFill>
              </a:rPr>
              <a:t>过少：</a:t>
            </a:r>
            <a:r>
              <a:rPr lang="zh-CN" altLang="en-US" sz="2900" b="0" u="sng">
                <a:solidFill>
                  <a:srgbClr val="FF3300"/>
                </a:solidFill>
              </a:rPr>
              <a:t>贫血</a:t>
            </a:r>
            <a:r>
              <a:rPr lang="zh-CN" altLang="en-US" sz="2900"/>
              <a:t>。</a:t>
            </a:r>
            <a:r>
              <a:rPr lang="zh-CN" altLang="en-US" sz="2900" b="0">
                <a:solidFill>
                  <a:srgbClr val="FF3300"/>
                </a:solidFill>
              </a:rPr>
              <a:t>白细胞</a:t>
            </a:r>
            <a:r>
              <a:rPr lang="en-US" altLang="zh-CN" sz="2900" b="0">
                <a:solidFill>
                  <a:srgbClr val="FF3300"/>
                </a:solidFill>
              </a:rPr>
              <a:t>:</a:t>
            </a:r>
            <a:r>
              <a:rPr lang="zh-CN" altLang="en-US" sz="2900"/>
              <a:t>吞噬病菌，防御、保护作用，</a:t>
            </a:r>
            <a:r>
              <a:rPr lang="zh-CN" altLang="en-US" sz="2900" b="0">
                <a:solidFill>
                  <a:srgbClr val="FF3300"/>
                </a:solidFill>
              </a:rPr>
              <a:t>过多：</a:t>
            </a:r>
            <a:r>
              <a:rPr lang="zh-CN" altLang="en-US" sz="2900" b="0" u="sng">
                <a:solidFill>
                  <a:srgbClr val="FF3300"/>
                </a:solidFill>
              </a:rPr>
              <a:t>炎症</a:t>
            </a:r>
            <a:r>
              <a:rPr lang="zh-CN" altLang="en-US" sz="2900"/>
              <a:t>。</a:t>
            </a:r>
            <a:r>
              <a:rPr lang="zh-CN" altLang="en-US" sz="2900" b="0">
                <a:solidFill>
                  <a:srgbClr val="FF3300"/>
                </a:solidFill>
              </a:rPr>
              <a:t>血小板</a:t>
            </a:r>
            <a:r>
              <a:rPr lang="en-US" altLang="zh-CN" sz="2900" b="0">
                <a:solidFill>
                  <a:srgbClr val="FF3300"/>
                </a:solidFill>
              </a:rPr>
              <a:t>:</a:t>
            </a:r>
            <a:r>
              <a:rPr lang="zh-CN" altLang="en-US" sz="2900"/>
              <a:t>止血和加速凝血的作用，</a:t>
            </a:r>
            <a:r>
              <a:rPr lang="zh-CN" altLang="en-US" sz="2900" b="0">
                <a:solidFill>
                  <a:srgbClr val="FF3300"/>
                </a:solidFill>
              </a:rPr>
              <a:t>过少：流血不止</a:t>
            </a:r>
            <a:r>
              <a:rPr lang="zh-CN" altLang="en-US" sz="2900"/>
              <a:t>。</a:t>
            </a:r>
            <a:endParaRPr lang="zh-CN" altLang="en-US" sz="2900"/>
          </a:p>
          <a:p>
            <a:r>
              <a:rPr lang="en-US" altLang="zh-CN" sz="2900"/>
              <a:t>3</a:t>
            </a:r>
            <a:r>
              <a:rPr lang="zh-CN" altLang="en-US" sz="2900"/>
              <a:t>、</a:t>
            </a:r>
            <a:r>
              <a:rPr lang="zh-CN" altLang="en-US" sz="2900" b="0">
                <a:solidFill>
                  <a:srgbClr val="FF3300"/>
                </a:solidFill>
              </a:rPr>
              <a:t>血红蛋白</a:t>
            </a:r>
            <a:r>
              <a:rPr lang="zh-CN" altLang="en-US" sz="2900"/>
              <a:t>是一种含铁蛋白质，呈红色，它的特性是：在</a:t>
            </a:r>
            <a:r>
              <a:rPr lang="zh-CN" altLang="en-US" sz="2900" b="0" u="sng">
                <a:solidFill>
                  <a:srgbClr val="FF3300"/>
                </a:solidFill>
              </a:rPr>
              <a:t>氧含量高</a:t>
            </a:r>
            <a:r>
              <a:rPr lang="zh-CN" altLang="en-US" sz="2900"/>
              <a:t>的地方易与氧结合，在</a:t>
            </a:r>
            <a:r>
              <a:rPr lang="zh-CN" altLang="en-US" sz="2900" b="0" u="sng">
                <a:solidFill>
                  <a:srgbClr val="FF3300"/>
                </a:solidFill>
              </a:rPr>
              <a:t>氧含量低</a:t>
            </a:r>
            <a:r>
              <a:rPr lang="zh-CN" altLang="en-US" sz="2900"/>
              <a:t>的地方易与氧分离。 </a:t>
            </a:r>
            <a:endParaRPr lang="zh-CN" altLang="en-US" sz="2900"/>
          </a:p>
        </p:txBody>
      </p:sp>
    </p:spTree>
  </p:cSld>
  <p:clrMapOvr>
    <a:masterClrMapping/>
  </p:clrMapOvr>
  <p:transition spd="med">
    <p:pull dir="ru"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标题 5017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50179" name="文本占位符 50178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547211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900"/>
              <a:t>4</a:t>
            </a:r>
            <a:r>
              <a:rPr lang="zh-CN" altLang="en-US" sz="2900"/>
              <a:t>、贫血是指</a:t>
            </a:r>
            <a:r>
              <a:rPr lang="zh-CN" altLang="en-US" sz="2900" b="0" u="sng">
                <a:solidFill>
                  <a:srgbClr val="FF3300"/>
                </a:solidFill>
              </a:rPr>
              <a:t>红细胞</a:t>
            </a:r>
            <a:r>
              <a:rPr lang="zh-CN" altLang="en-US" sz="2900"/>
              <a:t>的数量少或</a:t>
            </a:r>
            <a:r>
              <a:rPr lang="zh-CN" altLang="en-US" sz="2900" b="0" u="sng">
                <a:solidFill>
                  <a:srgbClr val="FF3300"/>
                </a:solidFill>
              </a:rPr>
              <a:t>血红蛋白</a:t>
            </a:r>
            <a:r>
              <a:rPr lang="zh-CN" altLang="en-US" sz="2900"/>
              <a:t>的含量少，应多吃</a:t>
            </a:r>
            <a:r>
              <a:rPr lang="zh-CN" altLang="en-US" sz="2900" b="0" u="sng">
                <a:solidFill>
                  <a:srgbClr val="FF3300"/>
                </a:solidFill>
              </a:rPr>
              <a:t>含铁和蛋白质</a:t>
            </a:r>
            <a:r>
              <a:rPr lang="zh-CN" altLang="en-US" sz="2900"/>
              <a:t>丰富的食物。 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en-US" altLang="zh-CN" sz="2900"/>
              <a:t>5</a:t>
            </a:r>
            <a:r>
              <a:rPr lang="zh-CN" altLang="en-US" sz="2900"/>
              <a:t>、</a:t>
            </a:r>
            <a:r>
              <a:rPr lang="zh-CN" altLang="en-US" sz="2900" b="0">
                <a:solidFill>
                  <a:srgbClr val="FF3300"/>
                </a:solidFill>
              </a:rPr>
              <a:t>动脉血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/>
              <a:t>含</a:t>
            </a:r>
            <a:r>
              <a:rPr lang="zh-CN" altLang="en-US" sz="2900" b="0" u="sng">
                <a:solidFill>
                  <a:srgbClr val="FF3300"/>
                </a:solidFill>
              </a:rPr>
              <a:t>氧多</a:t>
            </a:r>
            <a:r>
              <a:rPr lang="zh-CN" altLang="en-US" sz="2900"/>
              <a:t>，颜色</a:t>
            </a:r>
            <a:r>
              <a:rPr lang="zh-CN" altLang="en-US" sz="2900" b="0" u="sng">
                <a:solidFill>
                  <a:srgbClr val="FF3300"/>
                </a:solidFill>
              </a:rPr>
              <a:t>鲜红</a:t>
            </a:r>
            <a:r>
              <a:rPr lang="zh-CN" altLang="en-US" sz="2900"/>
              <a:t>的血。</a:t>
            </a:r>
            <a:r>
              <a:rPr lang="zh-CN" altLang="en-US" sz="2900" b="0">
                <a:solidFill>
                  <a:srgbClr val="FF3300"/>
                </a:solidFill>
              </a:rPr>
              <a:t>动脉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/>
              <a:t>将血液从心脏输送到身体各部位的血管。 </a:t>
            </a:r>
            <a:endParaRPr lang="zh-CN" altLang="en-US" sz="2900" b="0"/>
          </a:p>
          <a:p>
            <a:pPr>
              <a:lnSpc>
                <a:spcPct val="90000"/>
              </a:lnSpc>
            </a:pPr>
            <a:r>
              <a:rPr lang="zh-CN" altLang="en-US" sz="2900" b="0">
                <a:solidFill>
                  <a:srgbClr val="FF3300"/>
                </a:solidFill>
              </a:rPr>
              <a:t>静脉血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/>
              <a:t>含</a:t>
            </a:r>
            <a:r>
              <a:rPr lang="zh-CN" altLang="en-US" sz="2900" b="0" u="sng">
                <a:solidFill>
                  <a:srgbClr val="FF3300"/>
                </a:solidFill>
              </a:rPr>
              <a:t>氧少</a:t>
            </a:r>
            <a:r>
              <a:rPr lang="zh-CN" altLang="en-US" sz="2900"/>
              <a:t>，颜色</a:t>
            </a:r>
            <a:r>
              <a:rPr lang="zh-CN" altLang="en-US" sz="2900" b="0" u="sng">
                <a:solidFill>
                  <a:srgbClr val="FF3300"/>
                </a:solidFill>
              </a:rPr>
              <a:t>暗红</a:t>
            </a:r>
            <a:r>
              <a:rPr lang="zh-CN" altLang="en-US" sz="2900"/>
              <a:t>的血。</a:t>
            </a:r>
            <a:r>
              <a:rPr lang="zh-CN" altLang="en-US" sz="2900" b="0">
                <a:solidFill>
                  <a:srgbClr val="FF3300"/>
                </a:solidFill>
              </a:rPr>
              <a:t>静脉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/>
              <a:t>将血液从身体各部位送回心脏的血管。 </a:t>
            </a:r>
            <a:endParaRPr lang="zh-CN" altLang="en-US" sz="2900" b="0"/>
          </a:p>
          <a:p>
            <a:pPr>
              <a:lnSpc>
                <a:spcPct val="90000"/>
              </a:lnSpc>
            </a:pPr>
            <a:r>
              <a:rPr lang="zh-CN" altLang="en-US" sz="2900" b="0">
                <a:solidFill>
                  <a:srgbClr val="FF3300"/>
                </a:solidFill>
              </a:rPr>
              <a:t>血浆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 b="0" u="sng">
                <a:solidFill>
                  <a:srgbClr val="FF3300"/>
                </a:solidFill>
              </a:rPr>
              <a:t>加抗凝剂</a:t>
            </a:r>
            <a:r>
              <a:rPr lang="zh-CN" altLang="en-US" sz="2900"/>
              <a:t>，淡黄色半透明液体，含</a:t>
            </a:r>
            <a:r>
              <a:rPr lang="zh-CN" altLang="en-US" sz="2900" b="0" u="sng">
                <a:solidFill>
                  <a:srgbClr val="FF3300"/>
                </a:solidFill>
              </a:rPr>
              <a:t>纤维蛋白原</a:t>
            </a:r>
            <a:r>
              <a:rPr lang="zh-CN" altLang="en-US" sz="2900"/>
              <a:t>。 </a:t>
            </a:r>
            <a:r>
              <a:rPr lang="zh-CN" altLang="en-US" sz="2900" b="0">
                <a:solidFill>
                  <a:srgbClr val="FF3300"/>
                </a:solidFill>
              </a:rPr>
              <a:t>血清</a:t>
            </a:r>
            <a:r>
              <a:rPr lang="zh-CN" altLang="en-US" sz="2900">
                <a:solidFill>
                  <a:srgbClr val="FF3300"/>
                </a:solidFill>
              </a:rPr>
              <a:t>：</a:t>
            </a:r>
            <a:r>
              <a:rPr lang="zh-CN" altLang="en-US" sz="2900" b="0" u="sng">
                <a:solidFill>
                  <a:srgbClr val="FF3300"/>
                </a:solidFill>
              </a:rPr>
              <a:t>不加抗凝剂</a:t>
            </a:r>
            <a:r>
              <a:rPr lang="zh-CN" altLang="en-US" sz="2900"/>
              <a:t>，血液凝固后在</a:t>
            </a:r>
            <a:r>
              <a:rPr lang="zh-CN" altLang="en-US" sz="2900" b="0" u="sng">
                <a:solidFill>
                  <a:srgbClr val="FF3300"/>
                </a:solidFill>
              </a:rPr>
              <a:t>血块</a:t>
            </a:r>
            <a:r>
              <a:rPr lang="zh-CN" altLang="en-US" sz="2900"/>
              <a:t>周围出现的黄色透明液体，不含</a:t>
            </a:r>
            <a:r>
              <a:rPr lang="zh-CN" altLang="en-US" sz="2900" b="0" u="sng">
                <a:solidFill>
                  <a:srgbClr val="FF3300"/>
                </a:solidFill>
              </a:rPr>
              <a:t>纤维蛋白原</a:t>
            </a:r>
            <a:r>
              <a:rPr lang="zh-CN" altLang="en-US" sz="2900"/>
              <a:t>。 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出血的护理：（</a:t>
            </a:r>
            <a:r>
              <a:rPr lang="en-US" altLang="zh-CN" sz="2900"/>
              <a:t>1</a:t>
            </a:r>
            <a:r>
              <a:rPr lang="zh-CN" altLang="en-US" sz="2900"/>
              <a:t>）毛细血管出血：</a:t>
            </a:r>
            <a:r>
              <a:rPr lang="zh-CN" altLang="en-US" sz="2900" b="0" u="sng">
                <a:solidFill>
                  <a:srgbClr val="FF3300"/>
                </a:solidFill>
              </a:rPr>
              <a:t>自然</a:t>
            </a:r>
            <a:r>
              <a:rPr lang="zh-CN" altLang="en-US" sz="2900"/>
              <a:t>止血。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（</a:t>
            </a:r>
            <a:r>
              <a:rPr lang="en-US" altLang="zh-CN" sz="2900"/>
              <a:t>2</a:t>
            </a:r>
            <a:r>
              <a:rPr lang="zh-CN" altLang="en-US" sz="2900"/>
              <a:t>）动脉出血：受伤处压</a:t>
            </a:r>
            <a:r>
              <a:rPr lang="zh-CN" altLang="en-US" sz="2900" b="0" u="sng">
                <a:solidFill>
                  <a:srgbClr val="FF3300"/>
                </a:solidFill>
              </a:rPr>
              <a:t>近心端</a:t>
            </a:r>
            <a:r>
              <a:rPr lang="zh-CN" altLang="en-US" sz="2900"/>
              <a:t>止血。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（</a:t>
            </a:r>
            <a:r>
              <a:rPr lang="en-US" altLang="zh-CN" sz="2900"/>
              <a:t>3</a:t>
            </a:r>
            <a:r>
              <a:rPr lang="zh-CN" altLang="en-US" sz="2900"/>
              <a:t>）静脉出血：受伤处压</a:t>
            </a:r>
            <a:r>
              <a:rPr lang="zh-CN" altLang="en-US" sz="2900" b="0" u="sng">
                <a:solidFill>
                  <a:srgbClr val="FF3300"/>
                </a:solidFill>
              </a:rPr>
              <a:t>远心端</a:t>
            </a:r>
            <a:r>
              <a:rPr lang="zh-CN" altLang="en-US" sz="2900"/>
              <a:t>止血。 </a:t>
            </a:r>
            <a:endParaRPr lang="zh-CN" altLang="en-US" sz="2900"/>
          </a:p>
        </p:txBody>
      </p:sp>
    </p:spTree>
  </p:cSld>
  <p:clrMapOvr>
    <a:masterClrMapping/>
  </p:clrMapOvr>
  <p:transition spd="med">
    <p:pull dir="ru"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02" name="标题 5120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51203" name="文本占位符 51202"/>
          <p:cNvSpPr>
            <a:spLocks noGrp="1"/>
          </p:cNvSpPr>
          <p:nvPr>
            <p:ph type="body" idx="4294967295"/>
          </p:nvPr>
        </p:nvSpPr>
        <p:spPr>
          <a:xfrm>
            <a:off x="179388" y="1438275"/>
            <a:ext cx="8713787" cy="4733925"/>
          </a:xfrm>
        </p:spPr>
        <p:txBody>
          <a:bodyPr/>
          <a:lstStyle/>
          <a:p>
            <a:r>
              <a:rPr lang="en-US" altLang="zh-CN" sz="3600"/>
              <a:t>6</a:t>
            </a:r>
            <a:r>
              <a:rPr lang="zh-CN" altLang="en-US" sz="3600"/>
              <a:t>、成年人的血量约为体重的</a:t>
            </a:r>
            <a:r>
              <a:rPr lang="en-US" altLang="zh-CN" sz="3600" b="0"/>
              <a:t>7%--8% </a:t>
            </a:r>
            <a:r>
              <a:rPr lang="zh-CN" altLang="en-US" sz="3600"/>
              <a:t>；失血达</a:t>
            </a:r>
            <a:r>
              <a:rPr lang="en-US" altLang="zh-CN" sz="3600"/>
              <a:t>1200ml</a:t>
            </a:r>
            <a:r>
              <a:rPr lang="zh-CN" altLang="en-US" sz="3600"/>
              <a:t>以上会有生命危险，一次失血不超过</a:t>
            </a:r>
            <a:r>
              <a:rPr lang="en-US" altLang="zh-CN" sz="3600" b="0"/>
              <a:t>400ml</a:t>
            </a:r>
            <a:r>
              <a:rPr lang="zh-CN" altLang="en-US" sz="3600"/>
              <a:t>不会影响健康，提倡无偿献血：一次献血</a:t>
            </a:r>
            <a:r>
              <a:rPr lang="en-US" altLang="zh-CN" sz="3600" b="0" u="sng">
                <a:solidFill>
                  <a:srgbClr val="FF3300"/>
                </a:solidFill>
              </a:rPr>
              <a:t>200---300ml</a:t>
            </a:r>
            <a:r>
              <a:rPr lang="en-US" altLang="zh-CN" sz="3600" b="0" u="sng"/>
              <a:t> </a:t>
            </a:r>
            <a:r>
              <a:rPr lang="zh-CN" altLang="en-US" sz="3600"/>
              <a:t>。 </a:t>
            </a:r>
            <a:endParaRPr lang="zh-CN" altLang="en-US" sz="3600"/>
          </a:p>
          <a:p>
            <a:r>
              <a:rPr lang="en-US" altLang="zh-CN" sz="3600"/>
              <a:t>7</a:t>
            </a:r>
            <a:r>
              <a:rPr lang="zh-CN" altLang="en-US" sz="3600"/>
              <a:t>、人类有多种血型系统，其中最基本的是</a:t>
            </a:r>
            <a:r>
              <a:rPr lang="en-US" altLang="zh-CN" sz="3600" b="0" u="sng">
                <a:solidFill>
                  <a:srgbClr val="FF3300"/>
                </a:solidFill>
              </a:rPr>
              <a:t>ABO</a:t>
            </a:r>
            <a:r>
              <a:rPr lang="zh-CN" altLang="en-US" sz="3600"/>
              <a:t>血型系统， 输血的原则是：输</a:t>
            </a:r>
            <a:r>
              <a:rPr lang="zh-CN" altLang="en-US" sz="3600" b="0" u="sng">
                <a:solidFill>
                  <a:srgbClr val="FF3300"/>
                </a:solidFill>
              </a:rPr>
              <a:t>同型血</a:t>
            </a:r>
            <a:r>
              <a:rPr lang="zh-CN" altLang="en-US" sz="3600"/>
              <a:t>。 </a:t>
            </a:r>
            <a:endParaRPr lang="zh-CN" altLang="en-US" sz="3600"/>
          </a:p>
        </p:txBody>
      </p:sp>
    </p:spTree>
  </p:cSld>
  <p:clrMapOvr>
    <a:masterClrMapping/>
  </p:clrMapOvr>
  <p:transition spd="med">
    <p:pull dir="ru"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226" name="标题 5222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52227" name="文本占位符 52226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54006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900"/>
              <a:t>8</a:t>
            </a:r>
            <a:r>
              <a:rPr lang="zh-CN" altLang="en-US" sz="2900"/>
              <a:t>、血液循环的动力来自</a:t>
            </a:r>
            <a:r>
              <a:rPr lang="zh-CN" altLang="en-US" sz="2900" b="0" u="sng">
                <a:solidFill>
                  <a:srgbClr val="FF3300"/>
                </a:solidFill>
              </a:rPr>
              <a:t>心脏</a:t>
            </a:r>
            <a:r>
              <a:rPr lang="zh-CN" altLang="en-US" sz="2900"/>
              <a:t>，它位于</a:t>
            </a:r>
            <a:r>
              <a:rPr lang="zh-CN" altLang="en-US" sz="2900" b="0" u="sng">
                <a:solidFill>
                  <a:srgbClr val="FF3300"/>
                </a:solidFill>
              </a:rPr>
              <a:t>胸腔</a:t>
            </a:r>
            <a:r>
              <a:rPr lang="zh-CN" altLang="en-US" sz="2900" b="0" u="sng"/>
              <a:t> </a:t>
            </a:r>
            <a:r>
              <a:rPr lang="zh-CN" altLang="en-US" sz="2900"/>
              <a:t>中部偏左，两肺之间。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（</a:t>
            </a:r>
            <a:r>
              <a:rPr lang="en-US" altLang="zh-CN" sz="2900"/>
              <a:t>1</a:t>
            </a:r>
            <a:r>
              <a:rPr lang="zh-CN" altLang="en-US" sz="2900"/>
              <a:t>）心脏的四个腔连接不同的血管：</a:t>
            </a:r>
            <a:r>
              <a:rPr lang="zh-CN" altLang="en-US" sz="2900" b="0">
                <a:solidFill>
                  <a:srgbClr val="FF3300"/>
                </a:solidFill>
              </a:rPr>
              <a:t>左心室</a:t>
            </a:r>
            <a:r>
              <a:rPr lang="en-US" altLang="zh-CN" sz="2900" b="0"/>
              <a:t>→</a:t>
            </a:r>
            <a:r>
              <a:rPr lang="zh-CN" altLang="en-US" sz="2900" b="0">
                <a:solidFill>
                  <a:srgbClr val="FF3300"/>
                </a:solidFill>
              </a:rPr>
              <a:t>主动脉</a:t>
            </a:r>
            <a:r>
              <a:rPr lang="zh-CN" altLang="en-US" sz="2900" b="0"/>
              <a:t>，</a:t>
            </a:r>
            <a:r>
              <a:rPr lang="zh-CN" altLang="en-US" sz="2900" b="0">
                <a:solidFill>
                  <a:srgbClr val="FF3300"/>
                </a:solidFill>
              </a:rPr>
              <a:t>右心室</a:t>
            </a:r>
            <a:r>
              <a:rPr lang="en-US" altLang="zh-CN" sz="2900" b="0"/>
              <a:t>→</a:t>
            </a:r>
            <a:r>
              <a:rPr lang="zh-CN" altLang="en-US" sz="2900" b="0">
                <a:solidFill>
                  <a:srgbClr val="FF3300"/>
                </a:solidFill>
              </a:rPr>
              <a:t>肺动脉</a:t>
            </a:r>
            <a:r>
              <a:rPr lang="zh-CN" altLang="en-US" sz="2900" b="0"/>
              <a:t>；</a:t>
            </a:r>
            <a:r>
              <a:rPr lang="zh-CN" altLang="en-US" sz="2900" b="0">
                <a:solidFill>
                  <a:srgbClr val="FF3300"/>
                </a:solidFill>
              </a:rPr>
              <a:t>左心房</a:t>
            </a:r>
            <a:r>
              <a:rPr lang="en-US" altLang="zh-CN" sz="2900" b="0"/>
              <a:t>→</a:t>
            </a:r>
            <a:r>
              <a:rPr lang="zh-CN" altLang="en-US" sz="2900" b="0">
                <a:solidFill>
                  <a:srgbClr val="FF3300"/>
                </a:solidFill>
              </a:rPr>
              <a:t>肺静脉</a:t>
            </a:r>
            <a:r>
              <a:rPr lang="zh-CN" altLang="en-US" sz="2900" b="0"/>
              <a:t>，</a:t>
            </a:r>
            <a:r>
              <a:rPr lang="zh-CN" altLang="en-US" sz="2900" b="0">
                <a:solidFill>
                  <a:srgbClr val="FF3300"/>
                </a:solidFill>
              </a:rPr>
              <a:t>右心房</a:t>
            </a:r>
            <a:r>
              <a:rPr lang="en-US" altLang="zh-CN" sz="2900" b="0"/>
              <a:t>→</a:t>
            </a:r>
            <a:r>
              <a:rPr lang="zh-CN" altLang="en-US" sz="2900" b="0">
                <a:solidFill>
                  <a:srgbClr val="FF3300"/>
                </a:solidFill>
              </a:rPr>
              <a:t>上、下腔静脉</a:t>
            </a:r>
            <a:r>
              <a:rPr lang="zh-CN" altLang="en-US" sz="2900" b="0"/>
              <a:t>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（</a:t>
            </a:r>
            <a:r>
              <a:rPr lang="en-US" altLang="zh-CN" sz="2900"/>
              <a:t>2</a:t>
            </a:r>
            <a:r>
              <a:rPr lang="zh-CN" altLang="en-US" sz="2900"/>
              <a:t>）血流有一定的方向：</a:t>
            </a:r>
            <a:endParaRPr lang="zh-CN" altLang="en-US" sz="2900" b="0"/>
          </a:p>
          <a:p>
            <a:pPr>
              <a:lnSpc>
                <a:spcPct val="90000"/>
              </a:lnSpc>
            </a:pPr>
            <a:r>
              <a:rPr lang="zh-CN" altLang="en-US" sz="2900" b="0">
                <a:solidFill>
                  <a:srgbClr val="FF3300"/>
                </a:solidFill>
              </a:rPr>
              <a:t>静脉</a:t>
            </a:r>
            <a:r>
              <a:rPr lang="en-US" altLang="zh-CN" sz="2900" b="0"/>
              <a:t>→ </a:t>
            </a:r>
            <a:r>
              <a:rPr lang="zh-CN" altLang="en-US" sz="2900" b="0">
                <a:solidFill>
                  <a:srgbClr val="FF3300"/>
                </a:solidFill>
              </a:rPr>
              <a:t>心房</a:t>
            </a:r>
            <a:r>
              <a:rPr lang="en-US" altLang="zh-CN" sz="2900" b="0"/>
              <a:t>→ </a:t>
            </a:r>
            <a:r>
              <a:rPr lang="zh-CN" altLang="en-US" sz="2900" b="0">
                <a:solidFill>
                  <a:srgbClr val="FF3300"/>
                </a:solidFill>
              </a:rPr>
              <a:t>心室</a:t>
            </a:r>
            <a:r>
              <a:rPr lang="zh-CN" altLang="en-US" sz="2900" b="0"/>
              <a:t> </a:t>
            </a:r>
            <a:r>
              <a:rPr lang="en-US" altLang="zh-CN" sz="2900" b="0"/>
              <a:t>→ </a:t>
            </a:r>
            <a:r>
              <a:rPr lang="zh-CN" altLang="en-US" sz="2900" b="0">
                <a:solidFill>
                  <a:srgbClr val="FF3300"/>
                </a:solidFill>
              </a:rPr>
              <a:t>动脉</a:t>
            </a:r>
            <a:r>
              <a:rPr lang="zh-CN" altLang="en-US" sz="2900" b="0"/>
              <a:t>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zh-CN" altLang="en-US" sz="2900"/>
              <a:t>血液不会倒流是因为：心房与心室之间有</a:t>
            </a:r>
            <a:r>
              <a:rPr lang="zh-CN" altLang="en-US" sz="2900" b="0" u="sng">
                <a:solidFill>
                  <a:srgbClr val="FF3300"/>
                </a:solidFill>
              </a:rPr>
              <a:t>房室瓣</a:t>
            </a:r>
            <a:r>
              <a:rPr lang="zh-CN" altLang="en-US" sz="2900" b="0" u="sng"/>
              <a:t> </a:t>
            </a:r>
            <a:r>
              <a:rPr lang="zh-CN" altLang="en-US" sz="2900"/>
              <a:t>、 心室与动脉之间有</a:t>
            </a:r>
            <a:r>
              <a:rPr lang="zh-CN" altLang="en-US" sz="2900" b="0" u="sng">
                <a:solidFill>
                  <a:srgbClr val="FF3300"/>
                </a:solidFill>
              </a:rPr>
              <a:t>动脉瓣</a:t>
            </a:r>
            <a:r>
              <a:rPr lang="zh-CN" altLang="en-US" sz="2900" b="0" u="sng"/>
              <a:t> </a:t>
            </a:r>
            <a:r>
              <a:rPr lang="zh-CN" altLang="en-US" sz="2900"/>
              <a:t> 。</a:t>
            </a:r>
            <a:endParaRPr lang="zh-CN" altLang="en-US" sz="2900"/>
          </a:p>
          <a:p>
            <a:pPr>
              <a:lnSpc>
                <a:spcPct val="90000"/>
              </a:lnSpc>
            </a:pPr>
            <a:r>
              <a:rPr lang="en-US" altLang="zh-CN" sz="2900"/>
              <a:t>9</a:t>
            </a:r>
            <a:r>
              <a:rPr lang="zh-CN" altLang="en-US" sz="2900"/>
              <a:t>、每分输出量</a:t>
            </a:r>
            <a:r>
              <a:rPr lang="en-US" altLang="zh-CN" sz="2900"/>
              <a:t>=</a:t>
            </a:r>
            <a:r>
              <a:rPr lang="zh-CN" altLang="en-US" sz="2900"/>
              <a:t>每搏输出量</a:t>
            </a:r>
            <a:r>
              <a:rPr lang="en-US" altLang="zh-CN" sz="2900"/>
              <a:t>×</a:t>
            </a:r>
            <a:r>
              <a:rPr lang="zh-CN" altLang="en-US" sz="2900"/>
              <a:t>心率；每分输出量也叫</a:t>
            </a:r>
            <a:r>
              <a:rPr lang="zh-CN" altLang="en-US" sz="2900" b="0" u="sng">
                <a:solidFill>
                  <a:srgbClr val="FF3300"/>
                </a:solidFill>
              </a:rPr>
              <a:t>心输出量</a:t>
            </a:r>
            <a:r>
              <a:rPr lang="zh-CN" altLang="en-US" sz="2900"/>
              <a:t>，它是衡量心脏工作能力的一项指标，运动员主要通过提高</a:t>
            </a:r>
            <a:r>
              <a:rPr lang="zh-CN" altLang="en-US" sz="2900" b="0" u="sng">
                <a:solidFill>
                  <a:srgbClr val="FF3300"/>
                </a:solidFill>
              </a:rPr>
              <a:t>每搏输出量</a:t>
            </a:r>
            <a:r>
              <a:rPr lang="zh-CN" altLang="en-US" sz="2900"/>
              <a:t>来提高心输出量。 </a:t>
            </a:r>
            <a:endParaRPr lang="zh-CN" altLang="en-US" sz="2900"/>
          </a:p>
        </p:txBody>
      </p:sp>
    </p:spTree>
  </p:cSld>
  <p:clrMapOvr>
    <a:masterClrMapping/>
  </p:clrMapOvr>
  <p:transition spd="med">
    <p:pull dir="r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标题 53249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1125538"/>
          </a:xfrm>
        </p:spPr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53251" name="文本占位符 53250"/>
          <p:cNvSpPr>
            <a:spLocks noGrp="1"/>
          </p:cNvSpPr>
          <p:nvPr>
            <p:ph type="body" idx="4294967295"/>
          </p:nvPr>
        </p:nvSpPr>
        <p:spPr>
          <a:xfrm>
            <a:off x="323850" y="1438275"/>
            <a:ext cx="8496300" cy="51593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10</a:t>
            </a:r>
            <a:r>
              <a:rPr lang="zh-CN" altLang="en-US"/>
              <a:t>、</a:t>
            </a:r>
            <a:r>
              <a:rPr lang="zh-CN" altLang="en-US" b="0">
                <a:solidFill>
                  <a:srgbClr val="FF3300"/>
                </a:solidFill>
              </a:rPr>
              <a:t>心动周期</a:t>
            </a:r>
            <a:r>
              <a:rPr lang="en-US" altLang="zh-CN"/>
              <a:t>=60</a:t>
            </a:r>
            <a:r>
              <a:rPr lang="zh-CN" altLang="en-US"/>
              <a:t>秒</a:t>
            </a:r>
            <a:r>
              <a:rPr lang="en-US" altLang="zh-CN"/>
              <a:t>÷</a:t>
            </a:r>
            <a:r>
              <a:rPr lang="zh-CN" altLang="en-US"/>
              <a:t>心率（心脏每收缩和舒张一次经历的时间）。 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11</a:t>
            </a:r>
            <a:r>
              <a:rPr lang="zh-CN" altLang="en-US"/>
              <a:t>、血压：指体循环的</a:t>
            </a:r>
            <a:r>
              <a:rPr lang="zh-CN" altLang="en-US" b="0" u="sng">
                <a:solidFill>
                  <a:srgbClr val="FF3300"/>
                </a:solidFill>
              </a:rPr>
              <a:t>动脉</a:t>
            </a:r>
            <a:r>
              <a:rPr lang="zh-CN" altLang="en-US"/>
              <a:t>血压。它的表示方式：</a:t>
            </a:r>
            <a:r>
              <a:rPr lang="zh-CN" altLang="en-US" b="0" u="sng">
                <a:solidFill>
                  <a:srgbClr val="FF3300"/>
                </a:solidFill>
              </a:rPr>
              <a:t>收缩压</a:t>
            </a:r>
            <a:r>
              <a:rPr lang="en-US" altLang="zh-CN" b="0" u="sng">
                <a:solidFill>
                  <a:srgbClr val="FF3300"/>
                </a:solidFill>
              </a:rPr>
              <a:t>/</a:t>
            </a:r>
            <a:r>
              <a:rPr lang="zh-CN" altLang="en-US" b="0" u="sng">
                <a:solidFill>
                  <a:srgbClr val="FF3300"/>
                </a:solidFill>
              </a:rPr>
              <a:t>舒张压</a:t>
            </a:r>
            <a:r>
              <a:rPr lang="zh-CN" altLang="en-US"/>
              <a:t>，可用血压计在</a:t>
            </a:r>
            <a:r>
              <a:rPr lang="zh-CN" altLang="en-US" b="0" u="sng">
                <a:solidFill>
                  <a:srgbClr val="FF3300"/>
                </a:solidFill>
              </a:rPr>
              <a:t>上臂肱动</a:t>
            </a:r>
            <a:endParaRPr lang="zh-CN" altLang="en-US" b="0" u="sng">
              <a:solidFill>
                <a:srgbClr val="FF3300"/>
              </a:solidFill>
            </a:endParaRPr>
          </a:p>
          <a:p>
            <a:pPr>
              <a:lnSpc>
                <a:spcPct val="90000"/>
              </a:lnSpc>
            </a:pPr>
            <a:r>
              <a:rPr lang="zh-CN" altLang="en-US" b="0" u="sng">
                <a:solidFill>
                  <a:srgbClr val="FF3300"/>
                </a:solidFill>
              </a:rPr>
              <a:t>脉处</a:t>
            </a:r>
            <a:r>
              <a:rPr lang="zh-CN" altLang="en-US"/>
              <a:t>测得，其数值通常用</a:t>
            </a:r>
            <a:r>
              <a:rPr lang="zh-CN" altLang="en-US" b="0" u="sng">
                <a:solidFill>
                  <a:srgbClr val="FF3300"/>
                </a:solidFill>
              </a:rPr>
              <a:t>千帕</a:t>
            </a:r>
            <a:r>
              <a:rPr lang="zh-CN" altLang="en-US"/>
              <a:t>来表示。健康成年人正常值：</a:t>
            </a:r>
            <a:r>
              <a:rPr lang="zh-CN" altLang="en-US" b="0" u="sng">
                <a:solidFill>
                  <a:srgbClr val="FF3300"/>
                </a:solidFill>
              </a:rPr>
              <a:t>收缩压：</a:t>
            </a:r>
            <a:r>
              <a:rPr lang="en-US" altLang="zh-CN" b="0" u="sng">
                <a:solidFill>
                  <a:srgbClr val="FF3300"/>
                </a:solidFill>
              </a:rPr>
              <a:t>12</a:t>
            </a:r>
            <a:r>
              <a:rPr lang="zh-CN" altLang="en-US" b="0" u="sng">
                <a:solidFill>
                  <a:srgbClr val="FF3300"/>
                </a:solidFill>
              </a:rPr>
              <a:t>～</a:t>
            </a:r>
            <a:r>
              <a:rPr lang="en-US" altLang="zh-CN" b="0" u="sng">
                <a:solidFill>
                  <a:srgbClr val="FF3300"/>
                </a:solidFill>
              </a:rPr>
              <a:t>18.7</a:t>
            </a:r>
            <a:r>
              <a:rPr lang="zh-CN" altLang="en-US" b="0" u="sng">
                <a:solidFill>
                  <a:srgbClr val="FF3300"/>
                </a:solidFill>
              </a:rPr>
              <a:t>千帕</a:t>
            </a:r>
            <a:r>
              <a:rPr lang="zh-CN" altLang="en-US"/>
              <a:t>、</a:t>
            </a:r>
            <a:r>
              <a:rPr lang="zh-CN" altLang="en-US" b="0" u="sng">
                <a:solidFill>
                  <a:srgbClr val="FF3300"/>
                </a:solidFill>
              </a:rPr>
              <a:t>舒张压：</a:t>
            </a:r>
            <a:r>
              <a:rPr lang="en-US" altLang="zh-CN" b="0" u="sng">
                <a:solidFill>
                  <a:srgbClr val="FF3300"/>
                </a:solidFill>
              </a:rPr>
              <a:t>6.7</a:t>
            </a:r>
            <a:r>
              <a:rPr lang="zh-CN" altLang="en-US" b="0" u="sng">
                <a:solidFill>
                  <a:srgbClr val="FF3300"/>
                </a:solidFill>
              </a:rPr>
              <a:t>～</a:t>
            </a:r>
            <a:r>
              <a:rPr lang="en-US" altLang="zh-CN" b="0" u="sng">
                <a:solidFill>
                  <a:srgbClr val="FF3300"/>
                </a:solidFill>
              </a:rPr>
              <a:t>12</a:t>
            </a:r>
            <a:r>
              <a:rPr lang="zh-CN" altLang="en-US" b="0" u="sng">
                <a:solidFill>
                  <a:srgbClr val="FF3300"/>
                </a:solidFill>
              </a:rPr>
              <a:t>千帕</a:t>
            </a:r>
            <a:r>
              <a:rPr lang="zh-CN" altLang="en-US" b="0" u="sng"/>
              <a:t> </a:t>
            </a:r>
            <a:r>
              <a:rPr lang="zh-CN" altLang="en-US" b="0"/>
              <a:t>。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12</a:t>
            </a:r>
            <a:r>
              <a:rPr lang="zh-CN" altLang="en-US"/>
              <a:t>、脉搏是指</a:t>
            </a:r>
            <a:r>
              <a:rPr lang="zh-CN" altLang="en-US" b="0" u="sng">
                <a:solidFill>
                  <a:srgbClr val="FF3300"/>
                </a:solidFill>
              </a:rPr>
              <a:t>动脉</a:t>
            </a:r>
            <a:r>
              <a:rPr lang="zh-CN" altLang="en-US"/>
              <a:t>的搏动，次数与</a:t>
            </a:r>
            <a:r>
              <a:rPr lang="zh-CN" altLang="en-US" b="0" u="sng">
                <a:solidFill>
                  <a:srgbClr val="FF3300"/>
                </a:solidFill>
              </a:rPr>
              <a:t>心率</a:t>
            </a:r>
            <a:r>
              <a:rPr lang="zh-CN" altLang="en-US"/>
              <a:t>相同，测量的部位在</a:t>
            </a:r>
            <a:r>
              <a:rPr lang="zh-CN" altLang="en-US" b="0" u="sng">
                <a:solidFill>
                  <a:srgbClr val="FF3300"/>
                </a:solidFill>
              </a:rPr>
              <a:t>桡动脉</a:t>
            </a:r>
            <a:r>
              <a:rPr lang="zh-CN" altLang="en-US"/>
              <a:t>。 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标题 54273"/>
          <p:cNvSpPr>
            <a:spLocks noGrp="1"/>
          </p:cNvSpPr>
          <p:nvPr>
            <p:ph type="title"/>
          </p:nvPr>
        </p:nvSpPr>
        <p:spPr>
          <a:xfrm>
            <a:off x="0" y="0"/>
            <a:ext cx="8686800" cy="1125538"/>
          </a:xfrm>
        </p:spPr>
        <p:txBody>
          <a:bodyPr anchor="ctr" anchorCtr="0"/>
          <a:lstStyle/>
          <a:p>
            <a:r>
              <a:rPr lang="zh-CN" altLang="en-US" sz="4200"/>
              <a:t>第九章人体内的物质运输</a:t>
            </a:r>
            <a:endParaRPr lang="zh-CN" altLang="en-US" sz="4200"/>
          </a:p>
        </p:txBody>
      </p:sp>
      <p:sp>
        <p:nvSpPr>
          <p:cNvPr id="54275" name="文本占位符 54274"/>
          <p:cNvSpPr>
            <a:spLocks noGrp="1"/>
          </p:cNvSpPr>
          <p:nvPr>
            <p:ph type="body" idx="4294967295"/>
          </p:nvPr>
        </p:nvSpPr>
        <p:spPr>
          <a:xfrm>
            <a:off x="250825" y="1341438"/>
            <a:ext cx="8642350" cy="647700"/>
          </a:xfrm>
        </p:spPr>
        <p:txBody>
          <a:bodyPr/>
          <a:lstStyle/>
          <a:p>
            <a:pPr>
              <a:buNone/>
            </a:pPr>
            <a:r>
              <a:rPr lang="en-US" altLang="zh-CN" sz="3000"/>
              <a:t>13</a:t>
            </a:r>
            <a:r>
              <a:rPr lang="zh-CN" altLang="en-US" sz="3000"/>
              <a:t>、血液循环包括：</a:t>
            </a:r>
            <a:r>
              <a:rPr lang="zh-CN" altLang="en-US" sz="3000" b="0" u="sng">
                <a:solidFill>
                  <a:srgbClr val="FF3300"/>
                </a:solidFill>
              </a:rPr>
              <a:t>体循环</a:t>
            </a:r>
            <a:r>
              <a:rPr lang="zh-CN" altLang="en-US" sz="3000" b="0" u="sng"/>
              <a:t>和</a:t>
            </a:r>
            <a:r>
              <a:rPr lang="zh-CN" altLang="en-US" sz="3000" b="0" u="sng">
                <a:solidFill>
                  <a:srgbClr val="FF3300"/>
                </a:solidFill>
              </a:rPr>
              <a:t>肺循环</a:t>
            </a:r>
            <a:r>
              <a:rPr lang="zh-CN" altLang="en-US" sz="3000" b="0" u="sng"/>
              <a:t> </a:t>
            </a:r>
            <a:r>
              <a:rPr lang="zh-CN" altLang="en-US" sz="3000"/>
              <a:t>两条途径：</a:t>
            </a:r>
            <a:endParaRPr lang="zh-CN" altLang="en-US" sz="3000"/>
          </a:p>
        </p:txBody>
      </p:sp>
      <p:pic>
        <p:nvPicPr>
          <p:cNvPr id="54276" name="图片 5427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2060575"/>
            <a:ext cx="8424862" cy="4464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pull dir="ru"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标题 55297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/>
              <a:t>小结 </a:t>
            </a:r>
            <a:endParaRPr lang="zh-CN" altLang="en-US"/>
          </a:p>
        </p:txBody>
      </p:sp>
      <p:sp>
        <p:nvSpPr>
          <p:cNvPr id="55299" name="文本占位符 55298"/>
          <p:cNvSpPr>
            <a:spLocks noGrp="1"/>
          </p:cNvSpPr>
          <p:nvPr>
            <p:ph type="body" idx="4294967295"/>
          </p:nvPr>
        </p:nvSpPr>
        <p:spPr>
          <a:xfrm>
            <a:off x="250825" y="1438275"/>
            <a:ext cx="8497888" cy="5159375"/>
          </a:xfrm>
        </p:spPr>
        <p:txBody>
          <a:bodyPr/>
          <a:lstStyle/>
          <a:p>
            <a:r>
              <a:rPr lang="en-US" altLang="zh-CN"/>
              <a:t>1</a:t>
            </a:r>
            <a:r>
              <a:rPr lang="zh-CN" altLang="en-US"/>
              <a:t>）两个循环</a:t>
            </a:r>
            <a:r>
              <a:rPr lang="zh-CN" altLang="en-US" b="0" u="sng">
                <a:solidFill>
                  <a:srgbClr val="FF3300"/>
                </a:solidFill>
              </a:rPr>
              <a:t>同时</a:t>
            </a:r>
            <a:r>
              <a:rPr lang="zh-CN" altLang="en-US"/>
              <a:t>进行，各循环都是从</a:t>
            </a:r>
            <a:r>
              <a:rPr lang="zh-CN" altLang="en-US" b="0" u="sng">
                <a:solidFill>
                  <a:srgbClr val="FF3300"/>
                </a:solidFill>
              </a:rPr>
              <a:t>心室</a:t>
            </a:r>
            <a:r>
              <a:rPr lang="zh-CN" altLang="en-US"/>
              <a:t>开始的，终止于</a:t>
            </a:r>
            <a:r>
              <a:rPr lang="zh-CN" altLang="en-US" b="0" u="sng">
                <a:solidFill>
                  <a:srgbClr val="FF3300"/>
                </a:solidFill>
              </a:rPr>
              <a:t>心房</a:t>
            </a:r>
            <a:r>
              <a:rPr lang="zh-CN" altLang="en-US"/>
              <a:t>。</a:t>
            </a:r>
            <a:endParaRPr lang="zh-CN" altLang="en-US"/>
          </a:p>
          <a:p>
            <a:endParaRPr lang="zh-CN" altLang="en-US"/>
          </a:p>
          <a:p>
            <a:r>
              <a:rPr lang="en-US" altLang="zh-CN"/>
              <a:t>2</a:t>
            </a:r>
            <a:r>
              <a:rPr lang="zh-CN" altLang="en-US"/>
              <a:t>）体循环在全身组织细胞毛细血管处：血液由</a:t>
            </a:r>
            <a:r>
              <a:rPr lang="zh-CN" altLang="en-US" b="0" u="sng">
                <a:solidFill>
                  <a:srgbClr val="FF3300"/>
                </a:solidFill>
              </a:rPr>
              <a:t>动脉血</a:t>
            </a:r>
            <a:r>
              <a:rPr lang="zh-CN" altLang="en-US"/>
              <a:t>变成</a:t>
            </a:r>
            <a:r>
              <a:rPr lang="zh-CN" altLang="en-US" b="0" u="sng">
                <a:solidFill>
                  <a:srgbClr val="FF3300"/>
                </a:solidFill>
              </a:rPr>
              <a:t>静脉血</a:t>
            </a:r>
            <a:r>
              <a:rPr lang="zh-CN" altLang="en-US"/>
              <a:t>。肺循环在肺部毛细血管处：血液由</a:t>
            </a:r>
            <a:r>
              <a:rPr lang="zh-CN" altLang="en-US" b="0" u="sng">
                <a:solidFill>
                  <a:srgbClr val="FF3300"/>
                </a:solidFill>
              </a:rPr>
              <a:t>静脉血</a:t>
            </a:r>
            <a:r>
              <a:rPr lang="zh-CN" altLang="en-US"/>
              <a:t>变成</a:t>
            </a:r>
            <a:r>
              <a:rPr lang="zh-CN" altLang="en-US" b="0" u="sng">
                <a:solidFill>
                  <a:srgbClr val="FF3300"/>
                </a:solidFill>
              </a:rPr>
              <a:t>动脉血</a:t>
            </a:r>
            <a:r>
              <a:rPr lang="zh-CN" altLang="en-US" u="sng"/>
              <a:t> </a:t>
            </a:r>
            <a:r>
              <a:rPr lang="zh-CN" altLang="en-US"/>
              <a:t>。</a:t>
            </a:r>
            <a:endParaRPr lang="zh-CN" altLang="en-US"/>
          </a:p>
          <a:p>
            <a:endParaRPr lang="zh-CN" altLang="en-US"/>
          </a:p>
          <a:p>
            <a:r>
              <a:rPr lang="en-US" altLang="zh-CN"/>
              <a:t>3</a:t>
            </a:r>
            <a:r>
              <a:rPr lang="zh-CN" altLang="en-US"/>
              <a:t>）心脏内血液：左侧</a:t>
            </a:r>
            <a:r>
              <a:rPr lang="zh-CN" altLang="en-US" b="0" u="sng">
                <a:solidFill>
                  <a:srgbClr val="FF3300"/>
                </a:solidFill>
              </a:rPr>
              <a:t>动脉血</a:t>
            </a:r>
            <a:r>
              <a:rPr lang="zh-CN" altLang="en-US"/>
              <a:t>，右侧</a:t>
            </a:r>
            <a:r>
              <a:rPr lang="zh-CN" altLang="en-US" b="0" u="sng">
                <a:solidFill>
                  <a:srgbClr val="FF3300"/>
                </a:solidFill>
              </a:rPr>
              <a:t>静脉血</a:t>
            </a:r>
            <a:r>
              <a:rPr lang="zh-CN" altLang="en-US"/>
              <a:t>（</a:t>
            </a:r>
            <a:r>
              <a:rPr lang="zh-CN" altLang="en-US" b="0">
                <a:solidFill>
                  <a:srgbClr val="FF3300"/>
                </a:solidFill>
              </a:rPr>
              <a:t>左动右静</a:t>
            </a:r>
            <a:r>
              <a:rPr lang="zh-CN" altLang="en-US"/>
              <a:t>）；血管内血液：（</a:t>
            </a:r>
            <a:r>
              <a:rPr lang="zh-CN" altLang="en-US" b="0">
                <a:solidFill>
                  <a:srgbClr val="FF3300"/>
                </a:solidFill>
              </a:rPr>
              <a:t>体同肺反</a:t>
            </a:r>
            <a:r>
              <a:rPr lang="zh-CN" altLang="en-US"/>
              <a:t>）。 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322" name="标题 5632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第十章 人体的能量供应</a:t>
            </a:r>
            <a:endParaRPr lang="zh-CN" altLang="en-US" sz="4200"/>
          </a:p>
        </p:txBody>
      </p:sp>
      <p:sp>
        <p:nvSpPr>
          <p:cNvPr id="56323" name="文本占位符 56322"/>
          <p:cNvSpPr>
            <a:spLocks noGrp="1"/>
          </p:cNvSpPr>
          <p:nvPr>
            <p:ph type="body" idx="4294967295"/>
          </p:nvPr>
        </p:nvSpPr>
        <p:spPr>
          <a:xfrm>
            <a:off x="179388" y="1268413"/>
            <a:ext cx="8713787" cy="5329237"/>
          </a:xfrm>
        </p:spPr>
        <p:txBody>
          <a:bodyPr/>
          <a:lstStyle/>
          <a:p>
            <a:r>
              <a:rPr lang="en-US" altLang="zh-CN" sz="2800"/>
              <a:t>1</a:t>
            </a:r>
            <a:r>
              <a:rPr lang="zh-CN" altLang="en-US" sz="2800"/>
              <a:t>、食物的</a:t>
            </a:r>
            <a:r>
              <a:rPr lang="zh-CN" altLang="en-US" sz="2800" b="0" u="sng">
                <a:solidFill>
                  <a:srgbClr val="FF3300"/>
                </a:solidFill>
              </a:rPr>
              <a:t>热价</a:t>
            </a:r>
            <a:r>
              <a:rPr lang="zh-CN" altLang="en-US" sz="2800"/>
              <a:t>是：指</a:t>
            </a:r>
            <a:r>
              <a:rPr lang="zh-CN" altLang="en-US" sz="2800" b="0" u="sng">
                <a:solidFill>
                  <a:srgbClr val="FF3300"/>
                </a:solidFill>
              </a:rPr>
              <a:t>每克</a:t>
            </a:r>
            <a:r>
              <a:rPr lang="zh-CN" altLang="en-US" sz="2800" b="0" u="sng"/>
              <a:t> </a:t>
            </a:r>
            <a:r>
              <a:rPr lang="zh-CN" altLang="en-US" sz="2800"/>
              <a:t>食物在体外充分燃烧时释放的能量。</a:t>
            </a:r>
            <a:endParaRPr lang="zh-CN" altLang="en-US" sz="2800"/>
          </a:p>
          <a:p>
            <a:r>
              <a:rPr lang="en-US" altLang="zh-CN" sz="2800"/>
              <a:t>2</a:t>
            </a:r>
            <a:r>
              <a:rPr lang="zh-CN" altLang="en-US" sz="2800"/>
              <a:t>、人体呼出气体与吸入的气体（空气）比较：氧气含量</a:t>
            </a:r>
            <a:r>
              <a:rPr lang="zh-CN" altLang="en-US" sz="2800" b="0" u="sng">
                <a:solidFill>
                  <a:srgbClr val="FF3300"/>
                </a:solidFill>
              </a:rPr>
              <a:t>减少</a:t>
            </a:r>
            <a:r>
              <a:rPr lang="zh-CN" altLang="en-US" sz="2800"/>
              <a:t>了，二氧化碳含量</a:t>
            </a:r>
            <a:r>
              <a:rPr lang="zh-CN" altLang="en-US" sz="2800" b="0" u="sng">
                <a:solidFill>
                  <a:srgbClr val="FF3300"/>
                </a:solidFill>
              </a:rPr>
              <a:t>增加</a:t>
            </a:r>
            <a:r>
              <a:rPr lang="zh-CN" altLang="en-US" sz="2800"/>
              <a:t>了。</a:t>
            </a:r>
            <a:endParaRPr lang="zh-CN" altLang="en-US" sz="2800"/>
          </a:p>
          <a:p>
            <a:r>
              <a:rPr lang="en-US" altLang="zh-CN" sz="2800"/>
              <a:t>3</a:t>
            </a:r>
            <a:r>
              <a:rPr lang="zh-CN" altLang="en-US" sz="2800"/>
              <a:t>、呼吸作用：生物体细胞内</a:t>
            </a:r>
            <a:r>
              <a:rPr lang="zh-CN" altLang="en-US" sz="2800" b="0" u="sng">
                <a:solidFill>
                  <a:srgbClr val="FF3300"/>
                </a:solidFill>
              </a:rPr>
              <a:t>葡萄糖</a:t>
            </a:r>
            <a:r>
              <a:rPr lang="zh-CN" altLang="en-US" sz="2800"/>
              <a:t>等有机物氧化分解并释放</a:t>
            </a:r>
            <a:r>
              <a:rPr lang="zh-CN" altLang="en-US" sz="2800" b="0" u="sng">
                <a:solidFill>
                  <a:srgbClr val="FF3300"/>
                </a:solidFill>
              </a:rPr>
              <a:t>能量</a:t>
            </a:r>
            <a:r>
              <a:rPr lang="zh-CN" altLang="en-US" sz="2800"/>
              <a:t>的过程。它的意义在于：为生命活动提供</a:t>
            </a:r>
            <a:r>
              <a:rPr lang="zh-CN" altLang="en-US" sz="2800" b="0" u="sng">
                <a:solidFill>
                  <a:srgbClr val="FF3300"/>
                </a:solidFill>
              </a:rPr>
              <a:t>动力</a:t>
            </a:r>
            <a:r>
              <a:rPr lang="zh-CN" altLang="en-US" sz="2800"/>
              <a:t>。</a:t>
            </a:r>
            <a:endParaRPr lang="zh-CN" altLang="en-US" sz="2800"/>
          </a:p>
          <a:p>
            <a:r>
              <a:rPr lang="en-US" altLang="zh-CN" sz="2800"/>
              <a:t>4</a:t>
            </a:r>
            <a:r>
              <a:rPr lang="zh-CN" altLang="en-US" sz="2800"/>
              <a:t>、呼吸系统包括</a:t>
            </a:r>
            <a:r>
              <a:rPr lang="zh-CN" altLang="en-US" sz="2800" b="0" u="sng">
                <a:solidFill>
                  <a:srgbClr val="FF3300"/>
                </a:solidFill>
              </a:rPr>
              <a:t>呼吸道、肺</a:t>
            </a:r>
            <a:r>
              <a:rPr lang="zh-CN" altLang="en-US" sz="2800"/>
              <a:t>两部分。其中呼吸道又包括</a:t>
            </a:r>
            <a:r>
              <a:rPr lang="zh-CN" altLang="en-US" sz="2800" b="0" u="sng">
                <a:solidFill>
                  <a:srgbClr val="FF3300"/>
                </a:solidFill>
              </a:rPr>
              <a:t>鼻、咽、喉、气管、支气管</a:t>
            </a:r>
            <a:r>
              <a:rPr lang="zh-CN" altLang="en-US" sz="2800"/>
              <a:t>等器官。呼吸道的作用是：气体进出肺的通道；温暖、湿润、清洁吸入的气体。肺的作用是：</a:t>
            </a:r>
            <a:r>
              <a:rPr lang="zh-CN" altLang="en-US" sz="2800" b="0" u="sng">
                <a:solidFill>
                  <a:srgbClr val="FF3300"/>
                </a:solidFill>
              </a:rPr>
              <a:t>气体交换</a:t>
            </a:r>
            <a:r>
              <a:rPr lang="zh-CN" altLang="en-US" sz="2800"/>
              <a:t>的场所。</a:t>
            </a:r>
            <a:endParaRPr lang="zh-CN" altLang="en-US" sz="2800"/>
          </a:p>
        </p:txBody>
      </p:sp>
    </p:spTree>
  </p:cSld>
  <p:clrMapOvr>
    <a:masterClrMapping/>
  </p:clrMapOvr>
  <p:transition spd="med">
    <p:pull dir="ru"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346" name="标题 5734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第十章 人体的能量供应</a:t>
            </a:r>
            <a:endParaRPr lang="zh-CN" altLang="en-US" sz="4200"/>
          </a:p>
        </p:txBody>
      </p:sp>
      <p:sp>
        <p:nvSpPr>
          <p:cNvPr id="57347" name="文本占位符 57346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3024188"/>
          </a:xfrm>
        </p:spPr>
        <p:txBody>
          <a:bodyPr/>
          <a:lstStyle/>
          <a:p>
            <a:r>
              <a:rPr lang="en-US" altLang="zh-CN" sz="3000"/>
              <a:t>5</a:t>
            </a:r>
            <a:r>
              <a:rPr lang="zh-CN" altLang="en-US" sz="3000"/>
              <a:t>、肺位于</a:t>
            </a:r>
            <a:r>
              <a:rPr lang="zh-CN" altLang="en-US" sz="3000" b="0" u="sng">
                <a:solidFill>
                  <a:srgbClr val="FF3300"/>
                </a:solidFill>
              </a:rPr>
              <a:t>胸腔</a:t>
            </a:r>
            <a:r>
              <a:rPr lang="zh-CN" altLang="en-US" sz="3000"/>
              <a:t>内，左右各一个，是主要的呼吸器官。特点：</a:t>
            </a:r>
            <a:r>
              <a:rPr lang="en-US" altLang="zh-CN" sz="3000"/>
              <a:t>①</a:t>
            </a:r>
            <a:r>
              <a:rPr lang="zh-CN" altLang="en-US" sz="3000"/>
              <a:t>肺泡</a:t>
            </a:r>
            <a:r>
              <a:rPr lang="zh-CN" altLang="en-US" sz="3000" b="0" u="sng">
                <a:solidFill>
                  <a:srgbClr val="FF3300"/>
                </a:solidFill>
              </a:rPr>
              <a:t>数量</a:t>
            </a:r>
            <a:r>
              <a:rPr lang="zh-CN" altLang="en-US" sz="3000"/>
              <a:t>多，面积大 </a:t>
            </a:r>
            <a:r>
              <a:rPr lang="en-US" altLang="zh-CN" sz="3000"/>
              <a:t>②</a:t>
            </a:r>
            <a:r>
              <a:rPr lang="zh-CN" altLang="en-US" sz="3000"/>
              <a:t>肺泡外包绕着</a:t>
            </a:r>
            <a:r>
              <a:rPr lang="zh-CN" altLang="en-US" sz="3000" b="0" u="sng">
                <a:solidFill>
                  <a:srgbClr val="FF3300"/>
                </a:solidFill>
              </a:rPr>
              <a:t>毛细血管</a:t>
            </a:r>
            <a:r>
              <a:rPr lang="zh-CN" altLang="en-US" sz="3000" u="sng"/>
              <a:t> </a:t>
            </a:r>
            <a:r>
              <a:rPr lang="zh-CN" altLang="en-US" sz="3000"/>
              <a:t> </a:t>
            </a:r>
            <a:r>
              <a:rPr lang="en-US" altLang="zh-CN" sz="3000"/>
              <a:t>③</a:t>
            </a:r>
            <a:r>
              <a:rPr lang="zh-CN" altLang="en-US" sz="3000"/>
              <a:t>肺泡壁、毛细血管壁</a:t>
            </a:r>
            <a:r>
              <a:rPr lang="zh-CN" altLang="en-US" sz="3000" b="0" u="sng">
                <a:solidFill>
                  <a:srgbClr val="FF3300"/>
                </a:solidFill>
              </a:rPr>
              <a:t>很薄</a:t>
            </a:r>
            <a:r>
              <a:rPr lang="zh-CN" altLang="en-US" sz="3000"/>
              <a:t>，仅由</a:t>
            </a:r>
            <a:r>
              <a:rPr lang="zh-CN" altLang="en-US" sz="3000" b="0" u="sng">
                <a:solidFill>
                  <a:srgbClr val="FF3300"/>
                </a:solidFill>
              </a:rPr>
              <a:t>单层细胞</a:t>
            </a:r>
            <a:r>
              <a:rPr lang="zh-CN" altLang="en-US" sz="3000"/>
              <a:t>构成，这些结构特点适于</a:t>
            </a:r>
            <a:r>
              <a:rPr lang="zh-CN" altLang="en-US" sz="3000" b="0" u="sng">
                <a:solidFill>
                  <a:srgbClr val="FF3300"/>
                </a:solidFill>
              </a:rPr>
              <a:t>肺泡</a:t>
            </a:r>
            <a:r>
              <a:rPr lang="zh-CN" altLang="en-US" sz="3000"/>
              <a:t>与</a:t>
            </a:r>
            <a:r>
              <a:rPr lang="zh-CN" altLang="en-US" sz="3000" b="0" u="sng">
                <a:solidFill>
                  <a:srgbClr val="FF3300"/>
                </a:solidFill>
              </a:rPr>
              <a:t>血液</a:t>
            </a:r>
            <a:r>
              <a:rPr lang="zh-CN" altLang="en-US" sz="3000"/>
              <a:t>进行气体交换。</a:t>
            </a:r>
            <a:endParaRPr lang="zh-CN" altLang="en-US" sz="3000"/>
          </a:p>
          <a:p>
            <a:r>
              <a:rPr lang="en-US" altLang="zh-CN" sz="3000"/>
              <a:t>6</a:t>
            </a:r>
            <a:r>
              <a:rPr lang="zh-CN" altLang="en-US" sz="3000"/>
              <a:t>、呼吸运动的原理：</a:t>
            </a:r>
            <a:endParaRPr lang="zh-CN" altLang="en-US" sz="3000"/>
          </a:p>
        </p:txBody>
      </p:sp>
      <p:pic>
        <p:nvPicPr>
          <p:cNvPr id="57348" name="图片 5734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3850" y="4221163"/>
            <a:ext cx="8496300" cy="23764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pull dir="ru"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标题 5836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第十章 人体的能量供应</a:t>
            </a:r>
            <a:endParaRPr lang="zh-CN" altLang="en-US" sz="4200"/>
          </a:p>
        </p:txBody>
      </p:sp>
      <p:sp>
        <p:nvSpPr>
          <p:cNvPr id="58371" name="文本占位符 58370"/>
          <p:cNvSpPr>
            <a:spLocks noGrp="1"/>
          </p:cNvSpPr>
          <p:nvPr>
            <p:ph type="body" idx="4294967295"/>
          </p:nvPr>
        </p:nvSpPr>
        <p:spPr>
          <a:xfrm>
            <a:off x="250825" y="1268413"/>
            <a:ext cx="8642350" cy="5184775"/>
          </a:xfrm>
        </p:spPr>
        <p:txBody>
          <a:bodyPr/>
          <a:lstStyle/>
          <a:p>
            <a:r>
              <a:rPr lang="en-US" altLang="zh-CN" sz="2900"/>
              <a:t>7</a:t>
            </a:r>
            <a:r>
              <a:rPr lang="zh-CN" altLang="en-US" sz="2900"/>
              <a:t>、呼吸全过程包括四个环节：</a:t>
            </a:r>
            <a:endParaRPr lang="zh-CN" altLang="en-US" sz="2900"/>
          </a:p>
          <a:p>
            <a:r>
              <a:rPr lang="zh-CN" altLang="en-US" sz="2900"/>
              <a:t>（</a:t>
            </a:r>
            <a:r>
              <a:rPr lang="en-US" altLang="zh-CN" sz="2900"/>
              <a:t>1</a:t>
            </a:r>
            <a:r>
              <a:rPr lang="zh-CN" altLang="en-US" sz="2900"/>
              <a:t>）肺的通气：</a:t>
            </a:r>
            <a:r>
              <a:rPr lang="zh-CN" altLang="en-US" sz="2900" b="0" u="sng">
                <a:solidFill>
                  <a:srgbClr val="FF3300"/>
                </a:solidFill>
              </a:rPr>
              <a:t>外界</a:t>
            </a:r>
            <a:r>
              <a:rPr lang="zh-CN" altLang="en-US" sz="2900"/>
              <a:t>与</a:t>
            </a:r>
            <a:r>
              <a:rPr lang="zh-CN" altLang="en-US" sz="2900" b="0" u="sng">
                <a:solidFill>
                  <a:srgbClr val="FF3300"/>
                </a:solidFill>
              </a:rPr>
              <a:t>肺泡</a:t>
            </a:r>
            <a:r>
              <a:rPr lang="zh-CN" altLang="en-US" sz="2900"/>
              <a:t>之间进行气体交换。通过</a:t>
            </a:r>
            <a:r>
              <a:rPr lang="zh-CN" altLang="en-US" sz="2900" b="0" u="sng">
                <a:solidFill>
                  <a:srgbClr val="FF3300"/>
                </a:solidFill>
              </a:rPr>
              <a:t>呼吸运动</a:t>
            </a:r>
            <a:r>
              <a:rPr lang="zh-CN" altLang="en-US" sz="2900" u="sng"/>
              <a:t> </a:t>
            </a:r>
            <a:r>
              <a:rPr lang="zh-CN" altLang="en-US" sz="2900"/>
              <a:t>实现。  </a:t>
            </a:r>
            <a:endParaRPr lang="zh-CN" altLang="en-US" sz="2900"/>
          </a:p>
          <a:p>
            <a:r>
              <a:rPr lang="zh-CN" altLang="en-US" sz="2900"/>
              <a:t>（</a:t>
            </a:r>
            <a:r>
              <a:rPr lang="en-US" altLang="zh-CN" sz="2900"/>
              <a:t>2</a:t>
            </a:r>
            <a:r>
              <a:rPr lang="zh-CN" altLang="en-US" sz="2900"/>
              <a:t>）肺的换气：</a:t>
            </a:r>
            <a:r>
              <a:rPr lang="zh-CN" altLang="en-US" sz="2900" b="0" u="sng">
                <a:solidFill>
                  <a:srgbClr val="FF3300"/>
                </a:solidFill>
              </a:rPr>
              <a:t>肺泡</a:t>
            </a:r>
            <a:r>
              <a:rPr lang="zh-CN" altLang="en-US" sz="2900"/>
              <a:t>与</a:t>
            </a:r>
            <a:r>
              <a:rPr lang="zh-CN" altLang="en-US" sz="2900" b="0" u="sng">
                <a:solidFill>
                  <a:srgbClr val="FF3300"/>
                </a:solidFill>
              </a:rPr>
              <a:t>血液</a:t>
            </a:r>
            <a:r>
              <a:rPr lang="zh-CN" altLang="en-US" sz="2900"/>
              <a:t>之间进行气体交换。通过</a:t>
            </a:r>
            <a:r>
              <a:rPr lang="zh-CN" altLang="en-US" sz="2900" b="0" u="sng">
                <a:solidFill>
                  <a:srgbClr val="FF3300"/>
                </a:solidFill>
              </a:rPr>
              <a:t>气体扩散</a:t>
            </a:r>
            <a:r>
              <a:rPr lang="zh-CN" altLang="en-US" sz="2900" u="sng"/>
              <a:t> </a:t>
            </a:r>
            <a:r>
              <a:rPr lang="zh-CN" altLang="en-US" sz="2900"/>
              <a:t>实现，</a:t>
            </a:r>
            <a:r>
              <a:rPr lang="zh-CN" altLang="en-US" sz="2900" b="0" u="sng">
                <a:solidFill>
                  <a:srgbClr val="FF3300"/>
                </a:solidFill>
              </a:rPr>
              <a:t>静脉血变动脉血</a:t>
            </a:r>
            <a:r>
              <a:rPr lang="zh-CN" altLang="en-US" sz="2900" u="sng"/>
              <a:t> </a:t>
            </a:r>
            <a:r>
              <a:rPr lang="zh-CN" altLang="en-US" sz="2900"/>
              <a:t>。 </a:t>
            </a:r>
            <a:endParaRPr lang="zh-CN" altLang="en-US" sz="2900"/>
          </a:p>
          <a:p>
            <a:r>
              <a:rPr lang="zh-CN" altLang="en-US" sz="2900"/>
              <a:t>（</a:t>
            </a:r>
            <a:r>
              <a:rPr lang="en-US" altLang="zh-CN" sz="2900"/>
              <a:t>3</a:t>
            </a:r>
            <a:r>
              <a:rPr lang="zh-CN" altLang="en-US" sz="2900"/>
              <a:t>）气体在血液中的运输：氧气与</a:t>
            </a:r>
            <a:r>
              <a:rPr lang="zh-CN" altLang="en-US" sz="2900" b="0" u="sng">
                <a:solidFill>
                  <a:srgbClr val="FF3300"/>
                </a:solidFill>
              </a:rPr>
              <a:t>血红蛋白</a:t>
            </a:r>
            <a:r>
              <a:rPr lang="zh-CN" altLang="en-US" sz="2900"/>
              <a:t>结合，以氧合血红蛋白形式在</a:t>
            </a:r>
            <a:r>
              <a:rPr lang="zh-CN" altLang="en-US" sz="2900" b="0" u="sng">
                <a:solidFill>
                  <a:srgbClr val="FF3300"/>
                </a:solidFill>
              </a:rPr>
              <a:t>血液</a:t>
            </a:r>
            <a:r>
              <a:rPr lang="zh-CN" altLang="en-US" sz="2900"/>
              <a:t>中运输，二氧化碳在</a:t>
            </a:r>
            <a:r>
              <a:rPr lang="zh-CN" altLang="en-US" sz="2900" b="0" u="sng">
                <a:solidFill>
                  <a:srgbClr val="FF3300"/>
                </a:solidFill>
              </a:rPr>
              <a:t>血浆</a:t>
            </a:r>
            <a:r>
              <a:rPr lang="zh-CN" altLang="en-US" sz="2900"/>
              <a:t>中运输。 </a:t>
            </a:r>
            <a:endParaRPr lang="zh-CN" altLang="en-US" sz="2900"/>
          </a:p>
          <a:p>
            <a:r>
              <a:rPr lang="zh-CN" altLang="en-US" sz="2900"/>
              <a:t>（</a:t>
            </a:r>
            <a:r>
              <a:rPr lang="en-US" altLang="zh-CN" sz="2900"/>
              <a:t>4</a:t>
            </a:r>
            <a:r>
              <a:rPr lang="zh-CN" altLang="en-US" sz="2900"/>
              <a:t>）组织气体交换：</a:t>
            </a:r>
            <a:r>
              <a:rPr lang="zh-CN" altLang="en-US" sz="2900" b="0" u="sng">
                <a:solidFill>
                  <a:srgbClr val="FF3300"/>
                </a:solidFill>
              </a:rPr>
              <a:t>血液</a:t>
            </a:r>
            <a:r>
              <a:rPr lang="zh-CN" altLang="en-US" sz="2900"/>
              <a:t>与</a:t>
            </a:r>
            <a:r>
              <a:rPr lang="zh-CN" altLang="en-US" sz="2900" b="0" u="sng">
                <a:solidFill>
                  <a:srgbClr val="FF3300"/>
                </a:solidFill>
              </a:rPr>
              <a:t>组织细胞</a:t>
            </a:r>
            <a:r>
              <a:rPr lang="zh-CN" altLang="en-US" sz="2900"/>
              <a:t>之间进行气体交换。</a:t>
            </a:r>
            <a:r>
              <a:rPr lang="zh-CN" altLang="en-US" sz="2900" b="0" u="sng">
                <a:solidFill>
                  <a:srgbClr val="FF3300"/>
                </a:solidFill>
              </a:rPr>
              <a:t>气体扩散</a:t>
            </a:r>
            <a:r>
              <a:rPr lang="zh-CN" altLang="en-US" sz="2900"/>
              <a:t>实现，</a:t>
            </a:r>
            <a:r>
              <a:rPr lang="zh-CN" altLang="en-US" sz="2900" b="0" u="sng">
                <a:solidFill>
                  <a:srgbClr val="FF3300"/>
                </a:solidFill>
              </a:rPr>
              <a:t>动脉血变静脉血</a:t>
            </a:r>
            <a:r>
              <a:rPr lang="zh-CN" altLang="en-US" sz="2900" b="0" u="sng"/>
              <a:t> </a:t>
            </a:r>
            <a:r>
              <a:rPr lang="zh-CN" altLang="en-US" sz="2900"/>
              <a:t>。 </a:t>
            </a:r>
            <a:endParaRPr lang="zh-CN" altLang="en-US" sz="2900"/>
          </a:p>
        </p:txBody>
      </p:sp>
    </p:spTree>
  </p:cSld>
  <p:clrMapOvr>
    <a:masterClrMapping/>
  </p:clrMapOvr>
  <p:transition spd="med">
    <p:pull dir="ru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394" name="标题 59393"/>
          <p:cNvSpPr>
            <a:spLocks noGrp="1"/>
          </p:cNvSpPr>
          <p:nvPr>
            <p:ph type="title"/>
          </p:nvPr>
        </p:nvSpPr>
        <p:spPr>
          <a:xfrm>
            <a:off x="0" y="0"/>
            <a:ext cx="7451725" cy="868363"/>
          </a:xfrm>
        </p:spPr>
        <p:txBody>
          <a:bodyPr anchor="ctr" anchorCtr="0"/>
          <a:lstStyle/>
          <a:p>
            <a:r>
              <a:rPr lang="zh-CN" altLang="en-US" sz="3700"/>
              <a:t>第十一章人体代谢废物的排出</a:t>
            </a:r>
            <a:endParaRPr lang="zh-CN" altLang="en-US" sz="3700"/>
          </a:p>
        </p:txBody>
      </p:sp>
      <p:sp>
        <p:nvSpPr>
          <p:cNvPr id="59395" name="文本占位符 59394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54006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 sz="2800"/>
              <a:t>1</a:t>
            </a:r>
            <a:r>
              <a:rPr lang="zh-CN" altLang="en-US" sz="2800"/>
              <a:t>、</a:t>
            </a:r>
            <a:r>
              <a:rPr lang="zh-CN" altLang="en-US" sz="2800" b="0" u="sng">
                <a:solidFill>
                  <a:srgbClr val="FF3300"/>
                </a:solidFill>
              </a:rPr>
              <a:t>排泄</a:t>
            </a:r>
            <a:r>
              <a:rPr lang="zh-CN" altLang="en-US" sz="2800"/>
              <a:t>是人体将</a:t>
            </a:r>
            <a:r>
              <a:rPr lang="zh-CN" altLang="en-US" sz="2800" b="0" u="sng">
                <a:solidFill>
                  <a:srgbClr val="FF3300"/>
                </a:solidFill>
              </a:rPr>
              <a:t>代谢废物</a:t>
            </a:r>
            <a:r>
              <a:rPr lang="zh-CN" altLang="en-US" sz="2800"/>
              <a:t>（如：二氧化碳、尿素、多余的水和无机盐）排出体外的过程</a:t>
            </a:r>
            <a:r>
              <a:rPr lang="en-US" altLang="zh-CN" sz="2800"/>
              <a:t>.</a:t>
            </a:r>
            <a:r>
              <a:rPr lang="zh-CN" altLang="en-US" sz="2800"/>
              <a:t>。</a:t>
            </a:r>
            <a:endParaRPr lang="zh-CN" altLang="en-US" sz="2800"/>
          </a:p>
          <a:p>
            <a:pPr>
              <a:lnSpc>
                <a:spcPct val="90000"/>
              </a:lnSpc>
            </a:pPr>
            <a:r>
              <a:rPr lang="en-US" altLang="zh-CN" sz="2800"/>
              <a:t>2</a:t>
            </a:r>
            <a:r>
              <a:rPr lang="zh-CN" altLang="en-US" sz="2800"/>
              <a:t>、人体排泄的途径：（</a:t>
            </a:r>
            <a:r>
              <a:rPr lang="en-US" altLang="zh-CN" sz="2800"/>
              <a:t>1</a:t>
            </a:r>
            <a:r>
              <a:rPr lang="zh-CN" altLang="en-US" sz="2800"/>
              <a:t>） </a:t>
            </a:r>
            <a:r>
              <a:rPr lang="zh-CN" altLang="en-US" sz="2800" b="0" u="sng">
                <a:solidFill>
                  <a:srgbClr val="FF3300"/>
                </a:solidFill>
              </a:rPr>
              <a:t>汗液</a:t>
            </a:r>
            <a:r>
              <a:rPr lang="zh-CN" altLang="en-US" sz="2800"/>
              <a:t>（皮肤）：水和少量的无机盐、尿素（</a:t>
            </a:r>
            <a:r>
              <a:rPr lang="en-US" altLang="zh-CN" sz="2800"/>
              <a:t>2</a:t>
            </a:r>
            <a:r>
              <a:rPr lang="zh-CN" altLang="en-US" sz="2800"/>
              <a:t>）</a:t>
            </a:r>
            <a:r>
              <a:rPr lang="zh-CN" altLang="en-US" sz="2800" b="0" u="sng">
                <a:solidFill>
                  <a:srgbClr val="FF3300"/>
                </a:solidFill>
              </a:rPr>
              <a:t>气体</a:t>
            </a:r>
            <a:r>
              <a:rPr lang="zh-CN" altLang="en-US" sz="2800"/>
              <a:t>（呼吸系统）：二氧化碳、少量的水（</a:t>
            </a:r>
            <a:r>
              <a:rPr lang="en-US" altLang="zh-CN" sz="2800"/>
              <a:t>3</a:t>
            </a:r>
            <a:r>
              <a:rPr lang="zh-CN" altLang="en-US" sz="2800"/>
              <a:t>）</a:t>
            </a:r>
            <a:r>
              <a:rPr lang="zh-CN" altLang="en-US" sz="2800" b="0" u="sng">
                <a:solidFill>
                  <a:srgbClr val="FF3300"/>
                </a:solidFill>
              </a:rPr>
              <a:t>尿液</a:t>
            </a:r>
            <a:r>
              <a:rPr lang="zh-CN" altLang="en-US" sz="2800"/>
              <a:t>（泌尿系统）：大部分的水、无机盐和尿素。</a:t>
            </a:r>
            <a:endParaRPr lang="zh-CN" altLang="en-US" sz="2800"/>
          </a:p>
          <a:p>
            <a:pPr>
              <a:lnSpc>
                <a:spcPct val="90000"/>
              </a:lnSpc>
            </a:pPr>
            <a:r>
              <a:rPr lang="en-US" altLang="zh-CN" sz="2800"/>
              <a:t>3</a:t>
            </a:r>
            <a:r>
              <a:rPr lang="zh-CN" altLang="en-US" sz="2800"/>
              <a:t>、泌尿系统由</a:t>
            </a:r>
            <a:r>
              <a:rPr lang="zh-CN" altLang="en-US" sz="2800" b="0" u="sng">
                <a:solidFill>
                  <a:srgbClr val="FF3300"/>
                </a:solidFill>
              </a:rPr>
              <a:t>肾脏、输尿管、膀胱、尿道</a:t>
            </a:r>
            <a:r>
              <a:rPr lang="zh-CN" altLang="en-US" sz="2800"/>
              <a:t>组成。最主要的器官是</a:t>
            </a:r>
            <a:r>
              <a:rPr lang="zh-CN" altLang="en-US" sz="2800" b="0" u="sng">
                <a:solidFill>
                  <a:srgbClr val="FF3300"/>
                </a:solidFill>
              </a:rPr>
              <a:t>肾脏</a:t>
            </a:r>
            <a:r>
              <a:rPr lang="zh-CN" altLang="en-US" sz="2800"/>
              <a:t>，形成</a:t>
            </a:r>
            <a:r>
              <a:rPr lang="zh-CN" altLang="en-US" sz="2800" b="0" u="sng">
                <a:solidFill>
                  <a:srgbClr val="FF3300"/>
                </a:solidFill>
              </a:rPr>
              <a:t>尿液</a:t>
            </a:r>
            <a:r>
              <a:rPr lang="zh-CN" altLang="en-US" sz="2800"/>
              <a:t>。分为：皮质、髓质和肾盂。构成肾脏的基本单位是</a:t>
            </a:r>
            <a:r>
              <a:rPr lang="zh-CN" altLang="en-US" sz="2800" b="0" u="sng">
                <a:solidFill>
                  <a:srgbClr val="FF3300"/>
                </a:solidFill>
              </a:rPr>
              <a:t>肾单位</a:t>
            </a:r>
            <a:r>
              <a:rPr lang="zh-CN" altLang="en-US" sz="2800"/>
              <a:t>，肾单位包括</a:t>
            </a:r>
            <a:r>
              <a:rPr lang="zh-CN" altLang="en-US" sz="2800" b="0" u="sng">
                <a:solidFill>
                  <a:srgbClr val="FF3300"/>
                </a:solidFill>
              </a:rPr>
              <a:t>肾小体和肾小管</a:t>
            </a:r>
            <a:r>
              <a:rPr lang="zh-CN" altLang="en-US" sz="2800"/>
              <a:t>，肾小体又由</a:t>
            </a:r>
            <a:r>
              <a:rPr lang="zh-CN" altLang="en-US" sz="2800" b="0" u="sng">
                <a:solidFill>
                  <a:srgbClr val="FF3300"/>
                </a:solidFill>
              </a:rPr>
              <a:t>肾小球和肾小囊</a:t>
            </a:r>
            <a:r>
              <a:rPr lang="zh-CN" altLang="en-US" sz="2800" b="0" u="sng"/>
              <a:t> </a:t>
            </a:r>
            <a:r>
              <a:rPr lang="zh-CN" altLang="en-US" sz="2800"/>
              <a:t>组成。</a:t>
            </a:r>
            <a:endParaRPr lang="zh-CN" altLang="en-US" sz="2800"/>
          </a:p>
          <a:p>
            <a:pPr>
              <a:lnSpc>
                <a:spcPct val="90000"/>
              </a:lnSpc>
            </a:pPr>
            <a:r>
              <a:rPr lang="en-US" altLang="zh-CN" sz="2800"/>
              <a:t>4</a:t>
            </a:r>
            <a:r>
              <a:rPr lang="zh-CN" altLang="en-US" sz="2800"/>
              <a:t>、尿的形成：原尿是通过</a:t>
            </a:r>
            <a:r>
              <a:rPr lang="zh-CN" altLang="en-US" sz="2800" b="0" u="sng">
                <a:solidFill>
                  <a:srgbClr val="FF3300"/>
                </a:solidFill>
              </a:rPr>
              <a:t>肾小球的滤过作用</a:t>
            </a:r>
            <a:r>
              <a:rPr lang="zh-CN" altLang="en-US" sz="2800"/>
              <a:t>，在</a:t>
            </a:r>
            <a:r>
              <a:rPr lang="zh-CN" altLang="en-US" sz="2800" b="0" u="sng">
                <a:solidFill>
                  <a:srgbClr val="FF3300"/>
                </a:solidFill>
              </a:rPr>
              <a:t>肾小囊</a:t>
            </a:r>
            <a:r>
              <a:rPr lang="zh-CN" altLang="en-US" sz="2800" b="0"/>
              <a:t>中</a:t>
            </a:r>
            <a:r>
              <a:rPr lang="zh-CN" altLang="en-US" sz="2800"/>
              <a:t>形成的；尿液是通过</a:t>
            </a:r>
            <a:r>
              <a:rPr lang="zh-CN" altLang="en-US" sz="2800" b="0" u="sng">
                <a:solidFill>
                  <a:srgbClr val="FF3300"/>
                </a:solidFill>
              </a:rPr>
              <a:t>肾小管的重吸收作用</a:t>
            </a:r>
            <a:r>
              <a:rPr lang="zh-CN" altLang="en-US" sz="2800"/>
              <a:t>后形成的。 </a:t>
            </a:r>
            <a:endParaRPr lang="zh-CN" altLang="en-US" sz="2800"/>
          </a:p>
        </p:txBody>
      </p:sp>
    </p:spTree>
  </p:cSld>
  <p:clrMapOvr>
    <a:masterClrMapping/>
  </p:clrMapOvr>
  <p:transition spd="med">
    <p:pull dir="ru"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文本占位符 60417"/>
          <p:cNvSpPr>
            <a:spLocks noGrp="1"/>
          </p:cNvSpPr>
          <p:nvPr>
            <p:ph type="body" idx="4294967295"/>
          </p:nvPr>
        </p:nvSpPr>
        <p:spPr>
          <a:xfrm>
            <a:off x="250825" y="1125538"/>
            <a:ext cx="8642350" cy="573246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5</a:t>
            </a:r>
            <a:r>
              <a:rPr lang="zh-CN" altLang="en-US"/>
              <a:t>、血浆、原尿和尿液成分上的区别：</a:t>
            </a:r>
            <a:r>
              <a:rPr lang="zh-CN" altLang="en-US" b="0">
                <a:solidFill>
                  <a:srgbClr val="FF3300"/>
                </a:solidFill>
              </a:rPr>
              <a:t>血浆</a:t>
            </a:r>
            <a:r>
              <a:rPr lang="zh-CN" altLang="en-US">
                <a:solidFill>
                  <a:srgbClr val="FF3300"/>
                </a:solidFill>
              </a:rPr>
              <a:t>：</a:t>
            </a:r>
            <a:r>
              <a:rPr lang="zh-CN" altLang="en-US"/>
              <a:t>有</a:t>
            </a:r>
            <a:r>
              <a:rPr lang="zh-CN" altLang="en-US" b="0" u="sng">
                <a:solidFill>
                  <a:srgbClr val="FF3300"/>
                </a:solidFill>
              </a:rPr>
              <a:t>大分子蛋白质和葡萄糖</a:t>
            </a:r>
            <a:r>
              <a:rPr lang="zh-CN" altLang="en-US"/>
              <a:t>；</a:t>
            </a:r>
            <a:r>
              <a:rPr lang="zh-CN" altLang="en-US" b="0">
                <a:solidFill>
                  <a:srgbClr val="FF3300"/>
                </a:solidFill>
              </a:rPr>
              <a:t>原尿</a:t>
            </a:r>
            <a:r>
              <a:rPr lang="zh-CN" altLang="en-US">
                <a:solidFill>
                  <a:srgbClr val="FF3300"/>
                </a:solidFill>
              </a:rPr>
              <a:t>：</a:t>
            </a:r>
            <a:r>
              <a:rPr lang="zh-CN" altLang="en-US" b="0" u="sng">
                <a:solidFill>
                  <a:srgbClr val="FF3300"/>
                </a:solidFill>
              </a:rPr>
              <a:t>没有大分子蛋白质但有葡萄糖</a:t>
            </a:r>
            <a:r>
              <a:rPr lang="zh-CN" altLang="en-US" b="0" u="sng"/>
              <a:t> </a:t>
            </a:r>
            <a:r>
              <a:rPr lang="zh-CN" altLang="en-US"/>
              <a:t>；</a:t>
            </a:r>
            <a:r>
              <a:rPr lang="zh-CN" altLang="en-US" b="0">
                <a:solidFill>
                  <a:srgbClr val="FF3300"/>
                </a:solidFill>
              </a:rPr>
              <a:t>尿液</a:t>
            </a:r>
            <a:r>
              <a:rPr lang="zh-CN" altLang="en-US">
                <a:solidFill>
                  <a:srgbClr val="FF3300"/>
                </a:solidFill>
              </a:rPr>
              <a:t>：</a:t>
            </a:r>
            <a:r>
              <a:rPr lang="zh-CN" altLang="en-US" b="0" u="sng">
                <a:solidFill>
                  <a:srgbClr val="FF3300"/>
                </a:solidFill>
              </a:rPr>
              <a:t>没有葡萄糖</a:t>
            </a:r>
            <a:r>
              <a:rPr lang="zh-CN" altLang="en-US" u="sng"/>
              <a:t> </a:t>
            </a:r>
            <a:r>
              <a:rPr lang="zh-CN" altLang="en-US"/>
              <a:t>。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6</a:t>
            </a:r>
            <a:r>
              <a:rPr lang="zh-CN" altLang="en-US"/>
              <a:t>、尿液排出的途径：</a:t>
            </a:r>
            <a:r>
              <a:rPr lang="zh-CN" altLang="en-US" b="0" u="sng">
                <a:solidFill>
                  <a:srgbClr val="FF3300"/>
                </a:solidFill>
              </a:rPr>
              <a:t>肾脏</a:t>
            </a:r>
            <a:r>
              <a:rPr lang="en-US" altLang="zh-CN" b="0" u="sng">
                <a:solidFill>
                  <a:srgbClr val="FF3300"/>
                </a:solidFill>
              </a:rPr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输尿管</a:t>
            </a:r>
            <a:r>
              <a:rPr lang="en-US" altLang="zh-CN" b="0" u="sng">
                <a:solidFill>
                  <a:srgbClr val="FF3300"/>
                </a:solidFill>
              </a:rPr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膀胱</a:t>
            </a:r>
            <a:r>
              <a:rPr lang="en-US" altLang="zh-CN" b="0" u="sng">
                <a:solidFill>
                  <a:srgbClr val="FF3300"/>
                </a:solidFill>
              </a:rPr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尿道</a:t>
            </a:r>
            <a:r>
              <a:rPr lang="en-US" altLang="zh-CN" b="0" u="sng">
                <a:solidFill>
                  <a:srgbClr val="FF3300"/>
                </a:solidFill>
              </a:rPr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体外</a:t>
            </a:r>
            <a:r>
              <a:rPr lang="zh-CN" altLang="en-US" b="0" u="sng"/>
              <a:t>。</a:t>
            </a:r>
            <a:r>
              <a:rPr lang="zh-CN" altLang="en-US"/>
              <a:t> 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7</a:t>
            </a:r>
            <a:r>
              <a:rPr lang="zh-CN" altLang="en-US"/>
              <a:t>、尿液异常：尿液中有</a:t>
            </a:r>
            <a:r>
              <a:rPr lang="zh-CN" altLang="en-US">
                <a:solidFill>
                  <a:srgbClr val="FF3300"/>
                </a:solidFill>
              </a:rPr>
              <a:t>红细胞、蛋白质</a:t>
            </a:r>
            <a:r>
              <a:rPr lang="en-US" altLang="zh-CN"/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肾小球</a:t>
            </a:r>
            <a:r>
              <a:rPr lang="zh-CN" altLang="en-US"/>
              <a:t>病变；尿液中有</a:t>
            </a:r>
            <a:r>
              <a:rPr lang="zh-CN" altLang="en-US">
                <a:solidFill>
                  <a:srgbClr val="FF3300"/>
                </a:solidFill>
              </a:rPr>
              <a:t>葡萄糖</a:t>
            </a:r>
            <a:r>
              <a:rPr lang="en-US" altLang="zh-CN"/>
              <a:t>→</a:t>
            </a:r>
            <a:r>
              <a:rPr lang="zh-CN" altLang="en-US" b="0" u="sng">
                <a:solidFill>
                  <a:srgbClr val="FF3300"/>
                </a:solidFill>
              </a:rPr>
              <a:t>肾小管</a:t>
            </a:r>
            <a:r>
              <a:rPr lang="zh-CN" altLang="en-US"/>
              <a:t>病变。</a:t>
            </a: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8</a:t>
            </a:r>
            <a:r>
              <a:rPr lang="zh-CN" altLang="en-US"/>
              <a:t>、皮肤包括</a:t>
            </a:r>
            <a:r>
              <a:rPr lang="zh-CN" altLang="en-US" b="0" u="sng">
                <a:solidFill>
                  <a:srgbClr val="FF3300"/>
                </a:solidFill>
              </a:rPr>
              <a:t>表皮和真皮</a:t>
            </a:r>
            <a:r>
              <a:rPr lang="zh-CN" altLang="en-US"/>
              <a:t>。表皮：上皮组织构成，</a:t>
            </a:r>
            <a:r>
              <a:rPr lang="zh-CN" altLang="en-US" b="0" u="sng">
                <a:solidFill>
                  <a:srgbClr val="FF3300"/>
                </a:solidFill>
              </a:rPr>
              <a:t>无血管</a:t>
            </a:r>
            <a:r>
              <a:rPr lang="zh-CN" altLang="en-US"/>
              <a:t>。真皮：结缔组织构成，有</a:t>
            </a:r>
            <a:r>
              <a:rPr lang="zh-CN" altLang="en-US" b="0" u="sng">
                <a:solidFill>
                  <a:srgbClr val="FF3300"/>
                </a:solidFill>
              </a:rPr>
              <a:t>血管</a:t>
            </a:r>
            <a:r>
              <a:rPr lang="zh-CN" altLang="en-US"/>
              <a:t>、</a:t>
            </a:r>
            <a:r>
              <a:rPr lang="zh-CN" altLang="en-US">
                <a:solidFill>
                  <a:srgbClr val="FF3300"/>
                </a:solidFill>
              </a:rPr>
              <a:t>神经末梢、纤维</a:t>
            </a:r>
            <a:r>
              <a:rPr lang="zh-CN" altLang="en-US"/>
              <a:t>。</a:t>
            </a:r>
            <a:r>
              <a:rPr lang="zh-CN" altLang="en-US" b="0">
                <a:solidFill>
                  <a:srgbClr val="FF3300"/>
                </a:solidFill>
              </a:rPr>
              <a:t>附属结构：</a:t>
            </a:r>
            <a:r>
              <a:rPr lang="zh-CN" altLang="en-US">
                <a:solidFill>
                  <a:srgbClr val="FF3300"/>
                </a:solidFill>
              </a:rPr>
              <a:t>毛发、汗腺、皮脂腺、指（趾）甲</a:t>
            </a:r>
            <a:r>
              <a:rPr lang="zh-CN" altLang="en-US"/>
              <a:t>等。 </a:t>
            </a:r>
            <a:endParaRPr lang="zh-CN" altLang="en-US"/>
          </a:p>
        </p:txBody>
      </p:sp>
      <p:sp>
        <p:nvSpPr>
          <p:cNvPr id="60419" name="标题 60418"/>
          <p:cNvSpPr>
            <a:spLocks noGrp="1"/>
          </p:cNvSpPr>
          <p:nvPr>
            <p:ph type="title"/>
          </p:nvPr>
        </p:nvSpPr>
        <p:spPr>
          <a:xfrm>
            <a:off x="0" y="0"/>
            <a:ext cx="7632700" cy="868363"/>
          </a:xfrm>
        </p:spPr>
        <p:txBody>
          <a:bodyPr anchor="ctr" anchorCtr="0"/>
          <a:lstStyle/>
          <a:p>
            <a:r>
              <a:rPr lang="zh-CN" altLang="en-US"/>
              <a:t>第十一章人体代谢废物的排出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标题 12289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  <p:sp>
        <p:nvSpPr>
          <p:cNvPr id="12291" name="文本占位符 12290"/>
          <p:cNvSpPr>
            <a:spLocks noGrp="1"/>
          </p:cNvSpPr>
          <p:nvPr>
            <p:ph type="body" idx="4294967295"/>
          </p:nvPr>
        </p:nvSpPr>
        <p:spPr>
          <a:xfrm>
            <a:off x="250825" y="1268413"/>
            <a:ext cx="8785225" cy="5400675"/>
          </a:xfrm>
        </p:spPr>
        <p:txBody>
          <a:bodyPr/>
          <a:lstStyle/>
          <a:p>
            <a:pPr marL="533400" indent="-533400"/>
            <a:r>
              <a:rPr lang="en-US" altLang="zh-CN" sz="3000"/>
              <a:t>1</a:t>
            </a:r>
            <a:r>
              <a:rPr lang="zh-CN" altLang="en-US" sz="3000"/>
              <a:t>、人体能够协调体内各部分功能而成为统一整体，能够协调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自己 </a:t>
            </a:r>
            <a:r>
              <a:rPr lang="zh-CN" altLang="en-US" sz="3000"/>
              <a:t>和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环境</a:t>
            </a:r>
            <a:r>
              <a:rPr lang="zh-CN" altLang="en-US" sz="3000" u="sng"/>
              <a:t>  </a:t>
            </a:r>
            <a:r>
              <a:rPr lang="zh-CN" altLang="en-US" sz="3000"/>
              <a:t>的关系，因而能够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适应环境的变化</a:t>
            </a:r>
            <a:r>
              <a:rPr lang="zh-CN" altLang="en-US" sz="3000" u="sng"/>
              <a:t> </a:t>
            </a:r>
            <a:r>
              <a:rPr lang="zh-CN" altLang="en-US" sz="3000"/>
              <a:t>并维持自身相对稳定的状态，这就是人体的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自我调节  </a:t>
            </a:r>
            <a:r>
              <a:rPr lang="zh-CN" altLang="en-US" sz="3000"/>
              <a:t>。人体的自我调节分为</a:t>
            </a:r>
            <a:r>
              <a:rPr lang="zh-CN" altLang="en-US" sz="3000" u="sng"/>
              <a:t>  </a:t>
            </a:r>
            <a:r>
              <a:rPr lang="zh-CN" altLang="en-US" sz="3000" u="sng">
                <a:solidFill>
                  <a:srgbClr val="FF0066"/>
                </a:solidFill>
              </a:rPr>
              <a:t> 神经调节  </a:t>
            </a:r>
            <a:r>
              <a:rPr lang="zh-CN" altLang="en-US" sz="3000" u="sng"/>
              <a:t> </a:t>
            </a:r>
            <a:r>
              <a:rPr lang="zh-CN" altLang="en-US" sz="3000"/>
              <a:t>和</a:t>
            </a:r>
            <a:r>
              <a:rPr lang="zh-CN" altLang="en-US" sz="3000" u="sng"/>
              <a:t>  </a:t>
            </a:r>
            <a:r>
              <a:rPr lang="zh-CN" altLang="en-US" sz="3000" u="sng">
                <a:solidFill>
                  <a:srgbClr val="FF0066"/>
                </a:solidFill>
              </a:rPr>
              <a:t>激素调节</a:t>
            </a:r>
            <a:r>
              <a:rPr lang="zh-CN" altLang="en-US" sz="3000" u="sng"/>
              <a:t> </a:t>
            </a:r>
            <a:r>
              <a:rPr lang="zh-CN" altLang="en-US" sz="3000"/>
              <a:t>。其中</a:t>
            </a:r>
            <a:r>
              <a:rPr lang="zh-CN" altLang="en-US" sz="3000" u="sng"/>
              <a:t>  </a:t>
            </a:r>
            <a:r>
              <a:rPr lang="zh-CN" altLang="en-US" sz="3000" u="sng">
                <a:solidFill>
                  <a:srgbClr val="FF0066"/>
                </a:solidFill>
              </a:rPr>
              <a:t> 神经调节 </a:t>
            </a:r>
            <a:r>
              <a:rPr lang="zh-CN" altLang="en-US" sz="3000" u="sng"/>
              <a:t> </a:t>
            </a:r>
            <a:r>
              <a:rPr lang="zh-CN" altLang="en-US" sz="3000"/>
              <a:t>起着主要的调节作用。</a:t>
            </a:r>
            <a:endParaRPr lang="zh-CN" altLang="en-US" sz="3000"/>
          </a:p>
          <a:p>
            <a:pPr marL="533400" indent="-533400"/>
            <a:r>
              <a:rPr lang="en-US" altLang="zh-CN" sz="2800"/>
              <a:t>2</a:t>
            </a:r>
            <a:r>
              <a:rPr lang="zh-CN" altLang="en-US" sz="2800"/>
              <a:t>、神经系统由</a:t>
            </a:r>
            <a:r>
              <a:rPr lang="zh-CN" altLang="en-US" sz="3000" u="sng">
                <a:solidFill>
                  <a:srgbClr val="FF0066"/>
                </a:solidFill>
              </a:rPr>
              <a:t>脑、脊髓</a:t>
            </a:r>
            <a:r>
              <a:rPr lang="zh-CN" altLang="en-US" sz="2800"/>
              <a:t>和它们发出的神经组成。 </a:t>
            </a:r>
            <a:endParaRPr lang="zh-CN" altLang="en-US" sz="2800"/>
          </a:p>
          <a:p>
            <a:pPr marL="533400" indent="-533400"/>
            <a:r>
              <a:rPr lang="zh-CN" altLang="en-US" sz="2800"/>
              <a:t>它可分为：</a:t>
            </a:r>
            <a:r>
              <a:rPr lang="zh-CN" altLang="en-US" sz="3000" u="sng">
                <a:solidFill>
                  <a:srgbClr val="FF0066"/>
                </a:solidFill>
              </a:rPr>
              <a:t>中枢神经系统</a:t>
            </a:r>
            <a:r>
              <a:rPr lang="zh-CN" altLang="en-US" sz="2800"/>
              <a:t>（脑、脊髓）和</a:t>
            </a:r>
            <a:r>
              <a:rPr lang="zh-CN" altLang="en-US" sz="3000" u="sng">
                <a:solidFill>
                  <a:srgbClr val="FF0066"/>
                </a:solidFill>
              </a:rPr>
              <a:t>周围神经系统</a:t>
            </a:r>
            <a:r>
              <a:rPr lang="zh-CN" altLang="en-US" sz="2800"/>
              <a:t>（</a:t>
            </a:r>
            <a:r>
              <a:rPr lang="zh-CN" altLang="en-US" sz="3000" u="sng">
                <a:solidFill>
                  <a:srgbClr val="FF0066"/>
                </a:solidFill>
              </a:rPr>
              <a:t>脑神经</a:t>
            </a:r>
            <a:r>
              <a:rPr lang="en-US" altLang="zh-CN" sz="3000" u="sng">
                <a:solidFill>
                  <a:srgbClr val="FF0066"/>
                </a:solidFill>
              </a:rPr>
              <a:t>12</a:t>
            </a:r>
            <a:r>
              <a:rPr lang="zh-CN" altLang="en-US" sz="3000" u="sng">
                <a:solidFill>
                  <a:srgbClr val="FF0066"/>
                </a:solidFill>
              </a:rPr>
              <a:t>对</a:t>
            </a:r>
            <a:r>
              <a:rPr lang="zh-CN" altLang="en-US" sz="2800"/>
              <a:t>、</a:t>
            </a:r>
            <a:r>
              <a:rPr lang="zh-CN" altLang="en-US" sz="3000" u="sng">
                <a:solidFill>
                  <a:srgbClr val="FF0066"/>
                </a:solidFill>
              </a:rPr>
              <a:t>脊神经</a:t>
            </a:r>
            <a:r>
              <a:rPr lang="en-US" altLang="zh-CN" sz="3000" u="sng">
                <a:solidFill>
                  <a:srgbClr val="FF0066"/>
                </a:solidFill>
              </a:rPr>
              <a:t>31</a:t>
            </a:r>
            <a:r>
              <a:rPr lang="zh-CN" altLang="en-US" sz="3000" u="sng">
                <a:solidFill>
                  <a:srgbClr val="FF0066"/>
                </a:solidFill>
              </a:rPr>
              <a:t>对</a:t>
            </a:r>
            <a:r>
              <a:rPr lang="zh-CN" altLang="en-US" sz="2800"/>
              <a:t>）</a:t>
            </a:r>
            <a:r>
              <a:rPr lang="zh-CN" altLang="en-US" sz="1800"/>
              <a:t> 。</a:t>
            </a:r>
            <a:endParaRPr lang="zh-CN" altLang="en-US" sz="3000"/>
          </a:p>
          <a:p>
            <a:pPr marL="533400" indent="-533400"/>
            <a:r>
              <a:rPr lang="en-US" altLang="zh-CN" sz="3000"/>
              <a:t>3</a:t>
            </a:r>
            <a:r>
              <a:rPr lang="zh-CN" altLang="en-US" sz="3000"/>
              <a:t>、神经元是神经系统</a:t>
            </a:r>
            <a:r>
              <a:rPr lang="zh-CN" altLang="en-US" sz="3000" u="sng">
                <a:solidFill>
                  <a:srgbClr val="FF0066"/>
                </a:solidFill>
              </a:rPr>
              <a:t> 结构</a:t>
            </a:r>
            <a:r>
              <a:rPr lang="zh-CN" altLang="en-US" sz="3000" u="sng"/>
              <a:t> </a:t>
            </a:r>
            <a:r>
              <a:rPr lang="zh-CN" altLang="en-US" sz="3000"/>
              <a:t>和 </a:t>
            </a:r>
            <a:r>
              <a:rPr lang="zh-CN" altLang="en-US" sz="3000" u="sng">
                <a:solidFill>
                  <a:srgbClr val="FF0066"/>
                </a:solidFill>
              </a:rPr>
              <a:t> 功能 </a:t>
            </a:r>
            <a:r>
              <a:rPr lang="zh-CN" altLang="en-US" sz="3000"/>
              <a:t>的基本单位。功能是</a:t>
            </a:r>
            <a:r>
              <a:rPr lang="zh-CN" altLang="en-US" sz="3000" u="sng"/>
              <a:t>  </a:t>
            </a:r>
            <a:r>
              <a:rPr lang="zh-CN" altLang="en-US" sz="3000" u="sng">
                <a:solidFill>
                  <a:srgbClr val="FF0066"/>
                </a:solidFill>
              </a:rPr>
              <a:t>接受刺激</a:t>
            </a:r>
            <a:r>
              <a:rPr lang="zh-CN" altLang="en-US" sz="3000"/>
              <a:t>、</a:t>
            </a:r>
            <a:r>
              <a:rPr lang="zh-CN" altLang="en-US" sz="3000" u="sng">
                <a:solidFill>
                  <a:srgbClr val="FF0066"/>
                </a:solidFill>
              </a:rPr>
              <a:t>产生冲动</a:t>
            </a:r>
            <a:r>
              <a:rPr lang="zh-CN" altLang="en-US" sz="3000"/>
              <a:t>、 </a:t>
            </a:r>
            <a:r>
              <a:rPr lang="zh-CN" altLang="en-US" sz="3000" u="sng">
                <a:solidFill>
                  <a:srgbClr val="FF0066"/>
                </a:solidFill>
              </a:rPr>
              <a:t>传导冲动</a:t>
            </a:r>
            <a:r>
              <a:rPr lang="zh-CN" altLang="en-US" sz="3000" u="sng"/>
              <a:t> </a:t>
            </a:r>
            <a:r>
              <a:rPr lang="zh-CN" altLang="en-US" sz="3000"/>
              <a:t>。</a:t>
            </a:r>
            <a:endParaRPr lang="zh-CN" altLang="en-US" sz="3000"/>
          </a:p>
        </p:txBody>
      </p:sp>
    </p:spTree>
  </p:cSld>
  <p:clrMapOvr>
    <a:masterClrMapping/>
  </p:clrMapOvr>
  <p:transition spd="med">
    <p:pull dir="ru"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9" name="文本占位符 24578"/>
          <p:cNvSpPr>
            <a:spLocks noGrp="1"/>
          </p:cNvSpPr>
          <p:nvPr>
            <p:ph type="body" idx="4294967295"/>
          </p:nvPr>
        </p:nvSpPr>
        <p:spPr>
          <a:xfrm>
            <a:off x="250825" y="1196975"/>
            <a:ext cx="8642350" cy="5472113"/>
          </a:xfrm>
        </p:spPr>
        <p:txBody>
          <a:bodyPr/>
          <a:lstStyle/>
          <a:p>
            <a:r>
              <a:rPr lang="en-US" altLang="zh-CN" sz="3000"/>
              <a:t>4</a:t>
            </a:r>
            <a:r>
              <a:rPr lang="zh-CN" altLang="en-US" sz="3000"/>
              <a:t>、一个神经元由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胞体</a:t>
            </a:r>
            <a:r>
              <a:rPr lang="zh-CN" altLang="en-US" sz="3000" u="sng"/>
              <a:t> </a:t>
            </a:r>
            <a:r>
              <a:rPr lang="zh-CN" altLang="en-US" sz="3000"/>
              <a:t>和</a:t>
            </a:r>
            <a:r>
              <a:rPr lang="zh-CN" altLang="en-US" sz="3000" u="sng">
                <a:solidFill>
                  <a:srgbClr val="FF0066"/>
                </a:solidFill>
              </a:rPr>
              <a:t> 突起</a:t>
            </a:r>
            <a:r>
              <a:rPr lang="zh-CN" altLang="en-US" sz="3000" u="sng"/>
              <a:t> </a:t>
            </a:r>
            <a:r>
              <a:rPr lang="zh-CN" altLang="en-US" sz="3000"/>
              <a:t>组成，胞体是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代谢 </a:t>
            </a:r>
            <a:r>
              <a:rPr lang="zh-CN" altLang="en-US" sz="3000"/>
              <a:t>中心，突起分为</a:t>
            </a:r>
            <a:r>
              <a:rPr lang="zh-CN" altLang="en-US" sz="3000" u="sng"/>
              <a:t>  </a:t>
            </a:r>
            <a:r>
              <a:rPr lang="zh-CN" altLang="en-US" sz="3000" u="sng">
                <a:solidFill>
                  <a:srgbClr val="FF0066"/>
                </a:solidFill>
              </a:rPr>
              <a:t> 树突</a:t>
            </a:r>
            <a:r>
              <a:rPr lang="zh-CN" altLang="en-US" sz="3000" u="sng"/>
              <a:t>  </a:t>
            </a:r>
            <a:r>
              <a:rPr lang="zh-CN" altLang="en-US" sz="3000"/>
              <a:t>和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轴突 </a:t>
            </a:r>
            <a:r>
              <a:rPr lang="zh-CN" altLang="en-US" sz="3000" u="sng"/>
              <a:t>  </a:t>
            </a:r>
            <a:r>
              <a:rPr lang="zh-CN" altLang="en-US" sz="3000"/>
              <a:t>。</a:t>
            </a:r>
            <a:endParaRPr lang="zh-CN" altLang="en-US" sz="3000"/>
          </a:p>
          <a:p>
            <a:r>
              <a:rPr lang="en-US" altLang="zh-CN" sz="3000"/>
              <a:t>5</a:t>
            </a:r>
            <a:r>
              <a:rPr lang="zh-CN" altLang="en-US" sz="3000"/>
              <a:t>、神经系统是通过每一个具体的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反射</a:t>
            </a:r>
            <a:r>
              <a:rPr lang="zh-CN" altLang="en-US" sz="3000" u="sng"/>
              <a:t>  </a:t>
            </a:r>
            <a:r>
              <a:rPr lang="zh-CN" altLang="en-US" sz="3000"/>
              <a:t>来实现其调节功能，所以</a:t>
            </a:r>
            <a:r>
              <a:rPr lang="en-US" altLang="zh-CN" sz="3000"/>
              <a:t>:</a:t>
            </a:r>
            <a:r>
              <a:rPr lang="en-US" altLang="zh-CN" sz="3000" u="sng"/>
              <a:t> </a:t>
            </a:r>
            <a:r>
              <a:rPr lang="en-US" altLang="zh-CN" sz="3000" u="sng">
                <a:solidFill>
                  <a:srgbClr val="FF0066"/>
                </a:solidFill>
              </a:rPr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反射  </a:t>
            </a:r>
            <a:r>
              <a:rPr lang="zh-CN" altLang="en-US" sz="3000"/>
              <a:t>是神经活动（调节）的基本方式。参与反射的神经结构叫做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反射弧</a:t>
            </a:r>
            <a:r>
              <a:rPr lang="zh-CN" altLang="en-US" sz="3000" u="sng"/>
              <a:t> </a:t>
            </a:r>
            <a:r>
              <a:rPr lang="zh-CN" altLang="en-US" sz="3000"/>
              <a:t>，它包括 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感受器</a:t>
            </a:r>
            <a:r>
              <a:rPr lang="zh-CN" altLang="en-US" sz="3000" u="sng"/>
              <a:t> </a:t>
            </a:r>
            <a:r>
              <a:rPr lang="zh-CN" altLang="en-US" sz="3000"/>
              <a:t>、 </a:t>
            </a:r>
            <a:r>
              <a:rPr lang="zh-CN" altLang="en-US" sz="3000" u="sng">
                <a:solidFill>
                  <a:srgbClr val="FF0066"/>
                </a:solidFill>
              </a:rPr>
              <a:t>传入神经元</a:t>
            </a:r>
            <a:r>
              <a:rPr lang="zh-CN" altLang="en-US" sz="3000"/>
              <a:t> 、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神经中枢 </a:t>
            </a:r>
            <a:r>
              <a:rPr lang="zh-CN" altLang="en-US" sz="3000"/>
              <a:t>、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传出神经元</a:t>
            </a:r>
            <a:r>
              <a:rPr lang="zh-CN" altLang="en-US" sz="3000"/>
              <a:t> 和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效应器</a:t>
            </a:r>
            <a:r>
              <a:rPr lang="zh-CN" altLang="en-US" sz="3000" u="sng"/>
              <a:t> </a:t>
            </a:r>
            <a:r>
              <a:rPr lang="zh-CN" altLang="en-US" sz="3000"/>
              <a:t>五部分。反射分为 </a:t>
            </a:r>
            <a:r>
              <a:rPr lang="zh-CN" altLang="en-US" sz="3000" u="sng"/>
              <a:t> </a:t>
            </a:r>
            <a:r>
              <a:rPr lang="zh-CN" altLang="en-US" sz="3000" u="sng">
                <a:solidFill>
                  <a:srgbClr val="FF0066"/>
                </a:solidFill>
              </a:rPr>
              <a:t> 条件反射 </a:t>
            </a:r>
            <a:r>
              <a:rPr lang="zh-CN" altLang="en-US" sz="3000" u="sng"/>
              <a:t> </a:t>
            </a:r>
            <a:r>
              <a:rPr lang="zh-CN" altLang="en-US" sz="3000"/>
              <a:t>和</a:t>
            </a:r>
            <a:r>
              <a:rPr lang="zh-CN" altLang="en-US" sz="3000" u="sng"/>
              <a:t>    </a:t>
            </a:r>
            <a:r>
              <a:rPr lang="zh-CN" altLang="en-US" sz="3000" u="sng">
                <a:solidFill>
                  <a:srgbClr val="FF0066"/>
                </a:solidFill>
              </a:rPr>
              <a:t>非条件反射</a:t>
            </a:r>
            <a:r>
              <a:rPr lang="zh-CN" altLang="en-US" sz="3000" u="sng"/>
              <a:t>  </a:t>
            </a:r>
            <a:r>
              <a:rPr lang="zh-CN" altLang="en-US" sz="3000"/>
              <a:t>两大类。 </a:t>
            </a:r>
            <a:endParaRPr lang="zh-CN" altLang="en-US" sz="3000"/>
          </a:p>
          <a:p>
            <a:r>
              <a:rPr lang="en-US" altLang="zh-CN" sz="2800"/>
              <a:t>6 </a:t>
            </a:r>
            <a:r>
              <a:rPr lang="zh-CN" altLang="en-US" sz="3000"/>
              <a:t>、</a:t>
            </a:r>
            <a:r>
              <a:rPr lang="zh-CN" altLang="en-US" sz="2800"/>
              <a:t>在反射弧上传导的方向：</a:t>
            </a:r>
            <a:r>
              <a:rPr lang="zh-CN" altLang="en-US" sz="3000" u="sng">
                <a:solidFill>
                  <a:srgbClr val="FF0066"/>
                </a:solidFill>
              </a:rPr>
              <a:t>感受器</a:t>
            </a:r>
            <a:r>
              <a:rPr lang="en-US" altLang="zh-CN" sz="2800"/>
              <a:t>→</a:t>
            </a:r>
            <a:r>
              <a:rPr lang="zh-CN" altLang="en-US" sz="3000" u="sng">
                <a:solidFill>
                  <a:srgbClr val="FF0066"/>
                </a:solidFill>
              </a:rPr>
              <a:t>传入神经元</a:t>
            </a:r>
            <a:r>
              <a:rPr lang="en-US" altLang="zh-CN" sz="2800"/>
              <a:t>→</a:t>
            </a:r>
            <a:r>
              <a:rPr lang="zh-CN" altLang="en-US" sz="3000" u="sng">
                <a:solidFill>
                  <a:srgbClr val="FF0066"/>
                </a:solidFill>
              </a:rPr>
              <a:t>神经中枢</a:t>
            </a:r>
            <a:r>
              <a:rPr lang="en-US" altLang="zh-CN" sz="2800"/>
              <a:t>→</a:t>
            </a:r>
            <a:r>
              <a:rPr lang="zh-CN" altLang="en-US" sz="3000" u="sng">
                <a:solidFill>
                  <a:srgbClr val="FF0066"/>
                </a:solidFill>
              </a:rPr>
              <a:t>传出神经元</a:t>
            </a:r>
            <a:r>
              <a:rPr lang="en-US" altLang="zh-CN" sz="2800"/>
              <a:t>→</a:t>
            </a:r>
            <a:r>
              <a:rPr lang="zh-CN" altLang="en-US" sz="3000" u="sng">
                <a:solidFill>
                  <a:srgbClr val="FF0066"/>
                </a:solidFill>
              </a:rPr>
              <a:t>效应器</a:t>
            </a:r>
            <a:r>
              <a:rPr lang="zh-CN" altLang="en-US" sz="3000"/>
              <a:t>。</a:t>
            </a:r>
            <a:endParaRPr lang="zh-CN" altLang="en-US" sz="3000"/>
          </a:p>
        </p:txBody>
      </p:sp>
      <p:sp>
        <p:nvSpPr>
          <p:cNvPr id="24580" name="标题 24579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标题 3072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7</a:t>
            </a:r>
            <a:r>
              <a:rPr lang="zh-CN" altLang="en-US"/>
              <a:t>、非条件反射与条件反射比较</a:t>
            </a:r>
            <a:endParaRPr lang="zh-CN" altLang="en-US"/>
          </a:p>
        </p:txBody>
      </p:sp>
      <p:graphicFrame>
        <p:nvGraphicFramePr>
          <p:cNvPr id="30771" name="表格 30770"/>
          <p:cNvGraphicFramePr>
            <a:graphicFrameLocks noGrp="1"/>
          </p:cNvGraphicFramePr>
          <p:nvPr/>
        </p:nvGraphicFramePr>
        <p:xfrm>
          <a:off x="395288" y="1268413"/>
          <a:ext cx="8353425" cy="5400675"/>
        </p:xfrm>
        <a:graphic>
          <a:graphicData uri="http://schemas.openxmlformats.org/drawingml/2006/table">
            <a:tbl>
              <a:tblPr/>
              <a:tblGrid>
                <a:gridCol w="1512888"/>
                <a:gridCol w="2735262"/>
                <a:gridCol w="4105275"/>
              </a:tblGrid>
              <a:tr h="5508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zh-CN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非条件反射</a:t>
                      </a:r>
                      <a:endParaRPr lang="zh-CN" altLang="en-US">
                        <a:solidFill>
                          <a:srgbClr val="FF3300"/>
                        </a:solidFill>
                        <a:latin typeface="方正姚体" panose="02010601030101010101" pitchFamily="2" charset="-122"/>
                        <a:ea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条件反射</a:t>
                      </a:r>
                      <a:endParaRPr lang="zh-CN" altLang="en-US">
                        <a:solidFill>
                          <a:srgbClr val="FF3300"/>
                        </a:solidFill>
                        <a:latin typeface="方正姚体" panose="02010601030101010101" pitchFamily="2" charset="-122"/>
                        <a:ea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656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形成时间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刺激性质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反射中枢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神经联系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种类数目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意义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  <a:ea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先天性</a:t>
                      </a: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非条件刺激</a:t>
                      </a: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皮层以下中枢（脑干、脊髓）</a:t>
                      </a: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固定</a:t>
                      </a: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少</a:t>
                      </a: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  <a:cs typeface="Times New Roman" panose="02020603050405020304" pitchFamily="18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  <a:cs typeface="Times New Roman" panose="02020603050405020304" pitchFamily="18" charset="0"/>
                        </a:rPr>
                        <a:t>生存的本能</a:t>
                      </a:r>
                      <a:endParaRPr lang="zh-CN" altLang="en-US" sz="2400">
                        <a:latin typeface="方正姚体" panose="02010601030101010101" pitchFamily="2" charset="-122"/>
                        <a:ea typeface="Times New Roman" panose="02020603050405020304" pitchFamily="18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后天性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条件刺激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大脑皮层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不固定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多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latin typeface="方正姚体" panose="02010601030101010101" pitchFamily="2" charset="-122"/>
                        </a:rPr>
                        <a:t>更能适应环境的变化</a:t>
                      </a:r>
                      <a:endParaRPr lang="zh-CN" altLang="en-US" sz="2400">
                        <a:latin typeface="方正姚体" panose="02010601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418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</a:rPr>
                        <a:t>两者联系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b="1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1" i="0" u="none" kern="1200" baseline="0">
                          <a:solidFill>
                            <a:srgbClr val="0000FF"/>
                          </a:solidFill>
                          <a:latin typeface="Arial" pitchFamily="34" charset="0"/>
                          <a:ea typeface="方正姚体" panose="02010601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400">
                          <a:solidFill>
                            <a:srgbClr val="FF3300"/>
                          </a:solidFill>
                          <a:latin typeface="方正姚体" panose="02010601030101010101" pitchFamily="2" charset="-122"/>
                        </a:rPr>
                        <a:t>条件反射必须建立在非条件反射基础之上 </a:t>
                      </a:r>
                      <a:endParaRPr lang="zh-CN" altLang="en-US" sz="2400">
                        <a:solidFill>
                          <a:srgbClr val="FF3300"/>
                        </a:solidFill>
                        <a:latin typeface="方正姚体" panose="02010601030101010101" pitchFamily="2" charset="-122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ru"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文本占位符 21506"/>
          <p:cNvSpPr>
            <a:spLocks noGrp="1"/>
          </p:cNvSpPr>
          <p:nvPr>
            <p:ph type="body" idx="4294967295"/>
          </p:nvPr>
        </p:nvSpPr>
        <p:spPr>
          <a:xfrm>
            <a:off x="179388" y="1052513"/>
            <a:ext cx="8713787" cy="580548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600"/>
              <a:t>8</a:t>
            </a:r>
            <a:r>
              <a:rPr lang="zh-CN" altLang="en-US" sz="2600"/>
              <a:t>、大脑皮层是大脑表层的  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灰质</a:t>
            </a:r>
            <a:r>
              <a:rPr lang="zh-CN" altLang="en-US" sz="2600" u="sng"/>
              <a:t>   </a:t>
            </a:r>
            <a:r>
              <a:rPr lang="zh-CN" altLang="en-US" sz="2600"/>
              <a:t> 部分，也是神经系统的</a:t>
            </a:r>
            <a:r>
              <a:rPr lang="zh-CN" altLang="en-US" sz="2600" u="sng"/>
              <a:t>   </a:t>
            </a:r>
            <a:r>
              <a:rPr lang="zh-CN" altLang="en-US" sz="2600" u="sng">
                <a:solidFill>
                  <a:srgbClr val="FF0066"/>
                </a:solidFill>
              </a:rPr>
              <a:t>最高级中枢</a:t>
            </a:r>
            <a:r>
              <a:rPr lang="zh-CN" altLang="en-US" sz="2600" u="sng"/>
              <a:t> </a:t>
            </a:r>
            <a:r>
              <a:rPr lang="zh-CN" altLang="en-US" sz="2600"/>
              <a:t>，它的生理活动叫做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高级神经活动（条件发射）</a:t>
            </a:r>
            <a:r>
              <a:rPr lang="zh-CN" altLang="en-US" sz="2600" u="sng"/>
              <a:t> </a:t>
            </a:r>
            <a:r>
              <a:rPr lang="zh-CN" altLang="en-US" sz="2600"/>
              <a:t>。（如人的学习、记忆、语言、情绪和睡眠等）。能够对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 语言</a:t>
            </a:r>
            <a:r>
              <a:rPr lang="zh-CN" altLang="en-US" sz="2600"/>
              <a:t>和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文字</a:t>
            </a:r>
            <a:r>
              <a:rPr lang="zh-CN" altLang="en-US" sz="2600" u="sng"/>
              <a:t> </a:t>
            </a:r>
            <a:r>
              <a:rPr lang="zh-CN" altLang="en-US" sz="2600"/>
              <a:t> 的刺激建立条件反射，是人类条件反射最突出特征。</a:t>
            </a:r>
            <a:endParaRPr lang="zh-CN" altLang="en-US" sz="2600"/>
          </a:p>
          <a:p>
            <a:pPr>
              <a:lnSpc>
                <a:spcPct val="80000"/>
              </a:lnSpc>
            </a:pPr>
            <a:r>
              <a:rPr lang="en-US" altLang="zh-CN" sz="2600"/>
              <a:t>9</a:t>
            </a:r>
            <a:r>
              <a:rPr lang="zh-CN" altLang="en-US" sz="2600"/>
              <a:t>、视觉器官是 </a:t>
            </a:r>
            <a:r>
              <a:rPr lang="zh-CN" altLang="en-US" sz="2600" u="sng"/>
              <a:t>   </a:t>
            </a:r>
            <a:r>
              <a:rPr lang="zh-CN" altLang="en-US" sz="2600" u="sng">
                <a:solidFill>
                  <a:srgbClr val="FF0066"/>
                </a:solidFill>
              </a:rPr>
              <a:t> 眼</a:t>
            </a:r>
            <a:r>
              <a:rPr lang="zh-CN" altLang="en-US" sz="2600" u="sng"/>
              <a:t>   </a:t>
            </a:r>
            <a:r>
              <a:rPr lang="zh-CN" altLang="en-US" sz="2600"/>
              <a:t> ，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 视网膜</a:t>
            </a:r>
            <a:r>
              <a:rPr lang="zh-CN" altLang="en-US" sz="2600" u="sng"/>
              <a:t>  </a:t>
            </a:r>
            <a:r>
              <a:rPr lang="zh-CN" altLang="en-US" sz="2600"/>
              <a:t>是光感受器。光线进入眼球，经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角膜</a:t>
            </a:r>
            <a:r>
              <a:rPr lang="zh-CN" altLang="en-US" sz="2600" u="sng"/>
              <a:t>  </a:t>
            </a:r>
            <a:r>
              <a:rPr lang="zh-CN" altLang="en-US" sz="2600"/>
              <a:t> 、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房水 </a:t>
            </a:r>
            <a:r>
              <a:rPr lang="zh-CN" altLang="en-US" sz="2600" u="sng"/>
              <a:t>   </a:t>
            </a:r>
            <a:r>
              <a:rPr lang="zh-CN" altLang="en-US" sz="2600"/>
              <a:t>、</a:t>
            </a:r>
            <a:r>
              <a:rPr lang="zh-CN" altLang="en-US" sz="2600" u="sng">
                <a:solidFill>
                  <a:srgbClr val="FF0066"/>
                </a:solidFill>
              </a:rPr>
              <a:t>晶状体</a:t>
            </a:r>
            <a:r>
              <a:rPr lang="zh-CN" altLang="en-US" sz="2600"/>
              <a:t>和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玻璃体</a:t>
            </a:r>
            <a:r>
              <a:rPr lang="zh-CN" altLang="en-US" sz="2600" u="sng"/>
              <a:t> </a:t>
            </a:r>
            <a:r>
              <a:rPr lang="zh-CN" altLang="en-US" sz="2600"/>
              <a:t>等的折射作用，成像在 </a:t>
            </a:r>
            <a:r>
              <a:rPr lang="zh-CN" altLang="en-US" sz="2600" u="sng">
                <a:solidFill>
                  <a:srgbClr val="FF0066"/>
                </a:solidFill>
              </a:rPr>
              <a:t>视网膜</a:t>
            </a:r>
            <a:r>
              <a:rPr lang="zh-CN" altLang="en-US" sz="2600" u="sng"/>
              <a:t> </a:t>
            </a:r>
            <a:r>
              <a:rPr lang="zh-CN" altLang="en-US" sz="2600"/>
              <a:t>上，视网膜上的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感光细胞</a:t>
            </a:r>
            <a:r>
              <a:rPr lang="zh-CN" altLang="en-US" sz="2600" u="sng"/>
              <a:t>  </a:t>
            </a:r>
            <a:r>
              <a:rPr lang="zh-CN" altLang="en-US" sz="2600"/>
              <a:t>接受刺激产生的 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神经冲动</a:t>
            </a:r>
            <a:r>
              <a:rPr lang="zh-CN" altLang="en-US" sz="2600" u="sng"/>
              <a:t> </a:t>
            </a:r>
            <a:r>
              <a:rPr lang="zh-CN" altLang="en-US" sz="2600"/>
              <a:t>沿  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视神经</a:t>
            </a:r>
            <a:r>
              <a:rPr lang="zh-CN" altLang="en-US" sz="2600" u="sng"/>
              <a:t>  </a:t>
            </a:r>
            <a:r>
              <a:rPr lang="zh-CN" altLang="en-US" sz="2600"/>
              <a:t>传至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大脑皮层</a:t>
            </a:r>
            <a:r>
              <a:rPr lang="zh-CN" altLang="en-US" sz="2600" u="sng"/>
              <a:t>  </a:t>
            </a:r>
            <a:r>
              <a:rPr lang="zh-CN" altLang="en-US" sz="2600"/>
              <a:t>的视觉中枢，引起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视觉</a:t>
            </a:r>
            <a:r>
              <a:rPr lang="zh-CN" altLang="en-US" sz="2600" u="sng"/>
              <a:t>    </a:t>
            </a:r>
            <a:r>
              <a:rPr lang="zh-CN" altLang="en-US" sz="2600"/>
              <a:t>。</a:t>
            </a:r>
            <a:endParaRPr lang="zh-CN" altLang="en-US" sz="2600"/>
          </a:p>
          <a:p>
            <a:pPr>
              <a:lnSpc>
                <a:spcPct val="80000"/>
              </a:lnSpc>
            </a:pPr>
            <a:r>
              <a:rPr lang="en-US" altLang="zh-CN" sz="2600"/>
              <a:t>10</a:t>
            </a:r>
            <a:r>
              <a:rPr lang="zh-CN" altLang="en-US" sz="2600"/>
              <a:t>、近视的形成：眼球的前后径过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长</a:t>
            </a:r>
            <a:r>
              <a:rPr lang="zh-CN" altLang="en-US" sz="2600" u="sng"/>
              <a:t> </a:t>
            </a:r>
            <a:r>
              <a:rPr lang="zh-CN" altLang="en-US" sz="2600"/>
              <a:t>（</a:t>
            </a:r>
            <a:r>
              <a:rPr lang="zh-CN" altLang="en-US" sz="2600" u="sng">
                <a:solidFill>
                  <a:srgbClr val="FF0066"/>
                </a:solidFill>
              </a:rPr>
              <a:t>真性近视</a:t>
            </a:r>
            <a:r>
              <a:rPr lang="zh-CN" altLang="en-US" sz="2600"/>
              <a:t> ），或晶状体的曲度因过度调节而过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大</a:t>
            </a:r>
            <a:r>
              <a:rPr lang="zh-CN" altLang="en-US" sz="2600" u="sng"/>
              <a:t> </a:t>
            </a:r>
            <a:r>
              <a:rPr lang="zh-CN" altLang="en-US" sz="2600"/>
              <a:t>（ </a:t>
            </a:r>
            <a:r>
              <a:rPr lang="zh-CN" altLang="en-US" sz="2600" u="sng">
                <a:solidFill>
                  <a:srgbClr val="FF0066"/>
                </a:solidFill>
              </a:rPr>
              <a:t>假性近视</a:t>
            </a:r>
            <a:r>
              <a:rPr lang="zh-CN" altLang="en-US" sz="2600"/>
              <a:t> ），平行光线进入眼内就会在</a:t>
            </a:r>
            <a:r>
              <a:rPr lang="zh-CN" altLang="en-US" sz="2600" u="sng"/>
              <a:t> </a:t>
            </a:r>
            <a:r>
              <a:rPr lang="zh-CN" altLang="en-US" sz="2600" u="sng">
                <a:solidFill>
                  <a:srgbClr val="FF0066"/>
                </a:solidFill>
              </a:rPr>
              <a:t>视网膜</a:t>
            </a:r>
            <a:r>
              <a:rPr lang="zh-CN" altLang="en-US" sz="2600" u="sng"/>
              <a:t> </a:t>
            </a:r>
            <a:r>
              <a:rPr lang="zh-CN" altLang="en-US" sz="2600"/>
              <a:t>前方成像，因而看不清</a:t>
            </a:r>
            <a:r>
              <a:rPr lang="zh-CN" altLang="en-US" sz="2600" u="sng"/>
              <a:t>  </a:t>
            </a:r>
            <a:r>
              <a:rPr lang="zh-CN" altLang="en-US" sz="2600" u="sng">
                <a:solidFill>
                  <a:srgbClr val="FF0066"/>
                </a:solidFill>
              </a:rPr>
              <a:t>远处</a:t>
            </a:r>
            <a:r>
              <a:rPr lang="zh-CN" altLang="en-US" sz="2600" u="sng"/>
              <a:t> </a:t>
            </a:r>
            <a:r>
              <a:rPr lang="zh-CN" altLang="en-US" sz="2600"/>
              <a:t>的物体。</a:t>
            </a:r>
            <a:endParaRPr lang="zh-CN" altLang="en-US" sz="2600"/>
          </a:p>
          <a:p>
            <a:pPr>
              <a:lnSpc>
                <a:spcPct val="80000"/>
              </a:lnSpc>
            </a:pPr>
            <a:r>
              <a:rPr lang="en-US" altLang="zh-CN" sz="2600"/>
              <a:t>11</a:t>
            </a:r>
            <a:r>
              <a:rPr lang="zh-CN" altLang="en-US" sz="2600"/>
              <a:t>、我们能看清远近不同的物体的原因：</a:t>
            </a:r>
            <a:r>
              <a:rPr lang="zh-CN" altLang="en-US" sz="2600" u="sng">
                <a:solidFill>
                  <a:srgbClr val="FF0066"/>
                </a:solidFill>
              </a:rPr>
              <a:t>睫状体舒缩</a:t>
            </a:r>
            <a:r>
              <a:rPr lang="zh-CN" altLang="en-US" sz="2600"/>
              <a:t>，</a:t>
            </a:r>
            <a:r>
              <a:rPr lang="zh-CN" altLang="en-US" sz="2600" u="sng">
                <a:solidFill>
                  <a:srgbClr val="FF0066"/>
                </a:solidFill>
              </a:rPr>
              <a:t>调节晶状体的曲度</a:t>
            </a:r>
            <a:r>
              <a:rPr lang="zh-CN" altLang="en-US" sz="2600"/>
              <a:t>，从而使远近不同的物象都能清晰地成像在</a:t>
            </a:r>
            <a:r>
              <a:rPr lang="zh-CN" altLang="en-US" sz="2600" u="sng">
                <a:solidFill>
                  <a:srgbClr val="FF0066"/>
                </a:solidFill>
              </a:rPr>
              <a:t>视网膜</a:t>
            </a:r>
            <a:r>
              <a:rPr lang="zh-CN" altLang="en-US" sz="2600"/>
              <a:t>上，所以我们能看清远近不同的物体。 </a:t>
            </a:r>
            <a:endParaRPr lang="zh-CN" altLang="en-US" sz="2600"/>
          </a:p>
        </p:txBody>
      </p:sp>
      <p:sp>
        <p:nvSpPr>
          <p:cNvPr id="21508" name="标题 21507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文本占位符 23554"/>
          <p:cNvSpPr>
            <a:spLocks noGrp="1"/>
          </p:cNvSpPr>
          <p:nvPr>
            <p:ph type="body" idx="4294967295"/>
          </p:nvPr>
        </p:nvSpPr>
        <p:spPr>
          <a:xfrm>
            <a:off x="179388" y="1125538"/>
            <a:ext cx="8785225" cy="5732462"/>
          </a:xfrm>
        </p:spPr>
        <p:txBody>
          <a:bodyPr/>
          <a:lstStyle/>
          <a:p>
            <a:r>
              <a:rPr lang="en-US" altLang="zh-CN"/>
              <a:t>12</a:t>
            </a:r>
            <a:r>
              <a:rPr lang="zh-CN" altLang="en-US"/>
              <a:t>、听觉器官是</a:t>
            </a:r>
            <a:r>
              <a:rPr lang="zh-CN" altLang="en-US" u="sng">
                <a:solidFill>
                  <a:srgbClr val="FF0066"/>
                </a:solidFill>
              </a:rPr>
              <a:t> 耳</a:t>
            </a:r>
            <a:r>
              <a:rPr lang="zh-CN" altLang="en-US"/>
              <a:t> ，</a:t>
            </a:r>
            <a:r>
              <a:rPr lang="zh-CN" altLang="en-US" u="sng">
                <a:solidFill>
                  <a:srgbClr val="FF0066"/>
                </a:solidFill>
              </a:rPr>
              <a:t>耳蜗</a:t>
            </a:r>
            <a:r>
              <a:rPr lang="zh-CN" altLang="en-US"/>
              <a:t> 是听觉感受器。听觉的形成过程：</a:t>
            </a:r>
            <a:r>
              <a:rPr lang="zh-CN" altLang="en-US" u="sng">
                <a:solidFill>
                  <a:srgbClr val="FF0066"/>
                </a:solidFill>
              </a:rPr>
              <a:t>耳廓</a:t>
            </a:r>
            <a:r>
              <a:rPr lang="zh-CN" altLang="en-US"/>
              <a:t>收集声波，经过</a:t>
            </a:r>
            <a:r>
              <a:rPr lang="zh-CN" altLang="en-US" u="sng">
                <a:solidFill>
                  <a:srgbClr val="FF0066"/>
                </a:solidFill>
              </a:rPr>
              <a:t>外耳道传递</a:t>
            </a:r>
            <a:r>
              <a:rPr lang="zh-CN" altLang="en-US"/>
              <a:t>，引起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鼓膜</a:t>
            </a:r>
            <a:r>
              <a:rPr lang="zh-CN" altLang="en-US" u="sng"/>
              <a:t> </a:t>
            </a:r>
            <a:r>
              <a:rPr lang="zh-CN" altLang="en-US"/>
              <a:t>振动，经三块</a:t>
            </a:r>
            <a:r>
              <a:rPr lang="zh-CN" altLang="en-US" u="sng">
                <a:solidFill>
                  <a:srgbClr val="FF0066"/>
                </a:solidFill>
              </a:rPr>
              <a:t>听小骨</a:t>
            </a:r>
            <a:r>
              <a:rPr lang="zh-CN" altLang="en-US"/>
              <a:t>传到</a:t>
            </a:r>
            <a:r>
              <a:rPr lang="zh-CN" altLang="en-US" u="sng">
                <a:solidFill>
                  <a:srgbClr val="FF0066"/>
                </a:solidFill>
              </a:rPr>
              <a:t>内耳</a:t>
            </a:r>
            <a:r>
              <a:rPr lang="zh-CN" altLang="en-US" u="sng"/>
              <a:t> </a:t>
            </a:r>
            <a:r>
              <a:rPr lang="zh-CN" altLang="en-US"/>
              <a:t>的 </a:t>
            </a:r>
            <a:r>
              <a:rPr lang="zh-CN" altLang="en-US" u="sng">
                <a:solidFill>
                  <a:srgbClr val="FF0066"/>
                </a:solidFill>
              </a:rPr>
              <a:t>耳蜗</a:t>
            </a:r>
            <a:r>
              <a:rPr lang="zh-CN" altLang="en-US"/>
              <a:t>， </a:t>
            </a:r>
            <a:r>
              <a:rPr lang="zh-CN" altLang="en-US" u="sng">
                <a:solidFill>
                  <a:srgbClr val="FF0066"/>
                </a:solidFill>
              </a:rPr>
              <a:t>耳蜗 </a:t>
            </a:r>
            <a:r>
              <a:rPr lang="zh-CN" altLang="en-US"/>
              <a:t>中的听觉感受器受到刺激产生神经冲动，冲动沿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位听神经</a:t>
            </a:r>
            <a:r>
              <a:rPr lang="zh-CN" altLang="en-US"/>
              <a:t>传到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大脑皮层</a:t>
            </a:r>
            <a:r>
              <a:rPr lang="zh-CN" altLang="en-US" u="sng"/>
              <a:t> </a:t>
            </a:r>
            <a:r>
              <a:rPr lang="zh-CN" altLang="en-US"/>
              <a:t>的听觉中枢而产生</a:t>
            </a:r>
            <a:r>
              <a:rPr lang="zh-CN" altLang="en-US" u="sng">
                <a:solidFill>
                  <a:srgbClr val="FF0066"/>
                </a:solidFill>
              </a:rPr>
              <a:t>听觉</a:t>
            </a:r>
            <a:r>
              <a:rPr lang="zh-CN" altLang="en-US"/>
              <a:t>。</a:t>
            </a:r>
            <a:endParaRPr lang="zh-CN" altLang="en-US"/>
          </a:p>
          <a:p>
            <a:endParaRPr lang="zh-CN" altLang="en-US"/>
          </a:p>
          <a:p>
            <a:r>
              <a:rPr lang="en-US" altLang="zh-CN"/>
              <a:t>13</a:t>
            </a:r>
            <a:r>
              <a:rPr lang="zh-CN" altLang="en-US"/>
              <a:t>、嗅觉感受器是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嗅黏膜</a:t>
            </a:r>
            <a:r>
              <a:rPr lang="zh-CN" altLang="en-US"/>
              <a:t> ，味觉感受器是 </a:t>
            </a:r>
            <a:r>
              <a:rPr lang="zh-CN" altLang="en-US" u="sng">
                <a:solidFill>
                  <a:srgbClr val="FF0066"/>
                </a:solidFill>
              </a:rPr>
              <a:t>味蕾</a:t>
            </a:r>
            <a:r>
              <a:rPr lang="zh-CN" altLang="en-US"/>
              <a:t>。感受器持续受到某种刺激，其产生冲动的能力会随刺激持续时间的延长而 </a:t>
            </a:r>
            <a:r>
              <a:rPr lang="zh-CN" altLang="en-US" u="sng">
                <a:solidFill>
                  <a:srgbClr val="FF0066"/>
                </a:solidFill>
              </a:rPr>
              <a:t>减弱</a:t>
            </a:r>
            <a:r>
              <a:rPr lang="zh-CN" altLang="en-US"/>
              <a:t>，这叫做</a:t>
            </a:r>
            <a:r>
              <a:rPr lang="zh-CN" altLang="en-US" u="sng">
                <a:solidFill>
                  <a:srgbClr val="FF0066"/>
                </a:solidFill>
              </a:rPr>
              <a:t>感受器的适应</a:t>
            </a:r>
            <a:r>
              <a:rPr lang="zh-CN" altLang="en-US" u="sng"/>
              <a:t> 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23556" name="标题 23555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5" name="文本占位符 15364"/>
          <p:cNvSpPr>
            <a:spLocks noGrp="1"/>
          </p:cNvSpPr>
          <p:nvPr>
            <p:ph type="body" idx="4294967295"/>
          </p:nvPr>
        </p:nvSpPr>
        <p:spPr>
          <a:xfrm>
            <a:off x="250825" y="1125538"/>
            <a:ext cx="8642350" cy="5472112"/>
          </a:xfrm>
        </p:spPr>
        <p:txBody>
          <a:bodyPr/>
          <a:lstStyle/>
          <a:p>
            <a:r>
              <a:rPr lang="zh-CN" altLang="en-US"/>
              <a:t>视觉感受器：</a:t>
            </a:r>
            <a:r>
              <a:rPr lang="zh-CN" altLang="en-US" u="sng">
                <a:solidFill>
                  <a:srgbClr val="FF0066"/>
                </a:solidFill>
              </a:rPr>
              <a:t>视网膜</a:t>
            </a:r>
            <a:r>
              <a:rPr lang="zh-CN" altLang="en-US"/>
              <a:t>    听觉感受器：</a:t>
            </a:r>
            <a:r>
              <a:rPr lang="zh-CN" altLang="en-US" u="sng">
                <a:solidFill>
                  <a:srgbClr val="FF0066"/>
                </a:solidFill>
              </a:rPr>
              <a:t>耳蜗</a:t>
            </a:r>
            <a:endParaRPr lang="zh-CN" altLang="en-US" u="sng">
              <a:solidFill>
                <a:srgbClr val="FF0066"/>
              </a:solidFill>
            </a:endParaRPr>
          </a:p>
          <a:p>
            <a:r>
              <a:rPr lang="zh-CN" altLang="en-US"/>
              <a:t>头部位置感受器：</a:t>
            </a:r>
            <a:r>
              <a:rPr lang="zh-CN" altLang="en-US" u="sng">
                <a:solidFill>
                  <a:srgbClr val="FF0066"/>
                </a:solidFill>
              </a:rPr>
              <a:t>前庭和半规管</a:t>
            </a:r>
            <a:r>
              <a:rPr lang="zh-CN" altLang="en-US"/>
              <a:t> </a:t>
            </a:r>
            <a:endParaRPr lang="zh-CN" altLang="en-US"/>
          </a:p>
          <a:p>
            <a:r>
              <a:rPr lang="zh-CN" altLang="en-US"/>
              <a:t>嗅觉感受器：</a:t>
            </a:r>
            <a:r>
              <a:rPr lang="zh-CN" altLang="en-US" u="sng">
                <a:solidFill>
                  <a:srgbClr val="FF0066"/>
                </a:solidFill>
              </a:rPr>
              <a:t>嗅黏膜</a:t>
            </a:r>
            <a:r>
              <a:rPr lang="zh-CN" altLang="en-US"/>
              <a:t> 味觉感受器：</a:t>
            </a:r>
            <a:r>
              <a:rPr lang="zh-CN" altLang="en-US" u="sng">
                <a:solidFill>
                  <a:srgbClr val="FF0066"/>
                </a:solidFill>
              </a:rPr>
              <a:t>味蕾</a:t>
            </a:r>
            <a:r>
              <a:rPr lang="zh-CN" altLang="en-US"/>
              <a:t> </a:t>
            </a:r>
            <a:endParaRPr lang="zh-CN" altLang="en-US"/>
          </a:p>
          <a:p>
            <a:r>
              <a:rPr lang="zh-CN" altLang="en-US"/>
              <a:t>四种味觉及其最敏感的部位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/>
              <a:t>酸：</a:t>
            </a:r>
            <a:r>
              <a:rPr lang="zh-CN" altLang="en-US" u="sng">
                <a:solidFill>
                  <a:srgbClr val="FF0066"/>
                </a:solidFill>
              </a:rPr>
              <a:t>舌的外侧</a:t>
            </a:r>
            <a:r>
              <a:rPr lang="zh-CN" altLang="en-US"/>
              <a:t>    甜：</a:t>
            </a:r>
            <a:r>
              <a:rPr lang="zh-CN" altLang="en-US" u="sng">
                <a:solidFill>
                  <a:srgbClr val="FF0066"/>
                </a:solidFill>
              </a:rPr>
              <a:t>舌尖 </a:t>
            </a:r>
            <a:r>
              <a:rPr lang="zh-CN" altLang="en-US"/>
              <a:t>     苦：</a:t>
            </a:r>
            <a:r>
              <a:rPr lang="zh-CN" altLang="en-US" u="sng">
                <a:solidFill>
                  <a:srgbClr val="FF0066"/>
                </a:solidFill>
              </a:rPr>
              <a:t>舌根</a:t>
            </a:r>
            <a:r>
              <a:rPr lang="zh-CN" altLang="en-US"/>
              <a:t>；    咸：</a:t>
            </a:r>
            <a:r>
              <a:rPr lang="zh-CN" altLang="en-US" u="sng">
                <a:solidFill>
                  <a:srgbClr val="FF0066"/>
                </a:solidFill>
              </a:rPr>
              <a:t>舌尖</a:t>
            </a:r>
            <a:endParaRPr lang="zh-CN" altLang="en-US" u="sng">
              <a:solidFill>
                <a:srgbClr val="FF0066"/>
              </a:solidFill>
            </a:endParaRPr>
          </a:p>
          <a:p>
            <a:r>
              <a:rPr lang="zh-CN" altLang="en-US"/>
              <a:t>人体触觉最敏感的部位：</a:t>
            </a:r>
            <a:r>
              <a:rPr lang="zh-CN" altLang="en-US" u="sng">
                <a:solidFill>
                  <a:srgbClr val="FF0066"/>
                </a:solidFill>
              </a:rPr>
              <a:t>唇、舌尖、鼻尖</a:t>
            </a:r>
            <a:r>
              <a:rPr lang="zh-CN" altLang="en-US"/>
              <a:t>。肢体的腹侧面比相对应的背侧面触觉要敏感。 </a:t>
            </a:r>
            <a:endParaRPr lang="zh-CN" altLang="en-US"/>
          </a:p>
          <a:p>
            <a:r>
              <a:rPr lang="zh-CN" altLang="en-US"/>
              <a:t>冷感受器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 u="sng">
                <a:solidFill>
                  <a:srgbClr val="FF0066"/>
                </a:solidFill>
              </a:rPr>
              <a:t>感受冷刺激</a:t>
            </a:r>
            <a:r>
              <a:rPr lang="zh-CN" altLang="en-US"/>
              <a:t>的感受器。温感受器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 u="sng">
                <a:solidFill>
                  <a:srgbClr val="FF0066"/>
                </a:solidFill>
              </a:rPr>
              <a:t>感受温刺激</a:t>
            </a:r>
            <a:r>
              <a:rPr lang="zh-CN" altLang="en-US"/>
              <a:t>的感受器。 </a:t>
            </a:r>
            <a:endParaRPr lang="zh-CN" altLang="en-US"/>
          </a:p>
        </p:txBody>
      </p:sp>
      <p:sp>
        <p:nvSpPr>
          <p:cNvPr id="15366" name="标题 1536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en-US" altLang="zh-CN"/>
              <a:t>14</a:t>
            </a:r>
            <a:r>
              <a:rPr lang="zh-CN" altLang="en-US"/>
              <a:t>、人体内各种感受器 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1" name="文本占位符 22530"/>
          <p:cNvSpPr>
            <a:spLocks noGrp="1"/>
          </p:cNvSpPr>
          <p:nvPr>
            <p:ph type="body" idx="4294967295"/>
          </p:nvPr>
        </p:nvSpPr>
        <p:spPr>
          <a:xfrm>
            <a:off x="323850" y="1341438"/>
            <a:ext cx="8496300" cy="4967287"/>
          </a:xfrm>
        </p:spPr>
        <p:txBody>
          <a:bodyPr/>
          <a:lstStyle/>
          <a:p>
            <a:r>
              <a:rPr lang="en-US" altLang="zh-CN"/>
              <a:t>15</a:t>
            </a:r>
            <a:r>
              <a:rPr lang="zh-CN" altLang="en-US"/>
              <a:t>、由</a:t>
            </a:r>
            <a:r>
              <a:rPr lang="zh-CN" altLang="en-US" u="sng">
                <a:solidFill>
                  <a:srgbClr val="FF0066"/>
                </a:solidFill>
              </a:rPr>
              <a:t>内分泌腺</a:t>
            </a:r>
            <a:r>
              <a:rPr lang="zh-CN" altLang="en-US"/>
              <a:t>所分泌的具有重要调节作用的物质，叫做</a:t>
            </a:r>
            <a:r>
              <a:rPr lang="zh-CN" altLang="en-US" u="sng">
                <a:solidFill>
                  <a:srgbClr val="FF0066"/>
                </a:solidFill>
              </a:rPr>
              <a:t>激素</a:t>
            </a:r>
            <a:r>
              <a:rPr lang="zh-CN" altLang="en-US"/>
              <a:t>。特点：在</a:t>
            </a:r>
            <a:r>
              <a:rPr lang="zh-CN" altLang="en-US" u="sng">
                <a:solidFill>
                  <a:srgbClr val="FF0066"/>
                </a:solidFill>
              </a:rPr>
              <a:t>血液</a:t>
            </a:r>
            <a:r>
              <a:rPr lang="zh-CN" altLang="en-US"/>
              <a:t>中含量极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少</a:t>
            </a:r>
            <a:r>
              <a:rPr lang="zh-CN" altLang="en-US"/>
              <a:t>，但是作用 </a:t>
            </a:r>
            <a:r>
              <a:rPr lang="zh-CN" altLang="en-US" u="sng">
                <a:solidFill>
                  <a:srgbClr val="FF0066"/>
                </a:solidFill>
              </a:rPr>
              <a:t>非常显著</a:t>
            </a:r>
            <a:r>
              <a:rPr lang="zh-CN" altLang="en-US"/>
              <a:t> 。</a:t>
            </a:r>
            <a:endParaRPr lang="zh-CN" altLang="en-US"/>
          </a:p>
          <a:p>
            <a:r>
              <a:rPr lang="en-US" altLang="zh-CN"/>
              <a:t>16</a:t>
            </a:r>
            <a:r>
              <a:rPr lang="zh-CN" altLang="en-US"/>
              <a:t>、生长激素由</a:t>
            </a:r>
            <a:r>
              <a:rPr lang="zh-CN" altLang="en-US" u="sng">
                <a:solidFill>
                  <a:srgbClr val="FF0066"/>
                </a:solidFill>
              </a:rPr>
              <a:t>垂体</a:t>
            </a:r>
            <a:r>
              <a:rPr lang="zh-CN" altLang="en-US"/>
              <a:t>分泌，作用是</a:t>
            </a:r>
            <a:r>
              <a:rPr lang="zh-CN" altLang="en-US" u="sng">
                <a:solidFill>
                  <a:srgbClr val="FF0066"/>
                </a:solidFill>
              </a:rPr>
              <a:t>进行人体生长和发育</a:t>
            </a:r>
            <a:r>
              <a:rPr lang="zh-CN" altLang="en-US"/>
              <a:t>；幼年时生长激素分泌不足，导致</a:t>
            </a:r>
            <a:r>
              <a:rPr lang="zh-CN" altLang="en-US" u="sng"/>
              <a:t>  </a:t>
            </a:r>
            <a:r>
              <a:rPr lang="zh-CN" altLang="en-US" u="sng">
                <a:solidFill>
                  <a:srgbClr val="FF0066"/>
                </a:solidFill>
              </a:rPr>
              <a:t>侏儒</a:t>
            </a:r>
            <a:r>
              <a:rPr lang="zh-CN" altLang="en-US" u="sng"/>
              <a:t>  </a:t>
            </a:r>
            <a:r>
              <a:rPr lang="zh-CN" altLang="en-US"/>
              <a:t>症。幼年时生长激素分泌过多导致</a:t>
            </a:r>
            <a:r>
              <a:rPr lang="zh-CN" altLang="en-US" u="sng">
                <a:solidFill>
                  <a:srgbClr val="FF0066"/>
                </a:solidFill>
              </a:rPr>
              <a:t>巨人</a:t>
            </a:r>
            <a:r>
              <a:rPr lang="zh-CN" altLang="en-US"/>
              <a:t>症，成年阶段分泌过多导致</a:t>
            </a:r>
            <a:r>
              <a:rPr lang="zh-CN" altLang="en-US" u="sng">
                <a:solidFill>
                  <a:srgbClr val="FF0066"/>
                </a:solidFill>
              </a:rPr>
              <a:t>肢端肥大症</a:t>
            </a:r>
            <a:r>
              <a:rPr lang="zh-CN" altLang="en-US"/>
              <a:t>。</a:t>
            </a:r>
            <a:endParaRPr lang="zh-CN" altLang="en-US"/>
          </a:p>
          <a:p>
            <a:r>
              <a:rPr lang="en-US" altLang="zh-CN"/>
              <a:t>17</a:t>
            </a:r>
            <a:r>
              <a:rPr lang="zh-CN" altLang="en-US"/>
              <a:t>、胰岛素：</a:t>
            </a:r>
            <a:r>
              <a:rPr lang="zh-CN" altLang="en-US" u="sng">
                <a:solidFill>
                  <a:srgbClr val="FF0066"/>
                </a:solidFill>
              </a:rPr>
              <a:t>胰岛</a:t>
            </a:r>
            <a:r>
              <a:rPr lang="zh-CN" altLang="en-US"/>
              <a:t>  作用：</a:t>
            </a:r>
            <a:r>
              <a:rPr lang="zh-CN" altLang="en-US" u="sng">
                <a:solidFill>
                  <a:srgbClr val="FF0066"/>
                </a:solidFill>
              </a:rPr>
              <a:t>降低血糖浓度</a:t>
            </a:r>
            <a:r>
              <a:rPr lang="zh-CN" altLang="en-US"/>
              <a:t>     分泌过少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 u="sng">
                <a:solidFill>
                  <a:srgbClr val="FF0066"/>
                </a:solidFill>
              </a:rPr>
              <a:t>糖尿病</a:t>
            </a:r>
            <a:r>
              <a:rPr lang="zh-CN" altLang="en-US"/>
              <a:t>。</a:t>
            </a:r>
            <a:endParaRPr lang="zh-CN" altLang="en-US"/>
          </a:p>
        </p:txBody>
      </p:sp>
      <p:sp>
        <p:nvSpPr>
          <p:cNvPr id="22532" name="标题 22531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5" name="文本占位符 33794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en-US" altLang="zh-CN"/>
              <a:t>18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睾丸</a:t>
            </a:r>
            <a:r>
              <a:rPr lang="zh-CN" altLang="en-US"/>
              <a:t>分泌的雄性激素和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卵巢</a:t>
            </a:r>
            <a:r>
              <a:rPr lang="zh-CN" altLang="en-US" u="sng"/>
              <a:t> </a:t>
            </a:r>
            <a:r>
              <a:rPr lang="zh-CN" altLang="en-US"/>
              <a:t>分泌的雌性激素，促进生殖器官的发育，激发并维持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第二性征</a:t>
            </a:r>
            <a:r>
              <a:rPr lang="zh-CN" altLang="en-US"/>
              <a:t>。</a:t>
            </a:r>
            <a:endParaRPr lang="zh-CN" altLang="en-US"/>
          </a:p>
          <a:p>
            <a:r>
              <a:rPr lang="en-US" altLang="zh-CN"/>
              <a:t>19</a:t>
            </a:r>
            <a:r>
              <a:rPr lang="zh-CN" altLang="en-US"/>
              <a:t>、孕妇在怀孕时</a:t>
            </a:r>
            <a:r>
              <a:rPr lang="zh-CN" altLang="en-US" u="sng">
                <a:solidFill>
                  <a:srgbClr val="FF0066"/>
                </a:solidFill>
              </a:rPr>
              <a:t>缺碘</a:t>
            </a:r>
            <a:r>
              <a:rPr lang="zh-CN" altLang="en-US"/>
              <a:t>，生出来的婴儿会患</a:t>
            </a:r>
            <a:r>
              <a:rPr lang="zh-CN" altLang="en-US" u="sng">
                <a:solidFill>
                  <a:srgbClr val="FF0066"/>
                </a:solidFill>
              </a:rPr>
              <a:t>呆小症</a:t>
            </a:r>
            <a:r>
              <a:rPr lang="zh-CN" altLang="en-US"/>
              <a:t>。 </a:t>
            </a:r>
            <a:endParaRPr lang="zh-CN" altLang="en-US"/>
          </a:p>
          <a:p>
            <a:r>
              <a:rPr lang="en-US" altLang="zh-CN"/>
              <a:t>20</a:t>
            </a:r>
            <a:r>
              <a:rPr lang="zh-CN" altLang="en-US"/>
              <a:t>、预防地方性甲状腺肿的措施：</a:t>
            </a:r>
            <a:endParaRPr lang="zh-CN" altLang="en-US"/>
          </a:p>
          <a:p>
            <a:r>
              <a:rPr lang="en-US" altLang="zh-CN"/>
              <a:t>1</a:t>
            </a:r>
            <a:r>
              <a:rPr lang="zh-CN" altLang="en-US"/>
              <a:t>）</a:t>
            </a:r>
            <a:r>
              <a:rPr lang="zh-CN" altLang="en-US" u="sng">
                <a:solidFill>
                  <a:srgbClr val="FF0066"/>
                </a:solidFill>
              </a:rPr>
              <a:t>食盐加碘。</a:t>
            </a:r>
            <a:r>
              <a:rPr lang="zh-CN" altLang="en-US"/>
              <a:t> </a:t>
            </a:r>
            <a:endParaRPr lang="zh-CN" altLang="en-US"/>
          </a:p>
          <a:p>
            <a:r>
              <a:rPr lang="en-US" altLang="zh-CN"/>
              <a:t>2</a:t>
            </a:r>
            <a:r>
              <a:rPr lang="zh-CN" altLang="en-US"/>
              <a:t>）</a:t>
            </a:r>
            <a:r>
              <a:rPr lang="zh-CN" altLang="en-US" u="sng">
                <a:solidFill>
                  <a:srgbClr val="FF0066"/>
                </a:solidFill>
              </a:rPr>
              <a:t>常吃含碘丰富的海带等海产品。</a:t>
            </a:r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33796" name="标题 33795"/>
          <p:cNvSpPr>
            <a:spLocks noGrp="1"/>
          </p:cNvSpPr>
          <p:nvPr>
            <p:ph type="title"/>
          </p:nvPr>
        </p:nvSpPr>
        <p:spPr>
          <a:xfrm>
            <a:off x="179388" y="0"/>
            <a:ext cx="8229600" cy="1143000"/>
          </a:xfrm>
        </p:spPr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12</a:t>
            </a:r>
            <a:r>
              <a:rPr lang="zh-CN" altLang="en-US" sz="4200"/>
              <a:t>章  人体的自我调节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标题 2560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3700"/>
              <a:t>第</a:t>
            </a:r>
            <a:r>
              <a:rPr lang="en-US" altLang="zh-CN" sz="3700"/>
              <a:t>13</a:t>
            </a:r>
            <a:r>
              <a:rPr lang="zh-CN" altLang="en-US" sz="3700"/>
              <a:t>章  健康的生活  </a:t>
            </a:r>
            <a:br>
              <a:rPr lang="zh-CN" altLang="en-US" sz="3700"/>
            </a:br>
            <a:r>
              <a:rPr lang="zh-CN" altLang="en-US" sz="3700"/>
              <a:t>第</a:t>
            </a:r>
            <a:r>
              <a:rPr lang="en-US" altLang="zh-CN" sz="3700"/>
              <a:t>14</a:t>
            </a:r>
            <a:r>
              <a:rPr lang="zh-CN" altLang="en-US" sz="3700"/>
              <a:t>章  人在生物圈中的义务 </a:t>
            </a:r>
            <a:endParaRPr lang="zh-CN" altLang="en-US" sz="3700"/>
          </a:p>
        </p:txBody>
      </p:sp>
      <p:sp>
        <p:nvSpPr>
          <p:cNvPr id="25603" name="文本占位符 25602"/>
          <p:cNvSpPr>
            <a:spLocks noGrp="1"/>
          </p:cNvSpPr>
          <p:nvPr>
            <p:ph type="body" idx="4294967295"/>
          </p:nvPr>
        </p:nvSpPr>
        <p:spPr>
          <a:xfrm>
            <a:off x="179388" y="1268413"/>
            <a:ext cx="8785225" cy="54737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zh-CN"/>
              <a:t>1</a:t>
            </a:r>
            <a:r>
              <a:rPr lang="zh-CN" altLang="en-US"/>
              <a:t>、世界卫生组织</a:t>
            </a:r>
            <a:r>
              <a:rPr lang="en-US" altLang="zh-CN"/>
              <a:t>(WHO)</a:t>
            </a:r>
            <a:r>
              <a:rPr lang="zh-CN" altLang="en-US"/>
              <a:t>认为，健康不仅是没有疾病和不虚弱，还要有完整的生理、</a:t>
            </a:r>
            <a:r>
              <a:rPr lang="zh-CN" altLang="en-US" u="sng">
                <a:solidFill>
                  <a:srgbClr val="FF0066"/>
                </a:solidFill>
              </a:rPr>
              <a:t>心理</a:t>
            </a:r>
            <a:r>
              <a:rPr lang="zh-CN" altLang="en-US"/>
              <a:t>状态和良好的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社会适应</a:t>
            </a:r>
            <a:r>
              <a:rPr lang="zh-CN" altLang="en-US"/>
              <a:t>能力。目前，又把</a:t>
            </a:r>
            <a:r>
              <a:rPr lang="zh-CN" altLang="en-US" u="sng">
                <a:solidFill>
                  <a:srgbClr val="FF0066"/>
                </a:solidFill>
              </a:rPr>
              <a:t>道德修养</a:t>
            </a:r>
            <a:r>
              <a:rPr lang="zh-CN" altLang="en-US"/>
              <a:t>和</a:t>
            </a:r>
            <a:r>
              <a:rPr lang="zh-CN" altLang="en-US" u="sng">
                <a:solidFill>
                  <a:srgbClr val="FF0066"/>
                </a:solidFill>
              </a:rPr>
              <a:t>生殖质量</a:t>
            </a:r>
            <a:r>
              <a:rPr lang="zh-CN" altLang="en-US"/>
              <a:t>纳入健康的范畴。</a:t>
            </a:r>
            <a:endParaRPr lang="zh-CN" altLang="en-US"/>
          </a:p>
          <a:p>
            <a:pPr>
              <a:lnSpc>
                <a:spcPct val="90000"/>
              </a:lnSpc>
            </a:pP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2</a:t>
            </a:r>
            <a:r>
              <a:rPr lang="zh-CN" altLang="en-US"/>
              <a:t>、健康的生活习惯包括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生活有规律</a:t>
            </a:r>
            <a:r>
              <a:rPr lang="zh-CN" altLang="en-US"/>
              <a:t> 、</a:t>
            </a:r>
            <a:r>
              <a:rPr lang="zh-CN" altLang="en-US" u="sng">
                <a:solidFill>
                  <a:srgbClr val="FF0066"/>
                </a:solidFill>
              </a:rPr>
              <a:t>合理膳食</a:t>
            </a:r>
            <a:r>
              <a:rPr lang="zh-CN" altLang="en-US"/>
              <a:t>、合理用药及</a:t>
            </a:r>
            <a:r>
              <a:rPr lang="zh-CN" altLang="en-US" u="sng">
                <a:solidFill>
                  <a:srgbClr val="FF0066"/>
                </a:solidFill>
              </a:rPr>
              <a:t>拒绝吸烟</a:t>
            </a:r>
            <a:r>
              <a:rPr lang="zh-CN" altLang="en-US"/>
              <a:t>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酗酒</a:t>
            </a:r>
            <a:r>
              <a:rPr lang="zh-CN" altLang="en-US" u="sng"/>
              <a:t> 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吸毒</a:t>
            </a:r>
            <a:r>
              <a:rPr lang="zh-CN" altLang="en-US"/>
              <a:t>等。</a:t>
            </a:r>
            <a:endParaRPr lang="zh-CN" altLang="en-US"/>
          </a:p>
          <a:p>
            <a:pPr>
              <a:lnSpc>
                <a:spcPct val="90000"/>
              </a:lnSpc>
            </a:pPr>
            <a:endParaRPr lang="zh-CN" altLang="en-US"/>
          </a:p>
          <a:p>
            <a:pPr>
              <a:lnSpc>
                <a:spcPct val="90000"/>
              </a:lnSpc>
            </a:pPr>
            <a:r>
              <a:rPr lang="en-US" altLang="zh-CN"/>
              <a:t>3</a:t>
            </a:r>
            <a:r>
              <a:rPr lang="zh-CN" altLang="en-US"/>
              <a:t>、毒品严重危害人的健康，影响</a:t>
            </a:r>
            <a:r>
              <a:rPr lang="zh-CN" altLang="en-US" u="sng">
                <a:solidFill>
                  <a:srgbClr val="FF0066"/>
                </a:solidFill>
              </a:rPr>
              <a:t>中枢神经</a:t>
            </a:r>
            <a:r>
              <a:rPr lang="zh-CN" altLang="en-US"/>
              <a:t>系统，</a:t>
            </a:r>
            <a:r>
              <a:rPr lang="zh-CN" altLang="en-US" u="sng">
                <a:solidFill>
                  <a:srgbClr val="FF0066"/>
                </a:solidFill>
              </a:rPr>
              <a:t>血液循环</a:t>
            </a:r>
            <a:r>
              <a:rPr lang="zh-CN" altLang="en-US"/>
              <a:t>系统和</a:t>
            </a:r>
            <a:r>
              <a:rPr lang="zh-CN" altLang="en-US" u="sng">
                <a:solidFill>
                  <a:srgbClr val="FF0066"/>
                </a:solidFill>
              </a:rPr>
              <a:t>呼吸</a:t>
            </a:r>
            <a:r>
              <a:rPr lang="zh-CN" altLang="en-US"/>
              <a:t>系统的功能，还会降低人的</a:t>
            </a:r>
            <a:r>
              <a:rPr lang="zh-CN" altLang="en-US" u="sng">
                <a:solidFill>
                  <a:srgbClr val="FF0066"/>
                </a:solidFill>
              </a:rPr>
              <a:t>免疫</a:t>
            </a:r>
            <a:r>
              <a:rPr lang="zh-CN" altLang="en-US" u="sng"/>
              <a:t> </a:t>
            </a:r>
            <a:r>
              <a:rPr lang="zh-CN" altLang="en-US"/>
              <a:t>功能。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7" name="文本占位符 26626"/>
          <p:cNvSpPr>
            <a:spLocks noGrp="1"/>
          </p:cNvSpPr>
          <p:nvPr>
            <p:ph type="body" idx="4294967295"/>
          </p:nvPr>
        </p:nvSpPr>
        <p:spPr>
          <a:xfrm>
            <a:off x="179388" y="1268413"/>
            <a:ext cx="8785225" cy="5400675"/>
          </a:xfrm>
        </p:spPr>
        <p:txBody>
          <a:bodyPr/>
          <a:lstStyle/>
          <a:p>
            <a:r>
              <a:rPr lang="en-US" altLang="zh-CN" sz="2800"/>
              <a:t>4</a:t>
            </a:r>
            <a:r>
              <a:rPr lang="zh-CN" altLang="en-US" sz="2800"/>
              <a:t>、传染病是由</a:t>
            </a:r>
            <a:r>
              <a:rPr lang="zh-CN" altLang="en-US" sz="2800" u="sng">
                <a:solidFill>
                  <a:srgbClr val="FF0066"/>
                </a:solidFill>
              </a:rPr>
              <a:t>病原体</a:t>
            </a:r>
            <a:r>
              <a:rPr lang="zh-CN" altLang="en-US" sz="2800"/>
              <a:t>引起的，能在 </a:t>
            </a:r>
            <a:r>
              <a:rPr lang="zh-CN" altLang="en-US" sz="2800" u="sng">
                <a:solidFill>
                  <a:srgbClr val="FF0066"/>
                </a:solidFill>
              </a:rPr>
              <a:t>人</a:t>
            </a:r>
            <a:r>
              <a:rPr lang="zh-CN" altLang="en-US" sz="2800"/>
              <a:t>与 </a:t>
            </a:r>
            <a:r>
              <a:rPr lang="zh-CN" altLang="en-US" sz="2800" u="sng"/>
              <a:t>  </a:t>
            </a:r>
            <a:r>
              <a:rPr lang="zh-CN" altLang="en-US" sz="2800" u="sng">
                <a:solidFill>
                  <a:srgbClr val="FF0066"/>
                </a:solidFill>
              </a:rPr>
              <a:t>人</a:t>
            </a:r>
            <a:r>
              <a:rPr lang="zh-CN" altLang="en-US" sz="2800" u="sng"/>
              <a:t> </a:t>
            </a:r>
            <a:r>
              <a:rPr lang="zh-CN" altLang="en-US" sz="2800"/>
              <a:t>之间或</a:t>
            </a:r>
            <a:r>
              <a:rPr lang="zh-CN" altLang="en-US" sz="2800" u="sng">
                <a:solidFill>
                  <a:srgbClr val="FF0066"/>
                </a:solidFill>
              </a:rPr>
              <a:t>人</a:t>
            </a:r>
            <a:r>
              <a:rPr lang="zh-CN" altLang="en-US" sz="2800"/>
              <a:t>与</a:t>
            </a:r>
            <a:r>
              <a:rPr lang="zh-CN" altLang="en-US" sz="2800" u="sng">
                <a:solidFill>
                  <a:srgbClr val="FF0066"/>
                </a:solidFill>
              </a:rPr>
              <a:t>动物</a:t>
            </a:r>
            <a:r>
              <a:rPr lang="zh-CN" altLang="en-US" sz="2800"/>
              <a:t>之间传播的疾病。传染病具有</a:t>
            </a:r>
            <a:r>
              <a:rPr lang="zh-CN" altLang="en-US" sz="2800" u="sng"/>
              <a:t> </a:t>
            </a:r>
            <a:r>
              <a:rPr lang="zh-CN" altLang="en-US" sz="2800" u="sng">
                <a:solidFill>
                  <a:srgbClr val="FF0066"/>
                </a:solidFill>
              </a:rPr>
              <a:t>传染性</a:t>
            </a:r>
            <a:r>
              <a:rPr lang="zh-CN" altLang="en-US" sz="2800" u="sng"/>
              <a:t> </a:t>
            </a:r>
            <a:r>
              <a:rPr lang="zh-CN" altLang="en-US" sz="2800"/>
              <a:t>和</a:t>
            </a:r>
            <a:r>
              <a:rPr lang="zh-CN" altLang="en-US" sz="2800" u="sng">
                <a:solidFill>
                  <a:srgbClr val="FF0066"/>
                </a:solidFill>
              </a:rPr>
              <a:t>流行性</a:t>
            </a:r>
            <a:r>
              <a:rPr lang="zh-CN" altLang="en-US" sz="2800"/>
              <a:t>特点。</a:t>
            </a:r>
            <a:endParaRPr lang="zh-CN" altLang="en-US" sz="2800"/>
          </a:p>
          <a:p>
            <a:r>
              <a:rPr lang="en-US" altLang="zh-CN" sz="2800"/>
              <a:t>5</a:t>
            </a:r>
            <a:r>
              <a:rPr lang="zh-CN" altLang="en-US" sz="2800"/>
              <a:t>、艾滋病的全称是</a:t>
            </a:r>
            <a:r>
              <a:rPr lang="zh-CN" altLang="en-US" sz="2800" u="sng">
                <a:solidFill>
                  <a:srgbClr val="FF0066"/>
                </a:solidFill>
              </a:rPr>
              <a:t>人类获得性免疫缺陷综合症</a:t>
            </a:r>
            <a:r>
              <a:rPr lang="zh-CN" altLang="en-US" sz="2800"/>
              <a:t>，由</a:t>
            </a:r>
            <a:r>
              <a:rPr lang="zh-CN" altLang="en-US" sz="2800" u="sng">
                <a:solidFill>
                  <a:srgbClr val="FF0066"/>
                </a:solidFill>
              </a:rPr>
              <a:t>人体免疫缺陷</a:t>
            </a:r>
            <a:r>
              <a:rPr lang="zh-CN" altLang="en-US" sz="2800"/>
              <a:t>病毒（简称“</a:t>
            </a:r>
            <a:r>
              <a:rPr lang="en-US" altLang="zh-CN" sz="2800" u="sng">
                <a:solidFill>
                  <a:srgbClr val="FF0066"/>
                </a:solidFill>
              </a:rPr>
              <a:t>HIV</a:t>
            </a:r>
            <a:r>
              <a:rPr lang="en-US" altLang="zh-CN" sz="2800"/>
              <a:t>”</a:t>
            </a:r>
            <a:r>
              <a:rPr lang="zh-CN" altLang="en-US" sz="2800"/>
              <a:t>病毒）引起。它的传播途径有</a:t>
            </a:r>
            <a:r>
              <a:rPr lang="zh-CN" altLang="en-US" sz="2800" u="sng">
                <a:solidFill>
                  <a:srgbClr val="FF0066"/>
                </a:solidFill>
              </a:rPr>
              <a:t>性接触</a:t>
            </a:r>
            <a:r>
              <a:rPr lang="zh-CN" altLang="en-US" sz="2800"/>
              <a:t> 、</a:t>
            </a:r>
            <a:r>
              <a:rPr lang="zh-CN" altLang="en-US" sz="2800" u="sng">
                <a:solidFill>
                  <a:srgbClr val="FF0066"/>
                </a:solidFill>
              </a:rPr>
              <a:t>血源传播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母婴传播</a:t>
            </a:r>
            <a:r>
              <a:rPr lang="zh-CN" altLang="en-US" sz="2800"/>
              <a:t>。针对艾滋病，我们只能以</a:t>
            </a:r>
            <a:r>
              <a:rPr lang="zh-CN" altLang="en-US" sz="2800" u="sng">
                <a:solidFill>
                  <a:srgbClr val="FF0066"/>
                </a:solidFill>
              </a:rPr>
              <a:t>预防</a:t>
            </a:r>
            <a:r>
              <a:rPr lang="zh-CN" altLang="en-US" sz="2800"/>
              <a:t>为主。</a:t>
            </a:r>
            <a:endParaRPr lang="zh-CN" altLang="en-US" sz="2800"/>
          </a:p>
          <a:p>
            <a:r>
              <a:rPr lang="en-US" altLang="zh-CN" sz="2800"/>
              <a:t>6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病原体</a:t>
            </a:r>
            <a:r>
              <a:rPr lang="en-US" altLang="zh-CN" sz="2800">
                <a:latin typeface="Arial" pitchFamily="34" charset="0"/>
              </a:rPr>
              <a:t>——</a:t>
            </a:r>
            <a:r>
              <a:rPr lang="zh-CN" altLang="en-US" sz="2800"/>
              <a:t>能引起人或动物患病的生物，如细菌、病毒和寄生虫等。</a:t>
            </a:r>
            <a:endParaRPr lang="zh-CN" altLang="en-US" sz="2800"/>
          </a:p>
          <a:p>
            <a:r>
              <a:rPr lang="en-US" altLang="zh-CN" sz="2800"/>
              <a:t>7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传染病</a:t>
            </a:r>
            <a:r>
              <a:rPr lang="en-US" altLang="zh-CN" sz="2800">
                <a:latin typeface="Arial" pitchFamily="34" charset="0"/>
              </a:rPr>
              <a:t>——</a:t>
            </a:r>
            <a:r>
              <a:rPr lang="zh-CN" altLang="en-US" sz="2800"/>
              <a:t>由病原体引起的，特点</a:t>
            </a:r>
            <a:r>
              <a:rPr lang="en-US" altLang="zh-CN" sz="2800">
                <a:latin typeface="Arial" pitchFamily="34" charset="0"/>
              </a:rPr>
              <a:t>——</a:t>
            </a:r>
            <a:r>
              <a:rPr lang="zh-CN" altLang="en-US" sz="2800" u="sng">
                <a:solidFill>
                  <a:srgbClr val="FF0066"/>
                </a:solidFill>
              </a:rPr>
              <a:t>传染性</a:t>
            </a:r>
            <a:r>
              <a:rPr lang="zh-CN" altLang="en-US" sz="2800"/>
              <a:t>和</a:t>
            </a:r>
            <a:r>
              <a:rPr lang="zh-CN" altLang="en-US" sz="2800" u="sng">
                <a:solidFill>
                  <a:srgbClr val="FF0066"/>
                </a:solidFill>
              </a:rPr>
              <a:t>流行性</a:t>
            </a:r>
            <a:r>
              <a:rPr lang="zh-CN" altLang="en-US" sz="2800"/>
              <a:t>。  </a:t>
            </a:r>
            <a:endParaRPr lang="zh-CN" altLang="en-US" sz="2800"/>
          </a:p>
        </p:txBody>
      </p:sp>
      <p:sp>
        <p:nvSpPr>
          <p:cNvPr id="26628" name="矩形 26627"/>
          <p:cNvSpPr/>
          <p:nvPr/>
        </p:nvSpPr>
        <p:spPr>
          <a:xfrm>
            <a:off x="0" y="188913"/>
            <a:ext cx="7596188" cy="7508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zh-CN" altLang="en-US" sz="4800" b="1">
                <a:solidFill>
                  <a:srgbClr val="FF0066"/>
                </a:solidFill>
                <a:latin typeface="Arial" pitchFamily="34" charset="0"/>
                <a:ea typeface="黑体" panose="02010609060101010101" pitchFamily="2" charset="-122"/>
              </a:rPr>
              <a:t>传染病知识复习</a:t>
            </a:r>
            <a:endParaRPr lang="zh-CN" altLang="en-US" sz="4800" b="1">
              <a:solidFill>
                <a:srgbClr val="FF0066"/>
              </a:solidFill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 spd="med">
    <p:pull dir="ru"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9" name="文本占位符 34818"/>
          <p:cNvSpPr>
            <a:spLocks noGrp="1"/>
          </p:cNvSpPr>
          <p:nvPr>
            <p:ph type="body" idx="4294967295"/>
          </p:nvPr>
        </p:nvSpPr>
        <p:spPr>
          <a:xfrm>
            <a:off x="250825" y="1484313"/>
            <a:ext cx="8569325" cy="5373687"/>
          </a:xfrm>
        </p:spPr>
        <p:txBody>
          <a:bodyPr/>
          <a:lstStyle/>
          <a:p>
            <a:r>
              <a:rPr lang="en-US" altLang="zh-CN"/>
              <a:t>8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传染源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/>
              <a:t>能够散播</a:t>
            </a:r>
            <a:r>
              <a:rPr lang="zh-CN" altLang="en-US" u="sng">
                <a:solidFill>
                  <a:srgbClr val="FF0066"/>
                </a:solidFill>
              </a:rPr>
              <a:t>病原体</a:t>
            </a:r>
            <a:r>
              <a:rPr lang="zh-CN" altLang="en-US"/>
              <a:t>的人或动物，可是患者也可是携带者 </a:t>
            </a:r>
            <a:endParaRPr lang="zh-CN" altLang="en-US"/>
          </a:p>
          <a:p>
            <a:r>
              <a:rPr lang="en-US" altLang="zh-CN"/>
              <a:t>9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传播途径</a:t>
            </a:r>
            <a:r>
              <a:rPr lang="en-US" altLang="zh-CN">
                <a:latin typeface="Arial" pitchFamily="34" charset="0"/>
              </a:rPr>
              <a:t>——</a:t>
            </a:r>
            <a:r>
              <a:rPr lang="zh-CN" altLang="en-US" u="sng">
                <a:solidFill>
                  <a:srgbClr val="FF0066"/>
                </a:solidFill>
              </a:rPr>
              <a:t>病原体</a:t>
            </a:r>
            <a:r>
              <a:rPr lang="zh-CN" altLang="en-US"/>
              <a:t>离开传染源到达健康人所经过的途径，可为</a:t>
            </a:r>
            <a:r>
              <a:rPr lang="zh-CN" altLang="en-US" u="sng">
                <a:solidFill>
                  <a:srgbClr val="FF0066"/>
                </a:solidFill>
              </a:rPr>
              <a:t>空气传播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饮食传播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生物媒介传播</a:t>
            </a:r>
            <a:r>
              <a:rPr lang="zh-CN" altLang="en-US"/>
              <a:t>等。 </a:t>
            </a:r>
            <a:endParaRPr lang="zh-CN" altLang="en-US"/>
          </a:p>
          <a:p>
            <a:r>
              <a:rPr lang="en-US" altLang="zh-CN"/>
              <a:t>10</a:t>
            </a:r>
            <a:r>
              <a:rPr lang="zh-CN" altLang="en-US"/>
              <a:t>、</a:t>
            </a:r>
            <a:r>
              <a:rPr lang="zh-CN" altLang="en-US" u="sng">
                <a:solidFill>
                  <a:srgbClr val="FF0066"/>
                </a:solidFill>
              </a:rPr>
              <a:t>易感人群</a:t>
            </a:r>
            <a:r>
              <a:rPr lang="zh-CN" altLang="en-US"/>
              <a:t>：对某种传染病缺少</a:t>
            </a:r>
            <a:r>
              <a:rPr lang="zh-CN" altLang="en-US" u="sng">
                <a:solidFill>
                  <a:srgbClr val="FF0066"/>
                </a:solidFill>
              </a:rPr>
              <a:t>免疫力</a:t>
            </a:r>
            <a:r>
              <a:rPr lang="zh-CN" altLang="en-US"/>
              <a:t>而容易感染该病的人群。</a:t>
            </a:r>
            <a:endParaRPr lang="zh-CN" altLang="en-US"/>
          </a:p>
          <a:p>
            <a:r>
              <a:rPr lang="zh-CN" altLang="en-US"/>
              <a:t> </a:t>
            </a:r>
            <a:endParaRPr lang="zh-CN" altLang="en-US"/>
          </a:p>
        </p:txBody>
      </p:sp>
      <p:sp>
        <p:nvSpPr>
          <p:cNvPr id="34820" name="标题 34819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000"/>
              <a:t>第</a:t>
            </a:r>
            <a:r>
              <a:rPr lang="en-US" altLang="zh-CN" sz="4000"/>
              <a:t>13</a:t>
            </a:r>
            <a:r>
              <a:rPr lang="zh-CN" altLang="en-US" sz="4000"/>
              <a:t>章  健康的生活  </a:t>
            </a:r>
            <a:br>
              <a:rPr lang="zh-CN" altLang="en-US" sz="4000"/>
            </a:br>
            <a:r>
              <a:rPr lang="zh-CN" altLang="en-US" sz="4000"/>
              <a:t>第</a:t>
            </a:r>
            <a:r>
              <a:rPr lang="en-US" altLang="zh-CN" sz="4000"/>
              <a:t>14</a:t>
            </a:r>
            <a:r>
              <a:rPr lang="zh-CN" altLang="en-US" sz="4000"/>
              <a:t>章  人在生物圈中的义务 </a:t>
            </a:r>
            <a:endParaRPr lang="zh-CN" altLang="en-US" sz="4000"/>
          </a:p>
        </p:txBody>
      </p:sp>
    </p:spTree>
  </p:cSld>
  <p:clrMapOvr>
    <a:masterClrMapping/>
  </p:clrMapOvr>
  <p:transition spd="med">
    <p:pull dir="ru"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标题 36865"/>
          <p:cNvSpPr>
            <a:spLocks noGrp="1"/>
          </p:cNvSpPr>
          <p:nvPr>
            <p:ph type="title"/>
          </p:nvPr>
        </p:nvSpPr>
        <p:spPr>
          <a:xfrm>
            <a:off x="0" y="0"/>
            <a:ext cx="6635750" cy="1143000"/>
          </a:xfrm>
        </p:spPr>
        <p:txBody>
          <a:bodyPr anchor="ctr" anchorCtr="0"/>
          <a:lstStyle/>
          <a:p>
            <a:r>
              <a:rPr lang="en-US" altLang="zh-CN"/>
              <a:t>11</a:t>
            </a:r>
            <a:r>
              <a:rPr lang="zh-CN" altLang="en-US"/>
              <a:t>、传染病的预防措施 </a:t>
            </a:r>
            <a:endParaRPr lang="zh-CN" altLang="en-US"/>
          </a:p>
        </p:txBody>
      </p:sp>
      <p:sp>
        <p:nvSpPr>
          <p:cNvPr id="36867" name="文本占位符 36866"/>
          <p:cNvSpPr>
            <a:spLocks noGrp="1"/>
          </p:cNvSpPr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en-US" altLang="zh-CN"/>
              <a:t>1</a:t>
            </a:r>
            <a:r>
              <a:rPr lang="zh-CN" altLang="en-US"/>
              <a:t>）</a:t>
            </a:r>
            <a:r>
              <a:rPr lang="zh-CN" altLang="en-US" u="sng">
                <a:solidFill>
                  <a:srgbClr val="FF0066"/>
                </a:solidFill>
              </a:rPr>
              <a:t>控制传染源</a:t>
            </a:r>
            <a:r>
              <a:rPr lang="zh-CN" altLang="en-US"/>
              <a:t>； </a:t>
            </a:r>
            <a:endParaRPr lang="zh-CN" altLang="en-US"/>
          </a:p>
          <a:p>
            <a:r>
              <a:rPr lang="en-US" altLang="zh-CN"/>
              <a:t>2</a:t>
            </a:r>
            <a:r>
              <a:rPr lang="zh-CN" altLang="en-US"/>
              <a:t>）</a:t>
            </a:r>
            <a:r>
              <a:rPr lang="zh-CN" altLang="en-US" u="sng">
                <a:solidFill>
                  <a:srgbClr val="FF0066"/>
                </a:solidFill>
              </a:rPr>
              <a:t>切断传播途径</a:t>
            </a:r>
            <a:r>
              <a:rPr lang="zh-CN" altLang="en-US"/>
              <a:t>：主要是讲究个人卫生和环境卫生。消灭各种传播疾病的媒介生物，如蚊、蝇、蚤等，进行一些必要的消毒工作。</a:t>
            </a:r>
            <a:endParaRPr lang="zh-CN" altLang="en-US"/>
          </a:p>
          <a:p>
            <a:r>
              <a:rPr lang="en-US" altLang="zh-CN"/>
              <a:t>3</a:t>
            </a:r>
            <a:r>
              <a:rPr lang="zh-CN" altLang="en-US"/>
              <a:t>）</a:t>
            </a:r>
            <a:r>
              <a:rPr lang="zh-CN" altLang="en-US" u="sng">
                <a:solidFill>
                  <a:srgbClr val="FF0066"/>
                </a:solidFill>
              </a:rPr>
              <a:t>保护易感人群</a:t>
            </a:r>
            <a:r>
              <a:rPr lang="zh-CN" altLang="en-US"/>
              <a:t>：不要让易感人群与传染源接触；预防接种；加强体育锻炼，增强体质，提高抗病能力。 </a:t>
            </a:r>
            <a:endParaRPr lang="zh-CN" altLang="en-US"/>
          </a:p>
        </p:txBody>
      </p:sp>
    </p:spTree>
  </p:cSld>
  <p:clrMapOvr>
    <a:masterClrMapping/>
  </p:clrMapOvr>
  <p:transition spd="med">
    <p:pull dir="ru"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3" name="文本占位符 35842"/>
          <p:cNvSpPr>
            <a:spLocks noGrp="1"/>
          </p:cNvSpPr>
          <p:nvPr>
            <p:ph type="body" idx="4294967295"/>
          </p:nvPr>
        </p:nvSpPr>
        <p:spPr>
          <a:xfrm>
            <a:off x="323850" y="1341438"/>
            <a:ext cx="8569325" cy="5256212"/>
          </a:xfrm>
        </p:spPr>
        <p:txBody>
          <a:bodyPr/>
          <a:lstStyle/>
          <a:p>
            <a:r>
              <a:rPr lang="en-US" altLang="zh-CN" sz="2800"/>
              <a:t>12</a:t>
            </a:r>
            <a:r>
              <a:rPr lang="zh-CN" altLang="en-US" sz="2800"/>
              <a:t>、免疫可分为</a:t>
            </a:r>
            <a:r>
              <a:rPr lang="zh-CN" altLang="en-US" sz="2800" u="sng">
                <a:solidFill>
                  <a:srgbClr val="FF0066"/>
                </a:solidFill>
              </a:rPr>
              <a:t>特异性免疫</a:t>
            </a:r>
            <a:r>
              <a:rPr lang="zh-CN" altLang="en-US" sz="2800"/>
              <a:t>和</a:t>
            </a:r>
            <a:r>
              <a:rPr lang="zh-CN" altLang="en-US" sz="2800" u="sng">
                <a:solidFill>
                  <a:srgbClr val="FF0066"/>
                </a:solidFill>
              </a:rPr>
              <a:t>非特异性免疫</a:t>
            </a:r>
            <a:r>
              <a:rPr lang="zh-CN" altLang="en-US" sz="2800"/>
              <a:t>。</a:t>
            </a:r>
            <a:endParaRPr lang="zh-CN" altLang="en-US" sz="2800"/>
          </a:p>
          <a:p>
            <a:r>
              <a:rPr lang="en-US" altLang="zh-CN" sz="2800"/>
              <a:t>13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非特异性免疫</a:t>
            </a:r>
            <a:r>
              <a:rPr lang="zh-CN" altLang="en-US" sz="2800"/>
              <a:t> 遗传而来，人人生来就有对一切病原体都起作用。 </a:t>
            </a:r>
            <a:endParaRPr lang="zh-CN" altLang="en-US" sz="2800"/>
          </a:p>
          <a:p>
            <a:r>
              <a:rPr lang="en-US" altLang="zh-CN" sz="2800"/>
              <a:t>14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特异性免疫 </a:t>
            </a:r>
            <a:r>
              <a:rPr lang="zh-CN" altLang="en-US" sz="2800"/>
              <a:t>只有在出生以后，与该病原体经过斗争的人才有，不能遗传 对某一中特定病原体起作用 </a:t>
            </a:r>
            <a:endParaRPr lang="zh-CN" altLang="en-US" sz="2800"/>
          </a:p>
          <a:p>
            <a:r>
              <a:rPr lang="en-US" altLang="zh-CN" sz="2800"/>
              <a:t>15</a:t>
            </a:r>
            <a:r>
              <a:rPr lang="zh-CN" altLang="en-US" sz="2800"/>
              <a:t>、</a:t>
            </a:r>
            <a:r>
              <a:rPr lang="zh-CN" altLang="en-US" sz="2800" u="sng">
                <a:solidFill>
                  <a:srgbClr val="FF0066"/>
                </a:solidFill>
              </a:rPr>
              <a:t>免疫的功能</a:t>
            </a:r>
            <a:r>
              <a:rPr lang="zh-CN" altLang="en-US" sz="2800"/>
              <a:t>： </a:t>
            </a:r>
            <a:endParaRPr lang="zh-CN" altLang="en-US" sz="2800"/>
          </a:p>
          <a:p>
            <a:r>
              <a:rPr lang="en-US" altLang="zh-CN" sz="2800"/>
              <a:t>1</a:t>
            </a:r>
            <a:r>
              <a:rPr lang="zh-CN" altLang="en-US" sz="2800"/>
              <a:t>） 排除和消灭侵入人体的病原微生物，维护人体健康。 </a:t>
            </a:r>
            <a:endParaRPr lang="zh-CN" altLang="en-US" sz="2800"/>
          </a:p>
          <a:p>
            <a:r>
              <a:rPr lang="en-US" altLang="zh-CN" sz="2800"/>
              <a:t>2</a:t>
            </a:r>
            <a:r>
              <a:rPr lang="zh-CN" altLang="en-US" sz="2800"/>
              <a:t>） 及时清除体内衰老的、死亡的或损伤的细胞。 </a:t>
            </a:r>
            <a:r>
              <a:rPr lang="en-US" altLang="zh-CN" sz="2800"/>
              <a:t>3</a:t>
            </a:r>
            <a:r>
              <a:rPr lang="zh-CN" altLang="en-US" sz="2800"/>
              <a:t>） 随时识别和清除体内产生的异常细胞。 </a:t>
            </a:r>
            <a:endParaRPr lang="zh-CN" altLang="en-US" sz="2800"/>
          </a:p>
        </p:txBody>
      </p:sp>
      <p:sp>
        <p:nvSpPr>
          <p:cNvPr id="35844" name="标题 35843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13</a:t>
            </a:r>
            <a:r>
              <a:rPr lang="zh-CN" altLang="en-US" sz="4200"/>
              <a:t>章  健康的生活  </a:t>
            </a:r>
            <a:br>
              <a:rPr lang="zh-CN" altLang="en-US" sz="4200"/>
            </a:br>
            <a:r>
              <a:rPr lang="zh-CN" altLang="en-US" sz="4200"/>
              <a:t>第</a:t>
            </a:r>
            <a:r>
              <a:rPr lang="en-US" altLang="zh-CN" sz="4200"/>
              <a:t>14</a:t>
            </a:r>
            <a:r>
              <a:rPr lang="zh-CN" altLang="en-US" sz="4200"/>
              <a:t>章  人在生物圈中的义务 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8851" name="文本占位符 78850"/>
          <p:cNvSpPr>
            <a:spLocks noGrp="1"/>
          </p:cNvSpPr>
          <p:nvPr>
            <p:ph type="body" idx="4294967295"/>
          </p:nvPr>
        </p:nvSpPr>
        <p:spPr>
          <a:xfrm>
            <a:off x="323850" y="1268413"/>
            <a:ext cx="8569325" cy="540067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zh-CN" altLang="en-US" sz="2900" u="sng">
                <a:solidFill>
                  <a:srgbClr val="FF0066"/>
                </a:solidFill>
              </a:rPr>
              <a:t>抗原</a:t>
            </a:r>
            <a:r>
              <a:rPr lang="en-US" altLang="zh-CN" sz="2900">
                <a:latin typeface="Arial" pitchFamily="34" charset="0"/>
              </a:rPr>
              <a:t>——</a:t>
            </a:r>
            <a:r>
              <a:rPr lang="zh-CN" altLang="en-US" sz="2900"/>
              <a:t>引起人体产生抗体的物质。 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zh-CN" altLang="en-US" sz="2900" u="sng">
                <a:solidFill>
                  <a:srgbClr val="FF0066"/>
                </a:solidFill>
              </a:rPr>
              <a:t>抗体</a:t>
            </a:r>
            <a:r>
              <a:rPr lang="en-US" altLang="zh-CN" sz="2900">
                <a:latin typeface="Arial" pitchFamily="34" charset="0"/>
              </a:rPr>
              <a:t>——</a:t>
            </a:r>
            <a:r>
              <a:rPr lang="zh-CN" altLang="en-US" sz="2900"/>
              <a:t>受抗原刺激后产生的一类蛋白质，能与相应的抗原发特异性结合，主要存在于血清中。“五苗”：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zh-CN" altLang="en-US" sz="2900" u="sng">
                <a:solidFill>
                  <a:srgbClr val="FF0066"/>
                </a:solidFill>
              </a:rPr>
              <a:t>卡介苗</a:t>
            </a:r>
            <a:r>
              <a:rPr lang="en-US" altLang="zh-CN" sz="2900">
                <a:latin typeface="Arial" pitchFamily="34" charset="0"/>
              </a:rPr>
              <a:t>——</a:t>
            </a:r>
            <a:r>
              <a:rPr lang="zh-CN" altLang="en-US" sz="2900"/>
              <a:t>结核病；（</a:t>
            </a:r>
            <a:r>
              <a:rPr lang="en-US" altLang="zh-CN" sz="2900"/>
              <a:t>1</a:t>
            </a:r>
            <a:r>
              <a:rPr lang="zh-CN" altLang="en-US" sz="2900"/>
              <a:t>种）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zh-CN" altLang="en-US" sz="2900" u="sng">
                <a:solidFill>
                  <a:srgbClr val="FF0066"/>
                </a:solidFill>
              </a:rPr>
              <a:t>百白破</a:t>
            </a:r>
            <a:r>
              <a:rPr lang="en-US" altLang="zh-CN" sz="2900">
                <a:latin typeface="Arial" pitchFamily="34" charset="0"/>
              </a:rPr>
              <a:t>——</a:t>
            </a:r>
            <a:r>
              <a:rPr lang="zh-CN" altLang="en-US" sz="2900"/>
              <a:t>百日咳、白喉、破伤风；（</a:t>
            </a:r>
            <a:r>
              <a:rPr lang="en-US" altLang="zh-CN" sz="2900"/>
              <a:t>3</a:t>
            </a:r>
            <a:r>
              <a:rPr lang="zh-CN" altLang="en-US" sz="2900"/>
              <a:t>种）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zh-CN" altLang="en-US" sz="2900" u="sng">
                <a:solidFill>
                  <a:srgbClr val="FF0066"/>
                </a:solidFill>
              </a:rPr>
              <a:t>脊髓灰质炎疫苗</a:t>
            </a:r>
            <a:r>
              <a:rPr lang="en-US" altLang="zh-CN" sz="2900">
                <a:latin typeface="Arial" pitchFamily="34" charset="0"/>
              </a:rPr>
              <a:t>—</a:t>
            </a:r>
            <a:r>
              <a:rPr lang="zh-CN" altLang="en-US" sz="2900"/>
              <a:t>小儿疹。（</a:t>
            </a:r>
            <a:r>
              <a:rPr lang="en-US" altLang="zh-CN" sz="2900"/>
              <a:t>1</a:t>
            </a:r>
            <a:r>
              <a:rPr lang="zh-CN" altLang="en-US" sz="2900"/>
              <a:t>种）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en-US" altLang="zh-CN" sz="2900"/>
              <a:t>16</a:t>
            </a:r>
            <a:r>
              <a:rPr lang="zh-CN" altLang="en-US" sz="2900"/>
              <a:t>、</a:t>
            </a:r>
            <a:r>
              <a:rPr lang="zh-CN" altLang="en-US" sz="2900" u="sng">
                <a:solidFill>
                  <a:srgbClr val="FF0066"/>
                </a:solidFill>
              </a:rPr>
              <a:t>地球</a:t>
            </a:r>
            <a:r>
              <a:rPr lang="zh-CN" altLang="en-US" sz="2900"/>
              <a:t>是我们发现的唯一适合各种生物生存的场所，也是唯一适合人类生存的场所。</a:t>
            </a:r>
            <a:endParaRPr lang="zh-CN" altLang="en-US" sz="2900"/>
          </a:p>
          <a:p>
            <a:pPr>
              <a:lnSpc>
                <a:spcPct val="80000"/>
              </a:lnSpc>
            </a:pPr>
            <a:r>
              <a:rPr lang="en-US" altLang="zh-CN" sz="2900"/>
              <a:t>17</a:t>
            </a:r>
            <a:r>
              <a:rPr lang="zh-CN" altLang="en-US" sz="2900"/>
              <a:t>、在生物圈中的物质循环和能量转换过程中，</a:t>
            </a:r>
            <a:r>
              <a:rPr lang="zh-CN" altLang="en-US" sz="2900" u="sng"/>
              <a:t>     </a:t>
            </a:r>
            <a:r>
              <a:rPr lang="zh-CN" altLang="en-US" sz="2900" u="sng">
                <a:solidFill>
                  <a:srgbClr val="FF0066"/>
                </a:solidFill>
              </a:rPr>
              <a:t>森林</a:t>
            </a:r>
            <a:r>
              <a:rPr lang="zh-CN" altLang="en-US" sz="2900" u="sng"/>
              <a:t>   </a:t>
            </a:r>
            <a:r>
              <a:rPr lang="zh-CN" altLang="en-US" sz="2900"/>
              <a:t>起着核心作用；</a:t>
            </a:r>
            <a:r>
              <a:rPr lang="zh-CN" altLang="en-US" sz="2900" u="sng"/>
              <a:t>  </a:t>
            </a:r>
            <a:r>
              <a:rPr lang="zh-CN" altLang="en-US" sz="2900" u="sng">
                <a:solidFill>
                  <a:srgbClr val="FF0066"/>
                </a:solidFill>
              </a:rPr>
              <a:t>保护</a:t>
            </a:r>
            <a:r>
              <a:rPr lang="zh-CN" altLang="en-US" sz="2900" u="sng"/>
              <a:t>   </a:t>
            </a:r>
            <a:r>
              <a:rPr lang="zh-CN" altLang="en-US" sz="2900"/>
              <a:t>、</a:t>
            </a:r>
            <a:r>
              <a:rPr lang="zh-CN" altLang="en-US" sz="2900" u="sng"/>
              <a:t>  </a:t>
            </a:r>
            <a:r>
              <a:rPr lang="zh-CN" altLang="en-US" sz="2900" u="sng">
                <a:solidFill>
                  <a:srgbClr val="FF0066"/>
                </a:solidFill>
              </a:rPr>
              <a:t>恢复</a:t>
            </a:r>
            <a:r>
              <a:rPr lang="zh-CN" altLang="en-US" sz="2900" u="sng"/>
              <a:t>   </a:t>
            </a:r>
            <a:r>
              <a:rPr lang="zh-CN" altLang="en-US" sz="2900"/>
              <a:t>、</a:t>
            </a:r>
            <a:r>
              <a:rPr lang="zh-CN" altLang="en-US" sz="2900" u="sng"/>
              <a:t>  </a:t>
            </a:r>
            <a:r>
              <a:rPr lang="zh-CN" altLang="en-US" sz="2900" u="sng">
                <a:solidFill>
                  <a:srgbClr val="FF0066"/>
                </a:solidFill>
              </a:rPr>
              <a:t>扩大</a:t>
            </a:r>
            <a:r>
              <a:rPr lang="zh-CN" altLang="en-US" sz="2900" u="sng"/>
              <a:t>  </a:t>
            </a:r>
            <a:r>
              <a:rPr lang="zh-CN" altLang="en-US" sz="2900"/>
              <a:t>森林资源是维护生物圈稳定的根本性措施。</a:t>
            </a:r>
            <a:endParaRPr lang="zh-CN" altLang="en-US" sz="2900"/>
          </a:p>
          <a:p>
            <a:pPr>
              <a:lnSpc>
                <a:spcPct val="80000"/>
              </a:lnSpc>
            </a:pPr>
            <a:endParaRPr lang="zh-CN" altLang="en-US" sz="2900"/>
          </a:p>
        </p:txBody>
      </p:sp>
      <p:sp>
        <p:nvSpPr>
          <p:cNvPr id="78852" name="标题 7885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13</a:t>
            </a:r>
            <a:r>
              <a:rPr lang="zh-CN" altLang="en-US" sz="4200"/>
              <a:t>章  健康的生活  </a:t>
            </a:r>
            <a:br>
              <a:rPr lang="zh-CN" altLang="en-US" sz="4200"/>
            </a:br>
            <a:r>
              <a:rPr lang="zh-CN" altLang="en-US" sz="4200"/>
              <a:t>第</a:t>
            </a:r>
            <a:r>
              <a:rPr lang="en-US" altLang="zh-CN" sz="4200"/>
              <a:t>14</a:t>
            </a:r>
            <a:r>
              <a:rPr lang="zh-CN" altLang="en-US" sz="4200"/>
              <a:t>章  人在生物圈中的义务 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1" name="文本占位符 27650"/>
          <p:cNvSpPr>
            <a:spLocks noGrp="1"/>
          </p:cNvSpPr>
          <p:nvPr>
            <p:ph type="body" idx="4294967295"/>
          </p:nvPr>
        </p:nvSpPr>
        <p:spPr>
          <a:xfrm>
            <a:off x="250825" y="1196975"/>
            <a:ext cx="8642350" cy="5661025"/>
          </a:xfrm>
        </p:spPr>
        <p:txBody>
          <a:bodyPr/>
          <a:lstStyle/>
          <a:p>
            <a:r>
              <a:rPr lang="en-US" altLang="zh-CN"/>
              <a:t>18</a:t>
            </a:r>
            <a:r>
              <a:rPr lang="zh-CN" altLang="en-US"/>
              <a:t>、环境污染是由人类的</a:t>
            </a:r>
            <a:r>
              <a:rPr lang="zh-CN" altLang="en-US" u="sng"/>
              <a:t>   </a:t>
            </a:r>
            <a:r>
              <a:rPr lang="zh-CN" altLang="en-US" u="sng">
                <a:solidFill>
                  <a:srgbClr val="FF0066"/>
                </a:solidFill>
              </a:rPr>
              <a:t>生产</a:t>
            </a:r>
            <a:r>
              <a:rPr lang="zh-CN" altLang="en-US" u="sng"/>
              <a:t>  </a:t>
            </a:r>
            <a:r>
              <a:rPr lang="zh-CN" altLang="en-US"/>
              <a:t>和</a:t>
            </a:r>
            <a:r>
              <a:rPr lang="zh-CN" altLang="en-US" u="sng"/>
              <a:t>   </a:t>
            </a:r>
            <a:r>
              <a:rPr lang="zh-CN" altLang="en-US" u="sng">
                <a:solidFill>
                  <a:srgbClr val="FF0066"/>
                </a:solidFill>
              </a:rPr>
              <a:t>生活</a:t>
            </a:r>
            <a:r>
              <a:rPr lang="zh-CN" altLang="en-US" u="sng"/>
              <a:t>   </a:t>
            </a:r>
            <a:r>
              <a:rPr lang="zh-CN" altLang="en-US"/>
              <a:t>产生大量的有害物质排入环境造成的。</a:t>
            </a:r>
            <a:endParaRPr lang="zh-CN" altLang="en-US"/>
          </a:p>
          <a:p>
            <a:r>
              <a:rPr lang="en-US" altLang="zh-CN"/>
              <a:t>19</a:t>
            </a:r>
            <a:r>
              <a:rPr lang="zh-CN" altLang="en-US"/>
              <a:t>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生物圈</a:t>
            </a:r>
            <a:r>
              <a:rPr lang="zh-CN" altLang="en-US" u="sng"/>
              <a:t> </a:t>
            </a:r>
            <a:r>
              <a:rPr lang="zh-CN" altLang="en-US"/>
              <a:t>是人类赖于生存的唯一家园，生物圈保护的中心目标，在于保持各种</a:t>
            </a:r>
            <a:r>
              <a:rPr lang="zh-CN" altLang="en-US" u="sng"/>
              <a:t>  </a:t>
            </a:r>
            <a:r>
              <a:rPr lang="zh-CN" altLang="en-US" u="sng">
                <a:solidFill>
                  <a:srgbClr val="FF0066"/>
                </a:solidFill>
              </a:rPr>
              <a:t>生态环境</a:t>
            </a:r>
            <a:r>
              <a:rPr lang="zh-CN" altLang="en-US" u="sng"/>
              <a:t>  </a:t>
            </a:r>
            <a:r>
              <a:rPr lang="zh-CN" altLang="en-US"/>
              <a:t>的健康</a:t>
            </a:r>
            <a:r>
              <a:rPr lang="en-US" altLang="zh-CN"/>
              <a:t>,</a:t>
            </a:r>
            <a:r>
              <a:rPr lang="zh-CN" altLang="en-US"/>
              <a:t>维持</a:t>
            </a:r>
            <a:r>
              <a:rPr lang="zh-CN" altLang="en-US" u="sng"/>
              <a:t>  </a:t>
            </a:r>
            <a:r>
              <a:rPr lang="zh-CN" altLang="en-US" u="sng">
                <a:solidFill>
                  <a:srgbClr val="FF0066"/>
                </a:solidFill>
              </a:rPr>
              <a:t>人类</a:t>
            </a:r>
            <a:r>
              <a:rPr lang="zh-CN" altLang="en-US" u="sng"/>
              <a:t>  </a:t>
            </a:r>
            <a:r>
              <a:rPr lang="zh-CN" altLang="en-US"/>
              <a:t>和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其他生物</a:t>
            </a:r>
            <a:r>
              <a:rPr lang="zh-CN" altLang="en-US" u="sng"/>
              <a:t> </a:t>
            </a:r>
            <a:r>
              <a:rPr lang="zh-CN" altLang="en-US"/>
              <a:t>的生存环境可持续发展</a:t>
            </a:r>
            <a:r>
              <a:rPr lang="en-US" altLang="zh-CN"/>
              <a:t>,</a:t>
            </a:r>
            <a:r>
              <a:rPr lang="zh-CN" altLang="en-US"/>
              <a:t>改善人类的</a:t>
            </a:r>
            <a:r>
              <a:rPr lang="zh-CN" altLang="en-US" u="sng"/>
              <a:t>  </a:t>
            </a:r>
            <a:r>
              <a:rPr lang="zh-CN" altLang="en-US" u="sng">
                <a:solidFill>
                  <a:srgbClr val="FF0066"/>
                </a:solidFill>
              </a:rPr>
              <a:t>生活质量</a:t>
            </a:r>
            <a:r>
              <a:rPr lang="zh-CN" altLang="en-US" u="sng"/>
              <a:t> </a:t>
            </a:r>
            <a:r>
              <a:rPr lang="zh-CN" altLang="en-US"/>
              <a:t>。</a:t>
            </a:r>
            <a:endParaRPr lang="zh-CN" altLang="en-US"/>
          </a:p>
          <a:p>
            <a:r>
              <a:rPr lang="en-US" altLang="zh-CN"/>
              <a:t>20</a:t>
            </a:r>
            <a:r>
              <a:rPr lang="zh-CN" altLang="en-US"/>
              <a:t>、对生态环境质量的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调查</a:t>
            </a:r>
            <a:r>
              <a:rPr lang="zh-CN" altLang="en-US" u="sng"/>
              <a:t> </a:t>
            </a:r>
            <a:r>
              <a:rPr lang="zh-CN" altLang="en-US"/>
              <a:t> 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评价</a:t>
            </a:r>
            <a:r>
              <a:rPr lang="zh-CN" altLang="en-US" u="sng"/>
              <a:t> </a:t>
            </a:r>
            <a:r>
              <a:rPr lang="zh-CN" altLang="en-US"/>
              <a:t> 、</a:t>
            </a:r>
            <a:r>
              <a:rPr lang="zh-CN" altLang="en-US" u="sng"/>
              <a:t> </a:t>
            </a:r>
            <a:r>
              <a:rPr lang="zh-CN" altLang="en-US" u="sng">
                <a:solidFill>
                  <a:srgbClr val="FF0066"/>
                </a:solidFill>
              </a:rPr>
              <a:t>监测</a:t>
            </a:r>
            <a:r>
              <a:rPr lang="zh-CN" altLang="en-US" u="sng"/>
              <a:t> </a:t>
            </a:r>
            <a:r>
              <a:rPr lang="zh-CN" altLang="en-US"/>
              <a:t>和</a:t>
            </a:r>
            <a:r>
              <a:rPr lang="zh-CN" altLang="en-US" u="sng"/>
              <a:t>   </a:t>
            </a:r>
            <a:r>
              <a:rPr lang="zh-CN" altLang="en-US" u="sng">
                <a:solidFill>
                  <a:srgbClr val="FF0066"/>
                </a:solidFill>
              </a:rPr>
              <a:t>预测</a:t>
            </a:r>
            <a:r>
              <a:rPr lang="zh-CN" altLang="en-US" u="sng"/>
              <a:t> </a:t>
            </a:r>
            <a:r>
              <a:rPr lang="zh-CN" altLang="en-US"/>
              <a:t>，是保护生物圈的前提；如我们用</a:t>
            </a:r>
            <a:r>
              <a:rPr lang="zh-CN" altLang="en-US" u="sng">
                <a:solidFill>
                  <a:srgbClr val="FF0066"/>
                </a:solidFill>
              </a:rPr>
              <a:t>地衣</a:t>
            </a:r>
            <a:r>
              <a:rPr lang="zh-CN" altLang="en-US"/>
              <a:t>和</a:t>
            </a:r>
            <a:r>
              <a:rPr lang="zh-CN" altLang="en-US" u="sng">
                <a:solidFill>
                  <a:srgbClr val="FF0066"/>
                </a:solidFill>
              </a:rPr>
              <a:t>苔藓</a:t>
            </a:r>
            <a:r>
              <a:rPr lang="zh-CN" altLang="en-US" u="sng"/>
              <a:t> </a:t>
            </a:r>
            <a:r>
              <a:rPr lang="zh-CN" altLang="en-US"/>
              <a:t>做为指示植物监测</a:t>
            </a:r>
            <a:r>
              <a:rPr lang="zh-CN" altLang="en-US" u="sng">
                <a:solidFill>
                  <a:srgbClr val="FF0066"/>
                </a:solidFill>
              </a:rPr>
              <a:t>二氧化硫</a:t>
            </a:r>
            <a:r>
              <a:rPr lang="zh-CN" altLang="en-US"/>
              <a:t>；如用</a:t>
            </a:r>
            <a:r>
              <a:rPr lang="zh-CN" altLang="en-US" u="sng">
                <a:solidFill>
                  <a:srgbClr val="FF0066"/>
                </a:solidFill>
              </a:rPr>
              <a:t>舟澡</a:t>
            </a:r>
            <a:r>
              <a:rPr lang="zh-CN" altLang="en-US"/>
              <a:t>和</a:t>
            </a:r>
            <a:r>
              <a:rPr lang="zh-CN" altLang="en-US" u="sng">
                <a:solidFill>
                  <a:srgbClr val="FF0066"/>
                </a:solidFill>
              </a:rPr>
              <a:t>小颤澡</a:t>
            </a:r>
            <a:r>
              <a:rPr lang="zh-CN" altLang="en-US"/>
              <a:t>大量繁殖则说明水体严重污染。</a:t>
            </a:r>
            <a:endParaRPr lang="zh-CN" altLang="en-US"/>
          </a:p>
        </p:txBody>
      </p:sp>
      <p:sp>
        <p:nvSpPr>
          <p:cNvPr id="27652" name="标题 27651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13</a:t>
            </a:r>
            <a:r>
              <a:rPr lang="zh-CN" altLang="en-US" sz="4200"/>
              <a:t>章  健康的生活  </a:t>
            </a:r>
            <a:br>
              <a:rPr lang="zh-CN" altLang="en-US" sz="4200"/>
            </a:br>
            <a:r>
              <a:rPr lang="zh-CN" altLang="en-US" sz="4200"/>
              <a:t>第</a:t>
            </a:r>
            <a:r>
              <a:rPr lang="en-US" altLang="zh-CN" sz="4200"/>
              <a:t>14</a:t>
            </a:r>
            <a:r>
              <a:rPr lang="zh-CN" altLang="en-US" sz="4200"/>
              <a:t>章  人在生物圈中的义务 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5" name="文本占位符 28674"/>
          <p:cNvSpPr>
            <a:spLocks noGrp="1"/>
          </p:cNvSpPr>
          <p:nvPr>
            <p:ph type="body" idx="4294967295"/>
          </p:nvPr>
        </p:nvSpPr>
        <p:spPr>
          <a:xfrm>
            <a:off x="179388" y="1196975"/>
            <a:ext cx="8785225" cy="5472113"/>
          </a:xfrm>
        </p:spPr>
        <p:txBody>
          <a:bodyPr/>
          <a:lstStyle/>
          <a:p>
            <a:r>
              <a:rPr lang="en-US" altLang="zh-CN"/>
              <a:t>18</a:t>
            </a:r>
            <a:r>
              <a:rPr lang="zh-CN" altLang="en-US"/>
              <a:t>、雨水的</a:t>
            </a:r>
            <a:r>
              <a:rPr lang="en-US" altLang="zh-CN"/>
              <a:t>PH</a:t>
            </a:r>
            <a:r>
              <a:rPr lang="zh-CN" altLang="en-US"/>
              <a:t>值小于</a:t>
            </a:r>
            <a:r>
              <a:rPr lang="en-US" altLang="zh-CN" u="sng">
                <a:solidFill>
                  <a:srgbClr val="FF0066"/>
                </a:solidFill>
              </a:rPr>
              <a:t>5.6</a:t>
            </a:r>
            <a:r>
              <a:rPr lang="zh-CN" altLang="en-US"/>
              <a:t>即为酸雨。温室效应的形成与</a:t>
            </a:r>
            <a:r>
              <a:rPr lang="zh-CN" altLang="en-US" u="sng">
                <a:solidFill>
                  <a:srgbClr val="FF0066"/>
                </a:solidFill>
              </a:rPr>
              <a:t>二氧化碳</a:t>
            </a:r>
            <a:r>
              <a:rPr lang="zh-CN" altLang="en-US"/>
              <a:t>气体有关。 </a:t>
            </a:r>
            <a:endParaRPr lang="zh-CN" altLang="en-US"/>
          </a:p>
          <a:p>
            <a:endParaRPr lang="zh-CN" altLang="en-US"/>
          </a:p>
          <a:p>
            <a:r>
              <a:rPr lang="en-US" altLang="zh-CN"/>
              <a:t>19</a:t>
            </a:r>
            <a:r>
              <a:rPr lang="zh-CN" altLang="en-US"/>
              <a:t>、世界环境日是</a:t>
            </a:r>
            <a:r>
              <a:rPr lang="en-US" altLang="zh-CN" u="sng">
                <a:solidFill>
                  <a:srgbClr val="FF0066"/>
                </a:solidFill>
              </a:rPr>
              <a:t>6</a:t>
            </a:r>
            <a:r>
              <a:rPr lang="zh-CN" altLang="en-US"/>
              <a:t>月</a:t>
            </a:r>
            <a:r>
              <a:rPr lang="en-US" altLang="zh-CN" u="sng">
                <a:solidFill>
                  <a:srgbClr val="FF0066"/>
                </a:solidFill>
              </a:rPr>
              <a:t>5</a:t>
            </a:r>
            <a:r>
              <a:rPr lang="zh-CN" altLang="en-US"/>
              <a:t>日；世界地球日是</a:t>
            </a:r>
            <a:r>
              <a:rPr lang="en-US" altLang="zh-CN" u="sng">
                <a:solidFill>
                  <a:srgbClr val="FF0066"/>
                </a:solidFill>
              </a:rPr>
              <a:t>4 </a:t>
            </a:r>
            <a:r>
              <a:rPr lang="zh-CN" altLang="en-US"/>
              <a:t>月</a:t>
            </a:r>
            <a:r>
              <a:rPr lang="en-US" altLang="zh-CN" u="sng">
                <a:solidFill>
                  <a:srgbClr val="FF0066"/>
                </a:solidFill>
              </a:rPr>
              <a:t>22</a:t>
            </a:r>
            <a:r>
              <a:rPr lang="zh-CN" altLang="en-US"/>
              <a:t>日，国际禁毒日是</a:t>
            </a:r>
            <a:r>
              <a:rPr lang="en-US" altLang="zh-CN" u="sng">
                <a:solidFill>
                  <a:srgbClr val="FF0066"/>
                </a:solidFill>
              </a:rPr>
              <a:t>6</a:t>
            </a:r>
            <a:r>
              <a:rPr lang="zh-CN" altLang="en-US"/>
              <a:t>月</a:t>
            </a:r>
            <a:r>
              <a:rPr lang="en-US" altLang="zh-CN" u="sng">
                <a:solidFill>
                  <a:srgbClr val="FF0066"/>
                </a:solidFill>
              </a:rPr>
              <a:t>26</a:t>
            </a:r>
            <a:r>
              <a:rPr lang="zh-CN" altLang="en-US"/>
              <a:t>日，世界无烟日是 </a:t>
            </a:r>
            <a:r>
              <a:rPr lang="en-US" altLang="zh-CN" u="sng">
                <a:solidFill>
                  <a:srgbClr val="FF0066"/>
                </a:solidFill>
              </a:rPr>
              <a:t>5</a:t>
            </a:r>
            <a:r>
              <a:rPr lang="zh-CN" altLang="en-US"/>
              <a:t>月</a:t>
            </a:r>
            <a:r>
              <a:rPr lang="en-US" altLang="zh-CN" u="sng">
                <a:solidFill>
                  <a:srgbClr val="FF0066"/>
                </a:solidFill>
              </a:rPr>
              <a:t>31</a:t>
            </a:r>
            <a:r>
              <a:rPr lang="zh-CN" altLang="en-US"/>
              <a:t>日。</a:t>
            </a:r>
            <a:endParaRPr lang="zh-CN" altLang="en-US"/>
          </a:p>
          <a:p>
            <a:endParaRPr lang="zh-CN" altLang="en-US"/>
          </a:p>
          <a:p>
            <a:r>
              <a:rPr lang="en-US" altLang="zh-CN"/>
              <a:t>20</a:t>
            </a:r>
            <a:r>
              <a:rPr lang="zh-CN" altLang="en-US"/>
              <a:t>、 实践证明，</a:t>
            </a:r>
            <a:r>
              <a:rPr lang="zh-CN" altLang="en-US" u="sng">
                <a:solidFill>
                  <a:srgbClr val="FF0066"/>
                </a:solidFill>
              </a:rPr>
              <a:t>建立自然保护区</a:t>
            </a:r>
            <a:r>
              <a:rPr lang="zh-CN" altLang="en-US"/>
              <a:t>和</a:t>
            </a:r>
            <a:r>
              <a:rPr lang="zh-CN" altLang="en-US" u="sng">
                <a:solidFill>
                  <a:srgbClr val="FF0066"/>
                </a:solidFill>
              </a:rPr>
              <a:t>实施大型生态工程</a:t>
            </a:r>
            <a:r>
              <a:rPr lang="zh-CN" altLang="en-US"/>
              <a:t>是恢复和改建生态环境的重大有效措。 </a:t>
            </a:r>
            <a:endParaRPr lang="zh-CN" altLang="en-US"/>
          </a:p>
        </p:txBody>
      </p:sp>
      <p:sp>
        <p:nvSpPr>
          <p:cNvPr id="28676" name="标题 28675"/>
          <p:cNvSpPr>
            <a:spLocks noGrp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4200"/>
              <a:t>第</a:t>
            </a:r>
            <a:r>
              <a:rPr lang="en-US" altLang="zh-CN" sz="4200"/>
              <a:t>13</a:t>
            </a:r>
            <a:r>
              <a:rPr lang="zh-CN" altLang="en-US" sz="4200"/>
              <a:t>章  健康的生活  </a:t>
            </a:r>
            <a:br>
              <a:rPr lang="zh-CN" altLang="en-US" sz="4200"/>
            </a:br>
            <a:r>
              <a:rPr lang="zh-CN" altLang="en-US" sz="4200"/>
              <a:t>第</a:t>
            </a:r>
            <a:r>
              <a:rPr lang="en-US" altLang="zh-CN" sz="4200"/>
              <a:t>14</a:t>
            </a:r>
            <a:r>
              <a:rPr lang="zh-CN" altLang="en-US" sz="4200"/>
              <a:t>章  人在生物圈中的义务 </a:t>
            </a:r>
            <a:endParaRPr lang="zh-CN" altLang="en-US" sz="4200"/>
          </a:p>
        </p:txBody>
      </p:sp>
    </p:spTree>
  </p:cSld>
  <p:clrMapOvr>
    <a:masterClrMapping/>
  </p:clrMapOvr>
  <p:transition spd="med">
    <p:pull dir="ru"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4514" name="Group 418"/>
          <p:cNvGrpSpPr/>
          <p:nvPr/>
        </p:nvGrpSpPr>
        <p:grpSpPr>
          <a:xfrm>
            <a:off x="-1447800" y="1219200"/>
            <a:ext cx="12434888" cy="6864350"/>
            <a:chOff x="-912" y="768"/>
            <a:chExt cx="7833" cy="4324"/>
          </a:xfrm>
        </p:grpSpPr>
        <p:grpSp>
          <p:nvGrpSpPr>
            <p:cNvPr id="64515" name="Group 2"/>
            <p:cNvGrpSpPr/>
            <p:nvPr/>
          </p:nvGrpSpPr>
          <p:grpSpPr>
            <a:xfrm rot="4539320">
              <a:off x="5475" y="2970"/>
              <a:ext cx="570" cy="582"/>
              <a:chOff x="1056" y="350"/>
              <a:chExt cx="960" cy="828"/>
            </a:xfrm>
          </p:grpSpPr>
          <p:sp>
            <p:nvSpPr>
              <p:cNvPr id="64516" name="Oval 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17" name="Oval 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18" name="Oval 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19" name="Oval 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0" name="Oval 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1" name="Oval 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2" name="Oval 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3" name="Oval 1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4" name="Oval 1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4A812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525" name="Group 12"/>
            <p:cNvGrpSpPr/>
            <p:nvPr/>
          </p:nvGrpSpPr>
          <p:grpSpPr>
            <a:xfrm>
              <a:off x="5088" y="3264"/>
              <a:ext cx="960" cy="876"/>
              <a:chOff x="1056" y="350"/>
              <a:chExt cx="960" cy="828"/>
            </a:xfrm>
          </p:grpSpPr>
          <p:sp>
            <p:nvSpPr>
              <p:cNvPr id="64526" name="Oval 1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7" name="Oval 1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8" name="Oval 1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29" name="Oval 1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0" name="Oval 1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1" name="Oval 1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2" name="Oval 1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3" name="Oval 2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4" name="Oval 2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535" name="Group 22"/>
            <p:cNvGrpSpPr/>
            <p:nvPr/>
          </p:nvGrpSpPr>
          <p:grpSpPr>
            <a:xfrm>
              <a:off x="864" y="1968"/>
              <a:ext cx="720" cy="684"/>
              <a:chOff x="1056" y="350"/>
              <a:chExt cx="960" cy="828"/>
            </a:xfrm>
          </p:grpSpPr>
          <p:sp>
            <p:nvSpPr>
              <p:cNvPr id="64536" name="Oval 2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7" name="Oval 2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8" name="Oval 2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39" name="Oval 2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0" name="Oval 2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1" name="Oval 2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2" name="Oval 2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3" name="Oval 3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4" name="Oval 3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545" name="Group 32"/>
            <p:cNvGrpSpPr/>
            <p:nvPr/>
          </p:nvGrpSpPr>
          <p:grpSpPr>
            <a:xfrm>
              <a:off x="1104" y="2352"/>
              <a:ext cx="816" cy="780"/>
              <a:chOff x="1056" y="350"/>
              <a:chExt cx="960" cy="828"/>
            </a:xfrm>
          </p:grpSpPr>
          <p:sp>
            <p:nvSpPr>
              <p:cNvPr id="64546" name="Oval 33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7" name="Oval 34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8" name="Oval 35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49" name="Oval 36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0" name="Oval 37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1" name="Oval 38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2" name="Oval 39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3" name="Oval 40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4" name="Oval 41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2A51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555" name="Oval 42"/>
            <p:cNvSpPr/>
            <p:nvPr/>
          </p:nvSpPr>
          <p:spPr>
            <a:xfrm rot="848031">
              <a:off x="672" y="2976"/>
              <a:ext cx="4656" cy="1481"/>
            </a:xfrm>
            <a:prstGeom prst="ellipse">
              <a:avLst/>
            </a:prstGeom>
            <a:solidFill>
              <a:srgbClr val="53CF15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4556" name="Group 43"/>
            <p:cNvGrpSpPr/>
            <p:nvPr/>
          </p:nvGrpSpPr>
          <p:grpSpPr>
            <a:xfrm>
              <a:off x="336" y="2160"/>
              <a:ext cx="960" cy="876"/>
              <a:chOff x="1056" y="350"/>
              <a:chExt cx="960" cy="828"/>
            </a:xfrm>
          </p:grpSpPr>
          <p:sp>
            <p:nvSpPr>
              <p:cNvPr id="64557" name="Oval 44"/>
              <p:cNvSpPr/>
              <p:nvPr/>
            </p:nvSpPr>
            <p:spPr>
              <a:xfrm>
                <a:off x="1274" y="350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8" name="Oval 45"/>
              <p:cNvSpPr/>
              <p:nvPr/>
            </p:nvSpPr>
            <p:spPr>
              <a:xfrm>
                <a:off x="1056" y="524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59" name="Oval 46"/>
              <p:cNvSpPr/>
              <p:nvPr/>
            </p:nvSpPr>
            <p:spPr>
              <a:xfrm>
                <a:off x="1100" y="742"/>
                <a:ext cx="392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0" name="Oval 47"/>
              <p:cNvSpPr/>
              <p:nvPr/>
            </p:nvSpPr>
            <p:spPr>
              <a:xfrm>
                <a:off x="1274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1" name="Oval 48"/>
              <p:cNvSpPr/>
              <p:nvPr/>
            </p:nvSpPr>
            <p:spPr>
              <a:xfrm>
                <a:off x="1536" y="394"/>
                <a:ext cx="349" cy="348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2" name="Oval 49"/>
              <p:cNvSpPr/>
              <p:nvPr/>
            </p:nvSpPr>
            <p:spPr>
              <a:xfrm>
                <a:off x="1623" y="568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3" name="Oval 50"/>
              <p:cNvSpPr/>
              <p:nvPr/>
            </p:nvSpPr>
            <p:spPr>
              <a:xfrm>
                <a:off x="1623" y="742"/>
                <a:ext cx="393" cy="305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4" name="Oval 51"/>
              <p:cNvSpPr/>
              <p:nvPr/>
            </p:nvSpPr>
            <p:spPr>
              <a:xfrm>
                <a:off x="1492" y="829"/>
                <a:ext cx="349" cy="349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565" name="Oval 52"/>
              <p:cNvSpPr/>
              <p:nvPr/>
            </p:nvSpPr>
            <p:spPr>
              <a:xfrm>
                <a:off x="1318" y="568"/>
                <a:ext cx="393" cy="392"/>
              </a:xfrm>
              <a:prstGeom prst="ellipse">
                <a:avLst/>
              </a:prstGeom>
              <a:solidFill>
                <a:srgbClr val="4AB913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566" name="Oval 53"/>
            <p:cNvSpPr/>
            <p:nvPr/>
          </p:nvSpPr>
          <p:spPr>
            <a:xfrm rot="1346400">
              <a:off x="-912" y="2256"/>
              <a:ext cx="2066" cy="1296"/>
            </a:xfrm>
            <a:prstGeom prst="ellipse">
              <a:avLst/>
            </a:prstGeom>
            <a:solidFill>
              <a:srgbClr val="53CF15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567" name="Oval 54"/>
            <p:cNvSpPr/>
            <p:nvPr/>
          </p:nvSpPr>
          <p:spPr>
            <a:xfrm rot="-736529">
              <a:off x="3991" y="3508"/>
              <a:ext cx="2930" cy="1584"/>
            </a:xfrm>
            <a:prstGeom prst="ellipse">
              <a:avLst/>
            </a:prstGeom>
            <a:solidFill>
              <a:srgbClr val="5AE117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568" name="Oval 55"/>
            <p:cNvSpPr/>
            <p:nvPr/>
          </p:nvSpPr>
          <p:spPr>
            <a:xfrm rot="743554">
              <a:off x="-912" y="3072"/>
              <a:ext cx="5378" cy="1912"/>
            </a:xfrm>
            <a:prstGeom prst="ellipse">
              <a:avLst/>
            </a:prstGeom>
            <a:solidFill>
              <a:srgbClr val="8BEE5A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569" name="AutoShape 56"/>
            <p:cNvSpPr/>
            <p:nvPr/>
          </p:nvSpPr>
          <p:spPr>
            <a:xfrm rot="5511657">
              <a:off x="1535" y="2839"/>
              <a:ext cx="336" cy="1488"/>
            </a:xfrm>
            <a:prstGeom prst="moon">
              <a:avLst>
                <a:gd name="adj" fmla="val 50588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570" name="AutoShape 57"/>
            <p:cNvSpPr/>
            <p:nvPr/>
          </p:nvSpPr>
          <p:spPr>
            <a:xfrm rot="5511657">
              <a:off x="191" y="2870"/>
              <a:ext cx="336" cy="1008"/>
            </a:xfrm>
            <a:prstGeom prst="moon">
              <a:avLst>
                <a:gd name="adj" fmla="val 50588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571" name="AutoShape 58"/>
            <p:cNvSpPr/>
            <p:nvPr/>
          </p:nvSpPr>
          <p:spPr>
            <a:xfrm rot="5511657">
              <a:off x="1082" y="3005"/>
              <a:ext cx="376" cy="2253"/>
            </a:xfrm>
            <a:prstGeom prst="moon">
              <a:avLst>
                <a:gd name="adj" fmla="val 28194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4572" name="Group 60"/>
            <p:cNvGrpSpPr/>
            <p:nvPr/>
          </p:nvGrpSpPr>
          <p:grpSpPr>
            <a:xfrm>
              <a:off x="2592" y="768"/>
              <a:ext cx="3168" cy="3312"/>
              <a:chOff x="2592" y="768"/>
              <a:chExt cx="3168" cy="3312"/>
            </a:xfrm>
          </p:grpSpPr>
          <p:grpSp>
            <p:nvGrpSpPr>
              <p:cNvPr id="64573" name="Group 61"/>
              <p:cNvGrpSpPr/>
              <p:nvPr/>
            </p:nvGrpSpPr>
            <p:grpSpPr>
              <a:xfrm>
                <a:off x="4295" y="768"/>
                <a:ext cx="776" cy="932"/>
                <a:chOff x="4320" y="816"/>
                <a:chExt cx="720" cy="864"/>
              </a:xfrm>
            </p:grpSpPr>
            <p:sp>
              <p:nvSpPr>
                <p:cNvPr id="64574" name="AutoShape 62"/>
                <p:cNvSpPr/>
                <p:nvPr/>
              </p:nvSpPr>
              <p:spPr>
                <a:xfrm rot="10761667" flipH="1">
                  <a:off x="4656" y="1296"/>
                  <a:ext cx="106" cy="384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575" name="Group 63"/>
                <p:cNvGrpSpPr/>
                <p:nvPr/>
              </p:nvGrpSpPr>
              <p:grpSpPr>
                <a:xfrm>
                  <a:off x="4320" y="816"/>
                  <a:ext cx="720" cy="622"/>
                  <a:chOff x="1104" y="1152"/>
                  <a:chExt cx="1056" cy="912"/>
                </a:xfrm>
              </p:grpSpPr>
              <p:sp>
                <p:nvSpPr>
                  <p:cNvPr id="64576" name="Oval 6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77" name="Oval 6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78" name="Oval 6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79" name="Oval 6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0" name="Oval 6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1" name="Oval 6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2" name="Oval 7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3" name="Oval 7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4" name="Oval 7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99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585" name="Group 73"/>
              <p:cNvGrpSpPr/>
              <p:nvPr/>
            </p:nvGrpSpPr>
            <p:grpSpPr>
              <a:xfrm>
                <a:off x="3648" y="960"/>
                <a:ext cx="880" cy="1087"/>
                <a:chOff x="3888" y="768"/>
                <a:chExt cx="816" cy="1008"/>
              </a:xfrm>
            </p:grpSpPr>
            <p:sp>
              <p:nvSpPr>
                <p:cNvPr id="64586" name="AutoShape 74"/>
                <p:cNvSpPr/>
                <p:nvPr/>
              </p:nvSpPr>
              <p:spPr>
                <a:xfrm rot="10761667" flipH="1">
                  <a:off x="4224" y="1392"/>
                  <a:ext cx="154" cy="384"/>
                </a:xfrm>
                <a:custGeom>
                  <a:gdLst>
                    <a:gd name="txL" fmla="*/ 4488 w 21600"/>
                    <a:gd name="txT" fmla="*/ 4500 h 21600"/>
                    <a:gd name="txR" fmla="*/ 17112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587" name="Group 75"/>
                <p:cNvGrpSpPr/>
                <p:nvPr/>
              </p:nvGrpSpPr>
              <p:grpSpPr>
                <a:xfrm>
                  <a:off x="3888" y="768"/>
                  <a:ext cx="816" cy="705"/>
                  <a:chOff x="1104" y="1152"/>
                  <a:chExt cx="1056" cy="912"/>
                </a:xfrm>
              </p:grpSpPr>
              <p:sp>
                <p:nvSpPr>
                  <p:cNvPr id="64588" name="Oval 7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89" name="Oval 7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0" name="Oval 7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1" name="Oval 7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2" name="Oval 8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3" name="Oval 8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4" name="Oval 8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5" name="Oval 8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596" name="Oval 8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AE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597" name="Group 85"/>
              <p:cNvGrpSpPr/>
              <p:nvPr/>
            </p:nvGrpSpPr>
            <p:grpSpPr>
              <a:xfrm>
                <a:off x="4464" y="1056"/>
                <a:ext cx="866" cy="1139"/>
                <a:chOff x="4512" y="720"/>
                <a:chExt cx="912" cy="1200"/>
              </a:xfrm>
            </p:grpSpPr>
            <p:sp>
              <p:nvSpPr>
                <p:cNvPr id="64598" name="AutoShape 86"/>
                <p:cNvSpPr/>
                <p:nvPr/>
              </p:nvSpPr>
              <p:spPr>
                <a:xfrm rot="10761667" flipH="1">
                  <a:off x="4896" y="1392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599" name="Group 87"/>
                <p:cNvGrpSpPr/>
                <p:nvPr/>
              </p:nvGrpSpPr>
              <p:grpSpPr>
                <a:xfrm>
                  <a:off x="4512" y="720"/>
                  <a:ext cx="912" cy="787"/>
                  <a:chOff x="1104" y="1152"/>
                  <a:chExt cx="1056" cy="912"/>
                </a:xfrm>
              </p:grpSpPr>
              <p:sp>
                <p:nvSpPr>
                  <p:cNvPr id="64600" name="Oval 88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1" name="Oval 89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2" name="Oval 90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3" name="Oval 91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4" name="Oval 92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5" name="Oval 93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6" name="Oval 94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7" name="Oval 95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08" name="Oval 96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09" name="Group 97"/>
              <p:cNvGrpSpPr/>
              <p:nvPr/>
            </p:nvGrpSpPr>
            <p:grpSpPr>
              <a:xfrm>
                <a:off x="3156" y="1286"/>
                <a:ext cx="1023" cy="1345"/>
                <a:chOff x="4512" y="720"/>
                <a:chExt cx="912" cy="1200"/>
              </a:xfrm>
            </p:grpSpPr>
            <p:sp>
              <p:nvSpPr>
                <p:cNvPr id="64610" name="AutoShape 98"/>
                <p:cNvSpPr/>
                <p:nvPr/>
              </p:nvSpPr>
              <p:spPr>
                <a:xfrm rot="10761667" flipH="1">
                  <a:off x="4896" y="1392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11" name="Group 99"/>
                <p:cNvGrpSpPr/>
                <p:nvPr/>
              </p:nvGrpSpPr>
              <p:grpSpPr>
                <a:xfrm>
                  <a:off x="4512" y="720"/>
                  <a:ext cx="912" cy="787"/>
                  <a:chOff x="1104" y="1152"/>
                  <a:chExt cx="1056" cy="912"/>
                </a:xfrm>
              </p:grpSpPr>
              <p:sp>
                <p:nvSpPr>
                  <p:cNvPr id="64612" name="Oval 100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3" name="Oval 101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4" name="Oval 102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5" name="Oval 103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6" name="Oval 104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7" name="Oval 105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8" name="Oval 106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19" name="Oval 107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0" name="Oval 108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BA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21" name="Group 109"/>
              <p:cNvGrpSpPr/>
              <p:nvPr/>
            </p:nvGrpSpPr>
            <p:grpSpPr>
              <a:xfrm>
                <a:off x="3648" y="1344"/>
                <a:ext cx="1087" cy="1397"/>
                <a:chOff x="4080" y="2016"/>
                <a:chExt cx="1008" cy="1296"/>
              </a:xfrm>
            </p:grpSpPr>
            <p:sp>
              <p:nvSpPr>
                <p:cNvPr id="64622" name="AutoShape 110"/>
                <p:cNvSpPr/>
                <p:nvPr/>
              </p:nvSpPr>
              <p:spPr>
                <a:xfrm rot="10761667" flipH="1">
                  <a:off x="4512" y="2784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23" name="Group 111"/>
                <p:cNvGrpSpPr/>
                <p:nvPr/>
              </p:nvGrpSpPr>
              <p:grpSpPr>
                <a:xfrm>
                  <a:off x="4080" y="2016"/>
                  <a:ext cx="1008" cy="870"/>
                  <a:chOff x="1104" y="1152"/>
                  <a:chExt cx="1056" cy="912"/>
                </a:xfrm>
              </p:grpSpPr>
              <p:sp>
                <p:nvSpPr>
                  <p:cNvPr id="64624" name="Oval 112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5" name="Oval 113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6" name="Oval 114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7" name="Oval 115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8" name="Oval 116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29" name="Oval 117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0" name="Oval 118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1" name="Oval 119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2" name="Oval 120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33" name="Group 121"/>
              <p:cNvGrpSpPr/>
              <p:nvPr/>
            </p:nvGrpSpPr>
            <p:grpSpPr>
              <a:xfrm>
                <a:off x="4603" y="1344"/>
                <a:ext cx="1072" cy="1397"/>
                <a:chOff x="3936" y="960"/>
                <a:chExt cx="1104" cy="1440"/>
              </a:xfrm>
            </p:grpSpPr>
            <p:sp>
              <p:nvSpPr>
                <p:cNvPr id="64634" name="AutoShape 122"/>
                <p:cNvSpPr/>
                <p:nvPr/>
              </p:nvSpPr>
              <p:spPr>
                <a:xfrm rot="10761667" flipH="1">
                  <a:off x="4368" y="1776"/>
                  <a:ext cx="251" cy="624"/>
                </a:xfrm>
                <a:custGeom>
                  <a:gdLst>
                    <a:gd name="txL" fmla="*/ 4475 w 21600"/>
                    <a:gd name="txT" fmla="*/ 4500 h 21600"/>
                    <a:gd name="txR" fmla="*/ 17125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8040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35" name="Group 123"/>
                <p:cNvGrpSpPr/>
                <p:nvPr/>
              </p:nvGrpSpPr>
              <p:grpSpPr>
                <a:xfrm>
                  <a:off x="3936" y="960"/>
                  <a:ext cx="1104" cy="953"/>
                  <a:chOff x="1104" y="1152"/>
                  <a:chExt cx="1056" cy="912"/>
                </a:xfrm>
              </p:grpSpPr>
              <p:sp>
                <p:nvSpPr>
                  <p:cNvPr id="64636" name="Oval 12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7" name="Oval 12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8" name="Oval 12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39" name="Oval 12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0" name="Oval 12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1" name="Oval 12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2" name="Oval 13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3" name="Oval 13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4" name="Oval 13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45" name="Group 133"/>
              <p:cNvGrpSpPr/>
              <p:nvPr/>
            </p:nvGrpSpPr>
            <p:grpSpPr>
              <a:xfrm>
                <a:off x="2592" y="1680"/>
                <a:ext cx="1168" cy="1501"/>
                <a:chOff x="4080" y="2016"/>
                <a:chExt cx="1008" cy="1296"/>
              </a:xfrm>
            </p:grpSpPr>
            <p:sp>
              <p:nvSpPr>
                <p:cNvPr id="64646" name="AutoShape 134"/>
                <p:cNvSpPr/>
                <p:nvPr/>
              </p:nvSpPr>
              <p:spPr>
                <a:xfrm rot="10761667" flipH="1">
                  <a:off x="4512" y="2784"/>
                  <a:ext cx="212" cy="528"/>
                </a:xfrm>
                <a:custGeom>
                  <a:gdLst>
                    <a:gd name="txL" fmla="*/ 4483 w 21600"/>
                    <a:gd name="txT" fmla="*/ 4500 h 21600"/>
                    <a:gd name="txR" fmla="*/ 17117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6633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47" name="Group 135"/>
                <p:cNvGrpSpPr/>
                <p:nvPr/>
              </p:nvGrpSpPr>
              <p:grpSpPr>
                <a:xfrm>
                  <a:off x="4080" y="2016"/>
                  <a:ext cx="1008" cy="870"/>
                  <a:chOff x="1104" y="1152"/>
                  <a:chExt cx="1056" cy="912"/>
                </a:xfrm>
              </p:grpSpPr>
              <p:sp>
                <p:nvSpPr>
                  <p:cNvPr id="64648" name="Oval 13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49" name="Oval 13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0" name="Oval 13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1" name="Oval 13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2" name="Oval 14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3" name="Oval 14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4" name="Oval 14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5" name="Oval 14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56" name="Oval 14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C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57" name="Group 145"/>
              <p:cNvGrpSpPr/>
              <p:nvPr/>
            </p:nvGrpSpPr>
            <p:grpSpPr>
              <a:xfrm>
                <a:off x="3120" y="1920"/>
                <a:ext cx="1151" cy="1501"/>
                <a:chOff x="3936" y="960"/>
                <a:chExt cx="1104" cy="1440"/>
              </a:xfrm>
            </p:grpSpPr>
            <p:sp>
              <p:nvSpPr>
                <p:cNvPr id="64658" name="AutoShape 146"/>
                <p:cNvSpPr/>
                <p:nvPr/>
              </p:nvSpPr>
              <p:spPr>
                <a:xfrm rot="10761667" flipH="1">
                  <a:off x="4368" y="1776"/>
                  <a:ext cx="251" cy="624"/>
                </a:xfrm>
                <a:custGeom>
                  <a:gdLst>
                    <a:gd name="txL" fmla="*/ 4475 w 21600"/>
                    <a:gd name="txT" fmla="*/ 4500 h 21600"/>
                    <a:gd name="txR" fmla="*/ 17125 w 21600"/>
                    <a:gd name="txB" fmla="*/ 17100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8040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59" name="Group 147"/>
                <p:cNvGrpSpPr/>
                <p:nvPr/>
              </p:nvGrpSpPr>
              <p:grpSpPr>
                <a:xfrm>
                  <a:off x="3936" y="960"/>
                  <a:ext cx="1104" cy="953"/>
                  <a:chOff x="1104" y="1152"/>
                  <a:chExt cx="1056" cy="912"/>
                </a:xfrm>
              </p:grpSpPr>
              <p:sp>
                <p:nvSpPr>
                  <p:cNvPr id="64660" name="Oval 148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1" name="Oval 149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2" name="Oval 150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3" name="Oval 151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4" name="Oval 152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5" name="Oval 153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6" name="Oval 154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7" name="Oval 155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68" name="Oval 156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DC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69" name="Group 157"/>
              <p:cNvGrpSpPr/>
              <p:nvPr/>
            </p:nvGrpSpPr>
            <p:grpSpPr>
              <a:xfrm>
                <a:off x="3893" y="1596"/>
                <a:ext cx="1194" cy="1574"/>
                <a:chOff x="3995" y="1344"/>
                <a:chExt cx="1108" cy="1460"/>
              </a:xfrm>
            </p:grpSpPr>
            <p:sp>
              <p:nvSpPr>
                <p:cNvPr id="64670" name="AutoShape 158"/>
                <p:cNvSpPr/>
                <p:nvPr/>
              </p:nvSpPr>
              <p:spPr>
                <a:xfrm rot="10761667" flipH="1">
                  <a:off x="4416" y="2208"/>
                  <a:ext cx="264" cy="596"/>
                </a:xfrm>
                <a:custGeom>
                  <a:gdLst>
                    <a:gd name="txL" fmla="*/ 4500 w 21600"/>
                    <a:gd name="txT" fmla="*/ 4494 h 21600"/>
                    <a:gd name="txR" fmla="*/ 17100 w 21600"/>
                    <a:gd name="txB" fmla="*/ 17106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A251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71" name="Group 159"/>
                <p:cNvGrpSpPr/>
                <p:nvPr/>
              </p:nvGrpSpPr>
              <p:grpSpPr>
                <a:xfrm>
                  <a:off x="3995" y="1344"/>
                  <a:ext cx="1108" cy="955"/>
                  <a:chOff x="1104" y="1152"/>
                  <a:chExt cx="1056" cy="912"/>
                </a:xfrm>
              </p:grpSpPr>
              <p:sp>
                <p:nvSpPr>
                  <p:cNvPr id="64672" name="Oval 160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3" name="Oval 161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4" name="Oval 162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5" name="Oval 163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6" name="Oval 164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7" name="Oval 165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8" name="Oval 166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79" name="Oval 167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0" name="Oval 168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00F800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81" name="Group 169"/>
              <p:cNvGrpSpPr/>
              <p:nvPr/>
            </p:nvGrpSpPr>
            <p:grpSpPr>
              <a:xfrm>
                <a:off x="4554" y="1648"/>
                <a:ext cx="1206" cy="1567"/>
                <a:chOff x="4608" y="1536"/>
                <a:chExt cx="1008" cy="1310"/>
              </a:xfrm>
            </p:grpSpPr>
            <p:sp>
              <p:nvSpPr>
                <p:cNvPr id="64682" name="AutoShape 170"/>
                <p:cNvSpPr/>
                <p:nvPr/>
              </p:nvSpPr>
              <p:spPr>
                <a:xfrm rot="10761667" flipH="1">
                  <a:off x="5040" y="2304"/>
                  <a:ext cx="240" cy="542"/>
                </a:xfrm>
                <a:custGeom>
                  <a:gdLst>
                    <a:gd name="txL" fmla="*/ 4500 w 21600"/>
                    <a:gd name="txT" fmla="*/ 4503 h 21600"/>
                    <a:gd name="txR" fmla="*/ 17100 w 21600"/>
                    <a:gd name="txB" fmla="*/ 17097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83" name="Group 171"/>
                <p:cNvGrpSpPr/>
                <p:nvPr/>
              </p:nvGrpSpPr>
              <p:grpSpPr>
                <a:xfrm>
                  <a:off x="4608" y="1536"/>
                  <a:ext cx="1008" cy="869"/>
                  <a:chOff x="1104" y="1152"/>
                  <a:chExt cx="1056" cy="912"/>
                </a:xfrm>
              </p:grpSpPr>
              <p:sp>
                <p:nvSpPr>
                  <p:cNvPr id="64684" name="Oval 172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5" name="Oval 173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6" name="Oval 174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7" name="Oval 175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8" name="Oval 176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89" name="Oval 177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0" name="Oval 178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1" name="Oval 179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2" name="Oval 180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693" name="Group 181"/>
              <p:cNvGrpSpPr/>
              <p:nvPr/>
            </p:nvGrpSpPr>
            <p:grpSpPr>
              <a:xfrm>
                <a:off x="3504" y="2112"/>
                <a:ext cx="1286" cy="1671"/>
                <a:chOff x="4608" y="1536"/>
                <a:chExt cx="1008" cy="1310"/>
              </a:xfrm>
            </p:grpSpPr>
            <p:sp>
              <p:nvSpPr>
                <p:cNvPr id="64694" name="AutoShape 182"/>
                <p:cNvSpPr/>
                <p:nvPr/>
              </p:nvSpPr>
              <p:spPr>
                <a:xfrm rot="10761667" flipH="1">
                  <a:off x="5040" y="2304"/>
                  <a:ext cx="240" cy="542"/>
                </a:xfrm>
                <a:custGeom>
                  <a:gdLst>
                    <a:gd name="txL" fmla="*/ 4500 w 21600"/>
                    <a:gd name="txT" fmla="*/ 4503 h 21600"/>
                    <a:gd name="txR" fmla="*/ 17100 w 21600"/>
                    <a:gd name="txB" fmla="*/ 17097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695" name="Group 183"/>
                <p:cNvGrpSpPr/>
                <p:nvPr/>
              </p:nvGrpSpPr>
              <p:grpSpPr>
                <a:xfrm>
                  <a:off x="4608" y="1536"/>
                  <a:ext cx="1008" cy="869"/>
                  <a:chOff x="1104" y="1152"/>
                  <a:chExt cx="1056" cy="912"/>
                </a:xfrm>
              </p:grpSpPr>
              <p:sp>
                <p:nvSpPr>
                  <p:cNvPr id="64696" name="Oval 184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7" name="Oval 185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8" name="Oval 186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699" name="Oval 187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0" name="Oval 188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1" name="Oval 189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2" name="Oval 190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3" name="Oval 191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4" name="Oval 192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65FF65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705" name="Group 193"/>
              <p:cNvGrpSpPr/>
              <p:nvPr/>
            </p:nvGrpSpPr>
            <p:grpSpPr>
              <a:xfrm>
                <a:off x="4140" y="2321"/>
                <a:ext cx="1343" cy="1759"/>
                <a:chOff x="4224" y="2016"/>
                <a:chExt cx="1119" cy="1466"/>
              </a:xfrm>
            </p:grpSpPr>
            <p:sp>
              <p:nvSpPr>
                <p:cNvPr id="64706" name="AutoShape 194"/>
                <p:cNvSpPr/>
                <p:nvPr/>
              </p:nvSpPr>
              <p:spPr>
                <a:xfrm rot="10761667" flipH="1">
                  <a:off x="4656" y="2880"/>
                  <a:ext cx="266" cy="602"/>
                </a:xfrm>
                <a:custGeom>
                  <a:gdLst>
                    <a:gd name="txL" fmla="*/ 4466 w 21600"/>
                    <a:gd name="txT" fmla="*/ 4485 h 21600"/>
                    <a:gd name="txR" fmla="*/ 17134 w 21600"/>
                    <a:gd name="txB" fmla="*/ 17115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5400" y="21600"/>
                      </a:lnTo>
                      <a:lnTo>
                        <a:pt x="1620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BA5D00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707" name="Group 195"/>
                <p:cNvGrpSpPr/>
                <p:nvPr/>
              </p:nvGrpSpPr>
              <p:grpSpPr>
                <a:xfrm>
                  <a:off x="4224" y="2016"/>
                  <a:ext cx="1119" cy="965"/>
                  <a:chOff x="1104" y="1152"/>
                  <a:chExt cx="1056" cy="912"/>
                </a:xfrm>
              </p:grpSpPr>
              <p:sp>
                <p:nvSpPr>
                  <p:cNvPr id="64708" name="Oval 196"/>
                  <p:cNvSpPr/>
                  <p:nvPr/>
                </p:nvSpPr>
                <p:spPr>
                  <a:xfrm>
                    <a:off x="1344" y="1152"/>
                    <a:ext cx="432" cy="432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09" name="Oval 197"/>
                  <p:cNvSpPr/>
                  <p:nvPr/>
                </p:nvSpPr>
                <p:spPr>
                  <a:xfrm>
                    <a:off x="1104" y="134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0" name="Oval 198"/>
                  <p:cNvSpPr/>
                  <p:nvPr/>
                </p:nvSpPr>
                <p:spPr>
                  <a:xfrm>
                    <a:off x="1152" y="158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1" name="Oval 199"/>
                  <p:cNvSpPr/>
                  <p:nvPr/>
                </p:nvSpPr>
                <p:spPr>
                  <a:xfrm>
                    <a:off x="1344" y="168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2" name="Oval 200"/>
                  <p:cNvSpPr/>
                  <p:nvPr/>
                </p:nvSpPr>
                <p:spPr>
                  <a:xfrm>
                    <a:off x="1632" y="120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3" name="Oval 201"/>
                  <p:cNvSpPr/>
                  <p:nvPr/>
                </p:nvSpPr>
                <p:spPr>
                  <a:xfrm>
                    <a:off x="1728" y="1392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4" name="Oval 202"/>
                  <p:cNvSpPr/>
                  <p:nvPr/>
                </p:nvSpPr>
                <p:spPr>
                  <a:xfrm>
                    <a:off x="1728" y="1584"/>
                    <a:ext cx="432" cy="336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5" name="Oval 203"/>
                  <p:cNvSpPr/>
                  <p:nvPr/>
                </p:nvSpPr>
                <p:spPr>
                  <a:xfrm>
                    <a:off x="1584" y="1680"/>
                    <a:ext cx="384" cy="384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716" name="Oval 204"/>
                  <p:cNvSpPr/>
                  <p:nvPr/>
                </p:nvSpPr>
                <p:spPr>
                  <a:xfrm>
                    <a:off x="1392" y="1392"/>
                    <a:ext cx="432" cy="432"/>
                  </a:xfrm>
                  <a:prstGeom prst="ellipse">
                    <a:avLst/>
                  </a:prstGeom>
                  <a:solidFill>
                    <a:srgbClr val="9BFF9B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</p:grpSp>
        <p:grpSp>
          <p:nvGrpSpPr>
            <p:cNvPr id="64717" name="Group 309"/>
            <p:cNvGrpSpPr/>
            <p:nvPr/>
          </p:nvGrpSpPr>
          <p:grpSpPr>
            <a:xfrm>
              <a:off x="2688" y="864"/>
              <a:ext cx="2938" cy="2635"/>
              <a:chOff x="2688" y="864"/>
              <a:chExt cx="2938" cy="2635"/>
            </a:xfrm>
          </p:grpSpPr>
          <p:pic>
            <p:nvPicPr>
              <p:cNvPr id="64718" name="Picture 31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688" y="196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19" name="Picture 31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2822" y="22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0" name="Picture 31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072" y="196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1" name="Picture 31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024" y="168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2" name="Picture 31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60" y="86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3" name="Picture 31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464" y="17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4" name="Picture 31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888" y="10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5" name="Picture 31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136" y="201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6" name="Picture 31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504" y="206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7" name="Picture 31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792" y="163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8" name="Picture 32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088" y="144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29" name="Picture 32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408" y="148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0" name="Picture 32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744" y="2880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1" name="Picture 32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984" y="254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2" name="Picture 32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878" y="220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3" name="Picture 32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600" y="254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4" name="Picture 32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032" y="139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5" name="Picture 32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60" y="129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6" name="Picture 32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896" y="115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7" name="Picture 32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598" y="331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8" name="Picture 33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128" y="187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39" name="Picture 33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3264" y="230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0" name="Picture 33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214" y="230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1" name="Picture 33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52" y="273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2" name="Picture 33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184" y="29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3" name="Picture 335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040" y="259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4" name="Picture 336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944" y="321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5" name="Picture 337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358" y="307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6" name="Picture 338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608" y="244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7" name="Picture 339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262" y="273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8" name="Picture 340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04" y="3024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49" name="Picture 341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424" y="225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50" name="Picture 342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5328" y="1776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51" name="Picture 343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848" y="1728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  <p:pic>
            <p:nvPicPr>
              <p:cNvPr id="64752" name="Picture 344" descr="flower01 little"/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4752" y="2112"/>
                <a:ext cx="202" cy="187"/>
              </a:xfrm>
              <a:prstGeom prst="rect">
                <a:avLst/>
              </a:prstGeom>
              <a:noFill/>
              <a:ln w="9525">
                <a:noFill/>
              </a:ln>
            </p:spPr>
          </p:pic>
        </p:grpSp>
        <p:pic>
          <p:nvPicPr>
            <p:cNvPr id="64753" name="Picture 345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648" y="3984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54" name="Picture 346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360" y="3216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55" name="Picture 347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992" y="3936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64756" name="AutoShape 383"/>
            <p:cNvSpPr/>
            <p:nvPr/>
          </p:nvSpPr>
          <p:spPr>
            <a:xfrm rot="5511657">
              <a:off x="2713" y="3190"/>
              <a:ext cx="285" cy="1584"/>
            </a:xfrm>
            <a:prstGeom prst="moon">
              <a:avLst>
                <a:gd name="adj" fmla="val 28125"/>
              </a:avLst>
            </a:prstGeom>
            <a:solidFill>
              <a:srgbClr val="56D616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pic>
          <p:nvPicPr>
            <p:cNvPr id="64757" name="Picture 384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8" y="4080"/>
              <a:ext cx="202" cy="91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58" name="Picture 385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64" y="3600"/>
              <a:ext cx="192" cy="8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59" name="Picture 386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72" y="2256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0" name="Picture 387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912" y="2352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1" name="Picture 388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008" y="2592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2" name="Picture 389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04" y="2064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3" name="Picture 390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48" y="2208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4" name="Picture 391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392" y="2496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64765" name="Picture 392" descr="flower01 little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584" y="2544"/>
              <a:ext cx="144" cy="144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64766" name="Group 393"/>
            <p:cNvGrpSpPr/>
            <p:nvPr/>
          </p:nvGrpSpPr>
          <p:grpSpPr>
            <a:xfrm>
              <a:off x="2880" y="3552"/>
              <a:ext cx="240" cy="144"/>
              <a:chOff x="2880" y="3552"/>
              <a:chExt cx="240" cy="144"/>
            </a:xfrm>
          </p:grpSpPr>
          <p:sp>
            <p:nvSpPr>
              <p:cNvPr id="64767" name="AutoShape 39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68" name="AutoShape 39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69" name="AutoShape 39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0" name="AutoShape 39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771" name="Group 398"/>
            <p:cNvGrpSpPr/>
            <p:nvPr/>
          </p:nvGrpSpPr>
          <p:grpSpPr>
            <a:xfrm>
              <a:off x="1488" y="3744"/>
              <a:ext cx="240" cy="144"/>
              <a:chOff x="2880" y="3552"/>
              <a:chExt cx="240" cy="144"/>
            </a:xfrm>
          </p:grpSpPr>
          <p:sp>
            <p:nvSpPr>
              <p:cNvPr id="64772" name="AutoShape 399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3" name="AutoShape 400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4" name="AutoShape 401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5" name="AutoShape 402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776" name="Group 403"/>
            <p:cNvGrpSpPr/>
            <p:nvPr/>
          </p:nvGrpSpPr>
          <p:grpSpPr>
            <a:xfrm>
              <a:off x="0" y="2448"/>
              <a:ext cx="240" cy="96"/>
              <a:chOff x="2880" y="3552"/>
              <a:chExt cx="240" cy="144"/>
            </a:xfrm>
          </p:grpSpPr>
          <p:sp>
            <p:nvSpPr>
              <p:cNvPr id="64777" name="AutoShape 40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8" name="AutoShape 40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79" name="AutoShape 40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0" name="AutoShape 40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781" name="Group 408"/>
            <p:cNvGrpSpPr/>
            <p:nvPr/>
          </p:nvGrpSpPr>
          <p:grpSpPr>
            <a:xfrm>
              <a:off x="4272" y="3504"/>
              <a:ext cx="240" cy="144"/>
              <a:chOff x="2880" y="3552"/>
              <a:chExt cx="240" cy="144"/>
            </a:xfrm>
          </p:grpSpPr>
          <p:sp>
            <p:nvSpPr>
              <p:cNvPr id="64782" name="AutoShape 409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3" name="AutoShape 410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4" name="AutoShape 411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5" name="AutoShape 412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786" name="Group 413"/>
            <p:cNvGrpSpPr/>
            <p:nvPr/>
          </p:nvGrpSpPr>
          <p:grpSpPr>
            <a:xfrm>
              <a:off x="5376" y="3600"/>
              <a:ext cx="240" cy="144"/>
              <a:chOff x="2880" y="3552"/>
              <a:chExt cx="240" cy="144"/>
            </a:xfrm>
          </p:grpSpPr>
          <p:sp>
            <p:nvSpPr>
              <p:cNvPr id="64787" name="AutoShape 414"/>
              <p:cNvSpPr/>
              <p:nvPr/>
            </p:nvSpPr>
            <p:spPr>
              <a:xfrm rot="968661">
                <a:off x="3072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8" name="AutoShape 415"/>
              <p:cNvSpPr/>
              <p:nvPr/>
            </p:nvSpPr>
            <p:spPr>
              <a:xfrm rot="-294098">
                <a:off x="3024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89" name="AutoShape 416"/>
              <p:cNvSpPr/>
              <p:nvPr/>
            </p:nvSpPr>
            <p:spPr>
              <a:xfrm rot="9312352">
                <a:off x="2976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790" name="AutoShape 417"/>
              <p:cNvSpPr/>
              <p:nvPr/>
            </p:nvSpPr>
            <p:spPr>
              <a:xfrm rot="7120389">
                <a:off x="2928" y="3552"/>
                <a:ext cx="48" cy="144"/>
              </a:xfrm>
              <a:prstGeom prst="moon">
                <a:avLst>
                  <a:gd name="adj" fmla="val 50000"/>
                </a:avLst>
              </a:prstGeom>
              <a:solidFill>
                <a:srgbClr val="37880E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</p:grpSp>
      <p:sp>
        <p:nvSpPr>
          <p:cNvPr id="64791" name="Oval 696"/>
          <p:cNvSpPr/>
          <p:nvPr/>
        </p:nvSpPr>
        <p:spPr>
          <a:xfrm>
            <a:off x="457200" y="533400"/>
            <a:ext cx="838200" cy="838200"/>
          </a:xfrm>
          <a:prstGeom prst="ellipse">
            <a:avLst/>
          </a:prstGeom>
          <a:solidFill>
            <a:srgbClr val="FF0066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>
              <a:latin typeface="Arial" pitchFamily="34" charset="0"/>
            </a:endParaRPr>
          </a:p>
        </p:txBody>
      </p:sp>
      <p:sp>
        <p:nvSpPr>
          <p:cNvPr id="64792" name="AutoShape 697"/>
          <p:cNvSpPr/>
          <p:nvPr/>
        </p:nvSpPr>
        <p:spPr>
          <a:xfrm rot="-10532559">
            <a:off x="3644900" y="617538"/>
            <a:ext cx="1219200" cy="685800"/>
          </a:xfrm>
          <a:prstGeom prst="cloudCallout">
            <a:avLst>
              <a:gd name="adj1" fmla="val -95019"/>
              <a:gd name="adj2" fmla="val 12514"/>
            </a:avLst>
          </a:prstGeom>
          <a:gradFill rotWithShape="0">
            <a:gsLst>
              <a:gs pos="0">
                <a:srgbClr val="97DCFF"/>
              </a:gs>
              <a:gs pos="100000">
                <a:schemeClr val="bg1"/>
              </a:gs>
            </a:gsLst>
            <a:lin ang="2700000" scaled="1"/>
          </a:gradFill>
          <a:ln w="9525">
            <a:noFill/>
          </a:ln>
        </p:spPr>
        <p:txBody>
          <a:bodyPr rot="1080000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sp>
        <p:nvSpPr>
          <p:cNvPr id="64793" name="AutoShape 698"/>
          <p:cNvSpPr/>
          <p:nvPr/>
        </p:nvSpPr>
        <p:spPr>
          <a:xfrm>
            <a:off x="685800" y="1143000"/>
            <a:ext cx="1676400" cy="838200"/>
          </a:xfrm>
          <a:prstGeom prst="cloudCallout">
            <a:avLst>
              <a:gd name="adj1" fmla="val 21968"/>
              <a:gd name="adj2" fmla="val 4736"/>
            </a:avLst>
          </a:prstGeom>
          <a:gradFill rotWithShape="0">
            <a:gsLst>
              <a:gs pos="0">
                <a:srgbClr val="97DCFF"/>
              </a:gs>
              <a:gs pos="100000">
                <a:schemeClr val="bg1"/>
              </a:gs>
            </a:gsLst>
            <a:lin ang="2700000" scaled="1"/>
          </a:gradFill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>
              <a:latin typeface="Arial" pitchFamily="34" charset="0"/>
            </a:endParaRPr>
          </a:p>
        </p:txBody>
      </p:sp>
      <p:grpSp>
        <p:nvGrpSpPr>
          <p:cNvPr id="64794" name="Group 699"/>
          <p:cNvGrpSpPr/>
          <p:nvPr/>
        </p:nvGrpSpPr>
        <p:grpSpPr>
          <a:xfrm>
            <a:off x="1524000" y="4419600"/>
            <a:ext cx="1223963" cy="1981200"/>
            <a:chOff x="1632" y="240"/>
            <a:chExt cx="2255" cy="3648"/>
          </a:xfrm>
        </p:grpSpPr>
        <p:grpSp>
          <p:nvGrpSpPr>
            <p:cNvPr id="64795" name="Group 700"/>
            <p:cNvGrpSpPr/>
            <p:nvPr/>
          </p:nvGrpSpPr>
          <p:grpSpPr>
            <a:xfrm>
              <a:off x="1632" y="240"/>
              <a:ext cx="2255" cy="3648"/>
              <a:chOff x="1968" y="192"/>
              <a:chExt cx="2225" cy="3600"/>
            </a:xfrm>
          </p:grpSpPr>
          <p:grpSp>
            <p:nvGrpSpPr>
              <p:cNvPr id="64796" name="Group 701"/>
              <p:cNvGrpSpPr/>
              <p:nvPr/>
            </p:nvGrpSpPr>
            <p:grpSpPr>
              <a:xfrm>
                <a:off x="3168" y="2784"/>
                <a:ext cx="288" cy="960"/>
                <a:chOff x="2736" y="2784"/>
                <a:chExt cx="288" cy="960"/>
              </a:xfrm>
            </p:grpSpPr>
            <p:sp>
              <p:nvSpPr>
                <p:cNvPr id="9918" name="AutoShape 702"/>
                <p:cNvSpPr>
                  <a:spLocks noChangeArrowheads="1"/>
                </p:cNvSpPr>
                <p:nvPr/>
              </p:nvSpPr>
              <p:spPr bwMode="auto">
                <a:xfrm>
                  <a:off x="2786" y="2785"/>
                  <a:ext cx="190" cy="813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798" name="AutoShape 703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4799" name="Group 704"/>
              <p:cNvGrpSpPr/>
              <p:nvPr/>
            </p:nvGrpSpPr>
            <p:grpSpPr>
              <a:xfrm>
                <a:off x="2784" y="2784"/>
                <a:ext cx="288" cy="960"/>
                <a:chOff x="2736" y="2784"/>
                <a:chExt cx="288" cy="960"/>
              </a:xfrm>
            </p:grpSpPr>
            <p:sp>
              <p:nvSpPr>
                <p:cNvPr id="9921" name="AutoShape 705"/>
                <p:cNvSpPr>
                  <a:spLocks noChangeArrowheads="1"/>
                </p:cNvSpPr>
                <p:nvPr/>
              </p:nvSpPr>
              <p:spPr bwMode="auto">
                <a:xfrm>
                  <a:off x="2786" y="2785"/>
                  <a:ext cx="190" cy="813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801" name="AutoShape 706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sp>
            <p:nvSpPr>
              <p:cNvPr id="9923" name="AutoShape 707"/>
              <p:cNvSpPr>
                <a:spLocks noChangeArrowheads="1"/>
              </p:cNvSpPr>
              <p:nvPr/>
            </p:nvSpPr>
            <p:spPr bwMode="auto">
              <a:xfrm>
                <a:off x="2975" y="1487"/>
                <a:ext cx="240" cy="482"/>
              </a:xfrm>
              <a:prstGeom prst="roundRect">
                <a:avLst>
                  <a:gd name="adj" fmla="val 16667"/>
                </a:avLst>
              </a:prstGeom>
              <a:gradFill rotWithShape="0">
                <a:gsLst>
                  <a:gs pos="0">
                    <a:srgbClr val="FFC387"/>
                  </a:gs>
                  <a:gs pos="50000">
                    <a:schemeClr val="bg1"/>
                  </a:gs>
                  <a:gs pos="100000">
                    <a:srgbClr val="FFC387"/>
                  </a:gs>
                </a:gsLst>
                <a:lin ang="0" scaled="1"/>
              </a:gradFill>
              <a:ln w="9525">
                <a:noFill/>
                <a:round/>
              </a:ln>
              <a:effectLst/>
            </p:spPr>
            <p:txBody>
              <a:bodyPr wrap="none" anchor="ctr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grpSp>
            <p:nvGrpSpPr>
              <p:cNvPr id="64803" name="Group 708"/>
              <p:cNvGrpSpPr/>
              <p:nvPr/>
            </p:nvGrpSpPr>
            <p:grpSpPr>
              <a:xfrm>
                <a:off x="1968" y="192"/>
                <a:ext cx="2225" cy="1392"/>
                <a:chOff x="1920" y="768"/>
                <a:chExt cx="2225" cy="1392"/>
              </a:xfrm>
            </p:grpSpPr>
            <p:grpSp>
              <p:nvGrpSpPr>
                <p:cNvPr id="64804" name="Group 709"/>
                <p:cNvGrpSpPr/>
                <p:nvPr/>
              </p:nvGrpSpPr>
              <p:grpSpPr>
                <a:xfrm>
                  <a:off x="1920" y="768"/>
                  <a:ext cx="2225" cy="1331"/>
                  <a:chOff x="1920" y="768"/>
                  <a:chExt cx="2225" cy="1331"/>
                </a:xfrm>
              </p:grpSpPr>
              <p:sp>
                <p:nvSpPr>
                  <p:cNvPr id="64805" name="Oval 710"/>
                  <p:cNvSpPr/>
                  <p:nvPr/>
                </p:nvSpPr>
                <p:spPr>
                  <a:xfrm rot="1641302">
                    <a:off x="2208" y="1152"/>
                    <a:ext cx="144" cy="432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06" name="Oval 711"/>
                  <p:cNvSpPr/>
                  <p:nvPr/>
                </p:nvSpPr>
                <p:spPr>
                  <a:xfrm>
                    <a:off x="3456" y="1152"/>
                    <a:ext cx="240" cy="96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07" name="Oval 712"/>
                  <p:cNvSpPr/>
                  <p:nvPr/>
                </p:nvSpPr>
                <p:spPr>
                  <a:xfrm>
                    <a:off x="2330" y="1147"/>
                    <a:ext cx="240" cy="96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08" name="AutoShape 713"/>
                  <p:cNvSpPr/>
                  <p:nvPr/>
                </p:nvSpPr>
                <p:spPr>
                  <a:xfrm>
                    <a:off x="2496" y="912"/>
                    <a:ext cx="1068" cy="1187"/>
                  </a:xfrm>
                  <a:prstGeom prst="roundRect">
                    <a:avLst>
                      <a:gd name="adj" fmla="val 41292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09" name="Oval 714"/>
                  <p:cNvSpPr/>
                  <p:nvPr/>
                </p:nvSpPr>
                <p:spPr>
                  <a:xfrm>
                    <a:off x="2544" y="864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0" name="Oval 715"/>
                  <p:cNvSpPr/>
                  <p:nvPr/>
                </p:nvSpPr>
                <p:spPr>
                  <a:xfrm>
                    <a:off x="2448" y="960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1" name="Oval 716"/>
                  <p:cNvSpPr/>
                  <p:nvPr/>
                </p:nvSpPr>
                <p:spPr>
                  <a:xfrm>
                    <a:off x="2976" y="768"/>
                    <a:ext cx="240" cy="228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2" name="Oval 717"/>
                  <p:cNvSpPr/>
                  <p:nvPr/>
                </p:nvSpPr>
                <p:spPr>
                  <a:xfrm>
                    <a:off x="2688" y="816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3" name="Oval 718"/>
                  <p:cNvSpPr/>
                  <p:nvPr/>
                </p:nvSpPr>
                <p:spPr>
                  <a:xfrm>
                    <a:off x="2832" y="768"/>
                    <a:ext cx="240" cy="228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4" name="Oval 719"/>
                  <p:cNvSpPr/>
                  <p:nvPr/>
                </p:nvSpPr>
                <p:spPr>
                  <a:xfrm>
                    <a:off x="3408" y="960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5" name="Oval 720"/>
                  <p:cNvSpPr/>
                  <p:nvPr/>
                </p:nvSpPr>
                <p:spPr>
                  <a:xfrm>
                    <a:off x="3312" y="864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6" name="Oval 721"/>
                  <p:cNvSpPr/>
                  <p:nvPr/>
                </p:nvSpPr>
                <p:spPr>
                  <a:xfrm>
                    <a:off x="3168" y="816"/>
                    <a:ext cx="192" cy="180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7" name="Oval 722"/>
                  <p:cNvSpPr/>
                  <p:nvPr/>
                </p:nvSpPr>
                <p:spPr>
                  <a:xfrm rot="2897570">
                    <a:off x="2047" y="1264"/>
                    <a:ext cx="192" cy="44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8" name="Oval 723"/>
                  <p:cNvSpPr/>
                  <p:nvPr/>
                </p:nvSpPr>
                <p:spPr>
                  <a:xfrm rot="-1806797">
                    <a:off x="3696" y="1152"/>
                    <a:ext cx="144" cy="432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19" name="Oval 724"/>
                  <p:cNvSpPr/>
                  <p:nvPr/>
                </p:nvSpPr>
                <p:spPr>
                  <a:xfrm rot="-3053355">
                    <a:off x="3823" y="1264"/>
                    <a:ext cx="192" cy="44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20" name="Oval 725"/>
                  <p:cNvSpPr/>
                  <p:nvPr/>
                </p:nvSpPr>
                <p:spPr>
                  <a:xfrm rot="5223143">
                    <a:off x="1920" y="1392"/>
                    <a:ext cx="257" cy="25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21" name="Oval 726"/>
                  <p:cNvSpPr/>
                  <p:nvPr/>
                </p:nvSpPr>
                <p:spPr>
                  <a:xfrm rot="5223143">
                    <a:off x="3888" y="1392"/>
                    <a:ext cx="257" cy="257"/>
                  </a:xfrm>
                  <a:prstGeom prst="ellipse">
                    <a:avLst/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sp>
              <p:nvSpPr>
                <p:cNvPr id="64822" name="Oval 727"/>
                <p:cNvSpPr/>
                <p:nvPr/>
              </p:nvSpPr>
              <p:spPr>
                <a:xfrm>
                  <a:off x="2832" y="1872"/>
                  <a:ext cx="432" cy="288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823" name="Oval 728"/>
                <p:cNvSpPr/>
                <p:nvPr/>
              </p:nvSpPr>
              <p:spPr>
                <a:xfrm>
                  <a:off x="2736" y="1440"/>
                  <a:ext cx="576" cy="96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FFA3C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grpSp>
              <p:nvGrpSpPr>
                <p:cNvPr id="64824" name="Group 729"/>
                <p:cNvGrpSpPr/>
                <p:nvPr/>
              </p:nvGrpSpPr>
              <p:grpSpPr>
                <a:xfrm>
                  <a:off x="2736" y="1296"/>
                  <a:ext cx="192" cy="192"/>
                  <a:chOff x="2736" y="1296"/>
                  <a:chExt cx="192" cy="192"/>
                </a:xfrm>
              </p:grpSpPr>
              <p:sp>
                <p:nvSpPr>
                  <p:cNvPr id="64825" name="Oval 730"/>
                  <p:cNvSpPr/>
                  <p:nvPr/>
                </p:nvSpPr>
                <p:spPr>
                  <a:xfrm>
                    <a:off x="2736" y="1296"/>
                    <a:ext cx="192" cy="192"/>
                  </a:xfrm>
                  <a:prstGeom prst="ellipse">
                    <a:avLst/>
                  </a:prstGeom>
                  <a:noFill/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26" name="Oval 731"/>
                  <p:cNvSpPr/>
                  <p:nvPr/>
                </p:nvSpPr>
                <p:spPr>
                  <a:xfrm>
                    <a:off x="2784" y="1344"/>
                    <a:ext cx="96" cy="96"/>
                  </a:xfrm>
                  <a:prstGeom prst="ellipse">
                    <a:avLst/>
                  </a:prstGeom>
                  <a:solidFill>
                    <a:schemeClr val="tx1"/>
                  </a:solidFill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grpSp>
              <p:nvGrpSpPr>
                <p:cNvPr id="64827" name="Group 732"/>
                <p:cNvGrpSpPr/>
                <p:nvPr/>
              </p:nvGrpSpPr>
              <p:grpSpPr>
                <a:xfrm>
                  <a:off x="3120" y="1296"/>
                  <a:ext cx="192" cy="192"/>
                  <a:chOff x="3120" y="1296"/>
                  <a:chExt cx="192" cy="192"/>
                </a:xfrm>
              </p:grpSpPr>
              <p:sp>
                <p:nvSpPr>
                  <p:cNvPr id="64828" name="Oval 733"/>
                  <p:cNvSpPr/>
                  <p:nvPr/>
                </p:nvSpPr>
                <p:spPr>
                  <a:xfrm>
                    <a:off x="3120" y="1296"/>
                    <a:ext cx="192" cy="192"/>
                  </a:xfrm>
                  <a:prstGeom prst="ellipse">
                    <a:avLst/>
                  </a:prstGeom>
                  <a:noFill/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29" name="Oval 734"/>
                  <p:cNvSpPr/>
                  <p:nvPr/>
                </p:nvSpPr>
                <p:spPr>
                  <a:xfrm>
                    <a:off x="3168" y="1344"/>
                    <a:ext cx="96" cy="96"/>
                  </a:xfrm>
                  <a:prstGeom prst="ellipse">
                    <a:avLst/>
                  </a:prstGeom>
                  <a:solidFill>
                    <a:schemeClr val="tx1"/>
                  </a:solidFill>
                  <a:ln w="952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</p:grpSp>
          <p:grpSp>
            <p:nvGrpSpPr>
              <p:cNvPr id="64830" name="Group 735"/>
              <p:cNvGrpSpPr/>
              <p:nvPr/>
            </p:nvGrpSpPr>
            <p:grpSpPr>
              <a:xfrm>
                <a:off x="2400" y="1824"/>
                <a:ext cx="1536" cy="1104"/>
                <a:chOff x="2400" y="1824"/>
                <a:chExt cx="1536" cy="1104"/>
              </a:xfrm>
            </p:grpSpPr>
            <p:grpSp>
              <p:nvGrpSpPr>
                <p:cNvPr id="64831" name="Group 736"/>
                <p:cNvGrpSpPr/>
                <p:nvPr/>
              </p:nvGrpSpPr>
              <p:grpSpPr>
                <a:xfrm>
                  <a:off x="2400" y="1824"/>
                  <a:ext cx="1440" cy="1104"/>
                  <a:chOff x="2400" y="1824"/>
                  <a:chExt cx="1440" cy="1104"/>
                </a:xfrm>
              </p:grpSpPr>
              <p:sp>
                <p:nvSpPr>
                  <p:cNvPr id="64832" name="AutoShape 737"/>
                  <p:cNvSpPr/>
                  <p:nvPr/>
                </p:nvSpPr>
                <p:spPr>
                  <a:xfrm rot="486617">
                    <a:off x="2400" y="1824"/>
                    <a:ext cx="1344" cy="1104"/>
                  </a:xfrm>
                  <a:prstGeom prst="cloudCallout">
                    <a:avLst>
                      <a:gd name="adj1" fmla="val -10773"/>
                      <a:gd name="adj2" fmla="val 14616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  <p:sp>
                <p:nvSpPr>
                  <p:cNvPr id="64833" name="AutoShape 738"/>
                  <p:cNvSpPr/>
                  <p:nvPr/>
                </p:nvSpPr>
                <p:spPr>
                  <a:xfrm rot="-10113310">
                    <a:off x="2496" y="1824"/>
                    <a:ext cx="1344" cy="1104"/>
                  </a:xfrm>
                  <a:prstGeom prst="cloudCallout">
                    <a:avLst>
                      <a:gd name="adj1" fmla="val -10773"/>
                      <a:gd name="adj2" fmla="val 14616"/>
                    </a:avLst>
                  </a:prstGeom>
                  <a:solidFill>
                    <a:schemeClr val="bg1"/>
                  </a:solidFill>
                  <a:ln w="9525">
                    <a:noFill/>
                  </a:ln>
                </p:spPr>
                <p:txBody>
                  <a:bodyPr rot="10800000" wrap="none" anchor="ctr" anchorCtr="0"/>
                  <a:lstStyle>
                    <a:defPPr>
                      <a:defRPr lang="zh-CN"/>
                    </a:defPPr>
                    <a:lvl1pPr marL="0" lvl="0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1pPr>
                    <a:lvl2pPr marL="457200" lvl="1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2pPr>
                    <a:lvl3pPr marL="914400" lvl="2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3pPr>
                    <a:lvl4pPr marL="1371600" lvl="3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4pPr>
                    <a:lvl5pPr marL="1828800" lvl="4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5pPr>
                    <a:lvl6pPr marL="2286000" lvl="5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6pPr>
                    <a:lvl7pPr marL="2743200" lvl="6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7pPr>
                    <a:lvl8pPr marL="3200400" lvl="7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8pPr>
                    <a:lvl9pPr marL="3657600" lvl="8" indent="0" algn="l" defTabSz="914400" rtl="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None/>
                      <a:defRPr b="0" i="0" u="none" kern="1200" baseline="0">
                        <a:solidFill>
                          <a:schemeClr val="tx1"/>
                        </a:solidFill>
                        <a:latin typeface="Arial" pitchFamily="34" charset="0"/>
                        <a:ea typeface="宋体" panose="02010600030101010101" pitchFamily="2" charset="-122"/>
                        <a:cs typeface="+mn-cs"/>
                      </a:defRPr>
                    </a:lvl9pPr>
                  </a:lstStyle>
                  <a:p>
                    <a:pPr algn="ctr"/>
                    <a:endParaRPr>
                      <a:latin typeface="Arial" pitchFamily="34" charset="0"/>
                    </a:endParaRPr>
                  </a:p>
                </p:txBody>
              </p:sp>
            </p:grpSp>
            <p:sp>
              <p:nvSpPr>
                <p:cNvPr id="64834" name="AutoShape 739"/>
                <p:cNvSpPr/>
                <p:nvPr/>
              </p:nvSpPr>
              <p:spPr>
                <a:xfrm rot="-1091496">
                  <a:off x="3600" y="1824"/>
                  <a:ext cx="336" cy="288"/>
                </a:xfrm>
                <a:prstGeom prst="cloudCallout">
                  <a:avLst>
                    <a:gd name="adj1" fmla="val 3782"/>
                    <a:gd name="adj2" fmla="val -15625"/>
                  </a:avLst>
                </a:prstGeom>
                <a:solidFill>
                  <a:schemeClr val="bg1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4835" name="Group 740"/>
              <p:cNvGrpSpPr/>
              <p:nvPr/>
            </p:nvGrpSpPr>
            <p:grpSpPr>
              <a:xfrm>
                <a:off x="2736" y="2832"/>
                <a:ext cx="288" cy="960"/>
                <a:chOff x="2736" y="2784"/>
                <a:chExt cx="288" cy="960"/>
              </a:xfrm>
            </p:grpSpPr>
            <p:sp>
              <p:nvSpPr>
                <p:cNvPr id="9957" name="AutoShape 741"/>
                <p:cNvSpPr>
                  <a:spLocks noChangeArrowheads="1"/>
                </p:cNvSpPr>
                <p:nvPr/>
              </p:nvSpPr>
              <p:spPr bwMode="auto">
                <a:xfrm>
                  <a:off x="2785" y="2783"/>
                  <a:ext cx="190" cy="816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837" name="AutoShape 742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4838" name="Group 743"/>
              <p:cNvGrpSpPr/>
              <p:nvPr/>
            </p:nvGrpSpPr>
            <p:grpSpPr>
              <a:xfrm>
                <a:off x="3216" y="2832"/>
                <a:ext cx="288" cy="960"/>
                <a:chOff x="2736" y="2784"/>
                <a:chExt cx="288" cy="960"/>
              </a:xfrm>
            </p:grpSpPr>
            <p:sp>
              <p:nvSpPr>
                <p:cNvPr id="9960" name="AutoShape 744"/>
                <p:cNvSpPr>
                  <a:spLocks noChangeArrowheads="1"/>
                </p:cNvSpPr>
                <p:nvPr/>
              </p:nvSpPr>
              <p:spPr bwMode="auto">
                <a:xfrm>
                  <a:off x="2784" y="2783"/>
                  <a:ext cx="190" cy="816"/>
                </a:xfrm>
                <a:prstGeom prst="roundRect">
                  <a:avLst>
                    <a:gd name="adj" fmla="val 16667"/>
                  </a:avLst>
                </a:prstGeom>
                <a:gradFill rotWithShape="0">
                  <a:gsLst>
                    <a:gs pos="0">
                      <a:srgbClr val="FFC387"/>
                    </a:gs>
                    <a:gs pos="50000">
                      <a:schemeClr val="bg1"/>
                    </a:gs>
                    <a:gs pos="100000">
                      <a:srgbClr val="FFC387"/>
                    </a:gs>
                  </a:gsLst>
                  <a:lin ang="0" scaled="1"/>
                </a:gradFill>
                <a:ln w="9525">
                  <a:noFill/>
                  <a:round/>
                </a:ln>
                <a:effectLst/>
              </p:spPr>
              <p:txBody>
                <a:bodyPr wrap="none" anchor="ctr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840" name="AutoShape 745"/>
                <p:cNvSpPr/>
                <p:nvPr/>
              </p:nvSpPr>
              <p:spPr>
                <a:xfrm rot="10800000">
                  <a:off x="2736" y="3552"/>
                  <a:ext cx="288" cy="192"/>
                </a:xfrm>
                <a:custGeom>
                  <a:gdLst>
                    <a:gd name="txL" fmla="*/ 4200 w 21600"/>
                    <a:gd name="txT" fmla="*/ 4163 h 21600"/>
                    <a:gd name="txR" fmla="*/ 17400 w 21600"/>
                    <a:gd name="txB" fmla="*/ 17438 h 21600"/>
                  </a:gdLst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txL" t="txT" r="txR" b="txB"/>
                  <a:pathLst>
                    <a:path w="21600" h="21600">
                      <a:moveTo>
                        <a:pt x="0" y="0"/>
                      </a:moveTo>
                      <a:lnTo>
                        <a:pt x="4770" y="21600"/>
                      </a:lnTo>
                      <a:lnTo>
                        <a:pt x="16830" y="21600"/>
                      </a:lnTo>
                      <a:lnTo>
                        <a:pt x="21600" y="0"/>
                      </a:lnTo>
                      <a:close/>
                    </a:path>
                  </a:pathLst>
                </a:custGeom>
                <a:solidFill>
                  <a:srgbClr val="FFC387"/>
                </a:solidFill>
                <a:ln w="9525">
                  <a:noFill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</p:grpSp>
        <p:sp>
          <p:nvSpPr>
            <p:cNvPr id="64841" name="AutoShape 746"/>
            <p:cNvSpPr/>
            <p:nvPr/>
          </p:nvSpPr>
          <p:spPr>
            <a:xfrm rot="-5372410">
              <a:off x="2736" y="1296"/>
              <a:ext cx="48" cy="240"/>
            </a:xfrm>
            <a:prstGeom prst="moon">
              <a:avLst>
                <a:gd name="adj" fmla="val 50000"/>
              </a:avLst>
            </a:prstGeom>
            <a:solidFill>
              <a:srgbClr val="FF6699"/>
            </a:solidFill>
            <a:ln w="9525" cap="flat" cmpd="sng">
              <a:solidFill>
                <a:srgbClr val="FF6699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2" name="AutoShape 747"/>
            <p:cNvSpPr/>
            <p:nvPr/>
          </p:nvSpPr>
          <p:spPr>
            <a:xfrm rot="5288503">
              <a:off x="2688" y="1104"/>
              <a:ext cx="96" cy="96"/>
            </a:xfrm>
            <a:prstGeom prst="flowChartDelay">
              <a:avLst/>
            </a:prstGeom>
            <a:noFill/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grpSp>
        <p:nvGrpSpPr>
          <p:cNvPr id="64843" name="Group 748"/>
          <p:cNvGrpSpPr/>
          <p:nvPr/>
        </p:nvGrpSpPr>
        <p:grpSpPr>
          <a:xfrm>
            <a:off x="2743200" y="4953000"/>
            <a:ext cx="1033463" cy="1447800"/>
            <a:chOff x="2544" y="336"/>
            <a:chExt cx="2160" cy="3024"/>
          </a:xfrm>
        </p:grpSpPr>
        <p:sp>
          <p:nvSpPr>
            <p:cNvPr id="64844" name="AutoShape 749"/>
            <p:cNvSpPr/>
            <p:nvPr/>
          </p:nvSpPr>
          <p:spPr>
            <a:xfrm rot="-3330087">
              <a:off x="3595" y="2269"/>
              <a:ext cx="624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5" name="Oval 750"/>
            <p:cNvSpPr/>
            <p:nvPr/>
          </p:nvSpPr>
          <p:spPr>
            <a:xfrm rot="-7256662">
              <a:off x="3732" y="2250"/>
              <a:ext cx="288" cy="561"/>
            </a:xfrm>
            <a:prstGeom prst="ellipse">
              <a:avLst/>
            </a:prstGeom>
            <a:gradFill rotWithShape="0">
              <a:gsLst>
                <a:gs pos="0">
                  <a:schemeClr val="tx1"/>
                </a:gs>
                <a:gs pos="100000">
                  <a:srgbClr val="FFCC00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6" name="Oval 751"/>
            <p:cNvSpPr/>
            <p:nvPr/>
          </p:nvSpPr>
          <p:spPr>
            <a:xfrm rot="-3859939">
              <a:off x="3045" y="2255"/>
              <a:ext cx="288" cy="539"/>
            </a:xfrm>
            <a:prstGeom prst="ellipse">
              <a:avLst/>
            </a:prstGeom>
            <a:gradFill rotWithShape="0">
              <a:gsLst>
                <a:gs pos="0">
                  <a:srgbClr val="FFCC00"/>
                </a:gs>
                <a:gs pos="100000">
                  <a:schemeClr val="tx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7" name="Oval 752"/>
            <p:cNvSpPr/>
            <p:nvPr/>
          </p:nvSpPr>
          <p:spPr>
            <a:xfrm rot="781778">
              <a:off x="3888" y="2352"/>
              <a:ext cx="218" cy="960"/>
            </a:xfrm>
            <a:prstGeom prst="ellipse">
              <a:avLst/>
            </a:prstGeom>
            <a:gradFill rotWithShape="0">
              <a:gsLst>
                <a:gs pos="0">
                  <a:schemeClr val="tx1"/>
                </a:gs>
                <a:gs pos="100000">
                  <a:srgbClr val="FFCC00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8" name="AutoShape 753"/>
            <p:cNvSpPr/>
            <p:nvPr/>
          </p:nvSpPr>
          <p:spPr>
            <a:xfrm rot="-453676">
              <a:off x="3504" y="1632"/>
              <a:ext cx="384" cy="1008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49" name="Oval 754"/>
            <p:cNvSpPr/>
            <p:nvPr/>
          </p:nvSpPr>
          <p:spPr>
            <a:xfrm rot="-951625">
              <a:off x="2975" y="2348"/>
              <a:ext cx="240" cy="957"/>
            </a:xfrm>
            <a:prstGeom prst="ellipse">
              <a:avLst/>
            </a:prstGeom>
            <a:gradFill rotWithShape="0">
              <a:gsLst>
                <a:gs pos="0">
                  <a:srgbClr val="FFCC00"/>
                </a:gs>
                <a:gs pos="100000">
                  <a:schemeClr val="tx1"/>
                </a:gs>
              </a:gsLst>
              <a:lin ang="0" scaled="1"/>
            </a:gra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50" name="AutoShape 755"/>
            <p:cNvSpPr/>
            <p:nvPr/>
          </p:nvSpPr>
          <p:spPr>
            <a:xfrm rot="392778">
              <a:off x="3168" y="1632"/>
              <a:ext cx="432" cy="1008"/>
            </a:xfrm>
            <a:prstGeom prst="roundRect">
              <a:avLst>
                <a:gd name="adj" fmla="val 16667"/>
              </a:avLst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4851" name="Group 756"/>
            <p:cNvGrpSpPr/>
            <p:nvPr/>
          </p:nvGrpSpPr>
          <p:grpSpPr>
            <a:xfrm rot="-2813564">
              <a:off x="2640" y="384"/>
              <a:ext cx="432" cy="432"/>
              <a:chOff x="3600" y="2304"/>
              <a:chExt cx="432" cy="432"/>
            </a:xfrm>
          </p:grpSpPr>
          <p:sp>
            <p:nvSpPr>
              <p:cNvPr id="64852" name="AutoShape 757"/>
              <p:cNvSpPr/>
              <p:nvPr/>
            </p:nvSpPr>
            <p:spPr>
              <a:xfrm>
                <a:off x="3600" y="2304"/>
                <a:ext cx="432" cy="432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53" name="AutoShape 758"/>
              <p:cNvSpPr/>
              <p:nvPr/>
            </p:nvSpPr>
            <p:spPr>
              <a:xfrm>
                <a:off x="3696" y="2448"/>
                <a:ext cx="240" cy="240"/>
              </a:xfrm>
              <a:prstGeom prst="triangle">
                <a:avLst>
                  <a:gd name="adj" fmla="val 50000"/>
                </a:avLst>
              </a:prstGeom>
              <a:solidFill>
                <a:srgbClr val="FFE0C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854" name="Group 759"/>
            <p:cNvGrpSpPr/>
            <p:nvPr/>
          </p:nvGrpSpPr>
          <p:grpSpPr>
            <a:xfrm rot="2469348">
              <a:off x="3936" y="336"/>
              <a:ext cx="432" cy="432"/>
              <a:chOff x="4176" y="2304"/>
              <a:chExt cx="432" cy="432"/>
            </a:xfrm>
          </p:grpSpPr>
          <p:sp>
            <p:nvSpPr>
              <p:cNvPr id="64855" name="AutoShape 760"/>
              <p:cNvSpPr/>
              <p:nvPr/>
            </p:nvSpPr>
            <p:spPr>
              <a:xfrm>
                <a:off x="4176" y="2304"/>
                <a:ext cx="432" cy="432"/>
              </a:xfrm>
              <a:prstGeom prst="triangle">
                <a:avLst>
                  <a:gd name="adj" fmla="val 50000"/>
                </a:avLst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56" name="AutoShape 761"/>
              <p:cNvSpPr/>
              <p:nvPr/>
            </p:nvSpPr>
            <p:spPr>
              <a:xfrm>
                <a:off x="4272" y="2448"/>
                <a:ext cx="240" cy="240"/>
              </a:xfrm>
              <a:prstGeom prst="triangle">
                <a:avLst>
                  <a:gd name="adj" fmla="val 50000"/>
                </a:avLst>
              </a:prstGeom>
              <a:solidFill>
                <a:srgbClr val="FFE0C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857" name="Oval 762"/>
            <p:cNvSpPr/>
            <p:nvPr/>
          </p:nvSpPr>
          <p:spPr>
            <a:xfrm>
              <a:off x="2832" y="480"/>
              <a:ext cx="1392" cy="1152"/>
            </a:xfrm>
            <a:prstGeom prst="ellipse">
              <a:avLst/>
            </a:pr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58" name="AutoShape 763"/>
            <p:cNvSpPr/>
            <p:nvPr/>
          </p:nvSpPr>
          <p:spPr>
            <a:xfrm rot="-5400000">
              <a:off x="3120" y="1008"/>
              <a:ext cx="288" cy="192"/>
            </a:xfrm>
            <a:prstGeom prst="flowChartDelay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59" name="AutoShape 764"/>
            <p:cNvSpPr/>
            <p:nvPr/>
          </p:nvSpPr>
          <p:spPr>
            <a:xfrm>
              <a:off x="3456" y="480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60" name="AutoShape 765"/>
            <p:cNvSpPr/>
            <p:nvPr/>
          </p:nvSpPr>
          <p:spPr>
            <a:xfrm rot="1316007">
              <a:off x="3696" y="528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61" name="AutoShape 766"/>
            <p:cNvSpPr/>
            <p:nvPr/>
          </p:nvSpPr>
          <p:spPr>
            <a:xfrm rot="-1552267">
              <a:off x="3216" y="528"/>
              <a:ext cx="96" cy="288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62" name="Oval 767"/>
            <p:cNvSpPr/>
            <p:nvPr/>
          </p:nvSpPr>
          <p:spPr>
            <a:xfrm>
              <a:off x="3216" y="1056"/>
              <a:ext cx="96" cy="144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63" name="AutoShape 768"/>
            <p:cNvSpPr/>
            <p:nvPr/>
          </p:nvSpPr>
          <p:spPr>
            <a:xfrm rot="-5400000">
              <a:off x="3648" y="1008"/>
              <a:ext cx="288" cy="192"/>
            </a:xfrm>
            <a:prstGeom prst="flowChartDelay">
              <a:avLst/>
            </a:prstGeom>
            <a:solidFill>
              <a:schemeClr val="bg1"/>
            </a:solidFill>
            <a:ln w="9525" cap="flat" cmpd="sng">
              <a:solidFill>
                <a:schemeClr val="bg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64" name="Oval 769"/>
            <p:cNvSpPr/>
            <p:nvPr/>
          </p:nvSpPr>
          <p:spPr>
            <a:xfrm>
              <a:off x="3744" y="1056"/>
              <a:ext cx="96" cy="144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4865" name="Group 770"/>
            <p:cNvGrpSpPr/>
            <p:nvPr/>
          </p:nvGrpSpPr>
          <p:grpSpPr>
            <a:xfrm>
              <a:off x="2832" y="1200"/>
              <a:ext cx="1440" cy="528"/>
              <a:chOff x="2832" y="1200"/>
              <a:chExt cx="1392" cy="576"/>
            </a:xfrm>
          </p:grpSpPr>
          <p:sp>
            <p:nvSpPr>
              <p:cNvPr id="64866" name="Oval 771"/>
              <p:cNvSpPr/>
              <p:nvPr/>
            </p:nvSpPr>
            <p:spPr>
              <a:xfrm>
                <a:off x="3408" y="1200"/>
                <a:ext cx="816" cy="576"/>
              </a:xfrm>
              <a:prstGeom prst="ellipse">
                <a:avLst/>
              </a:prstGeom>
              <a:solidFill>
                <a:srgbClr val="FFE8D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67" name="Oval 772"/>
              <p:cNvSpPr/>
              <p:nvPr/>
            </p:nvSpPr>
            <p:spPr>
              <a:xfrm>
                <a:off x="2832" y="1200"/>
                <a:ext cx="816" cy="576"/>
              </a:xfrm>
              <a:prstGeom prst="ellipse">
                <a:avLst/>
              </a:prstGeom>
              <a:solidFill>
                <a:srgbClr val="FFE8D1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868" name="Group 773"/>
            <p:cNvGrpSpPr/>
            <p:nvPr/>
          </p:nvGrpSpPr>
          <p:grpSpPr>
            <a:xfrm>
              <a:off x="2544" y="1248"/>
              <a:ext cx="2016" cy="480"/>
              <a:chOff x="2544" y="1296"/>
              <a:chExt cx="2016" cy="480"/>
            </a:xfrm>
          </p:grpSpPr>
          <p:grpSp>
            <p:nvGrpSpPr>
              <p:cNvPr id="64869" name="Group 774"/>
              <p:cNvGrpSpPr/>
              <p:nvPr/>
            </p:nvGrpSpPr>
            <p:grpSpPr>
              <a:xfrm>
                <a:off x="2544" y="1296"/>
                <a:ext cx="672" cy="432"/>
                <a:chOff x="2544" y="1296"/>
                <a:chExt cx="672" cy="432"/>
              </a:xfrm>
            </p:grpSpPr>
            <p:sp>
              <p:nvSpPr>
                <p:cNvPr id="64870" name="Line 775"/>
                <p:cNvSpPr/>
                <p:nvPr/>
              </p:nvSpPr>
              <p:spPr>
                <a:xfrm flipH="1" flipV="1">
                  <a:off x="2592" y="1296"/>
                  <a:ext cx="624" cy="144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4871" name="Line 776"/>
                <p:cNvSpPr/>
                <p:nvPr/>
              </p:nvSpPr>
              <p:spPr>
                <a:xfrm flipH="1">
                  <a:off x="2544" y="1536"/>
                  <a:ext cx="672" cy="0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4872" name="Line 777"/>
                <p:cNvSpPr/>
                <p:nvPr/>
              </p:nvSpPr>
              <p:spPr>
                <a:xfrm flipH="1">
                  <a:off x="2592" y="1632"/>
                  <a:ext cx="624" cy="96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  <p:grpSp>
            <p:nvGrpSpPr>
              <p:cNvPr id="64873" name="Group 778"/>
              <p:cNvGrpSpPr/>
              <p:nvPr/>
            </p:nvGrpSpPr>
            <p:grpSpPr>
              <a:xfrm rot="10800000">
                <a:off x="3888" y="1344"/>
                <a:ext cx="672" cy="432"/>
                <a:chOff x="2784" y="2496"/>
                <a:chExt cx="672" cy="432"/>
              </a:xfrm>
            </p:grpSpPr>
            <p:sp>
              <p:nvSpPr>
                <p:cNvPr id="64874" name="Line 779"/>
                <p:cNvSpPr/>
                <p:nvPr/>
              </p:nvSpPr>
              <p:spPr>
                <a:xfrm flipH="1" flipV="1">
                  <a:off x="2832" y="2496"/>
                  <a:ext cx="624" cy="144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4875" name="Line 780"/>
                <p:cNvSpPr/>
                <p:nvPr/>
              </p:nvSpPr>
              <p:spPr>
                <a:xfrm flipH="1">
                  <a:off x="2784" y="2736"/>
                  <a:ext cx="672" cy="0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  <p:sp>
              <p:nvSpPr>
                <p:cNvPr id="64876" name="Line 781"/>
                <p:cNvSpPr/>
                <p:nvPr/>
              </p:nvSpPr>
              <p:spPr>
                <a:xfrm flipH="1">
                  <a:off x="2832" y="2832"/>
                  <a:ext cx="624" cy="96"/>
                </a:xfrm>
                <a:prstGeom prst="line">
                  <a:avLst/>
                </a:prstGeom>
                <a:ln w="3810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/>
              </p:txBody>
            </p:sp>
          </p:grpSp>
        </p:grpSp>
        <p:grpSp>
          <p:nvGrpSpPr>
            <p:cNvPr id="64877" name="Group 782"/>
            <p:cNvGrpSpPr/>
            <p:nvPr/>
          </p:nvGrpSpPr>
          <p:grpSpPr>
            <a:xfrm>
              <a:off x="3408" y="1488"/>
              <a:ext cx="240" cy="122"/>
              <a:chOff x="3408" y="1488"/>
              <a:chExt cx="240" cy="122"/>
            </a:xfrm>
          </p:grpSpPr>
          <p:sp>
            <p:nvSpPr>
              <p:cNvPr id="64878" name="AutoShape 783"/>
              <p:cNvSpPr/>
              <p:nvPr/>
            </p:nvSpPr>
            <p:spPr>
              <a:xfrm rot="-5372410">
                <a:off x="3504" y="1392"/>
                <a:ext cx="48" cy="240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79" name="AutoShape 784"/>
              <p:cNvSpPr/>
              <p:nvPr/>
            </p:nvSpPr>
            <p:spPr>
              <a:xfrm rot="-7881531">
                <a:off x="3440" y="1503"/>
                <a:ext cx="74" cy="139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80" name="AutoShape 785"/>
              <p:cNvSpPr/>
              <p:nvPr/>
            </p:nvSpPr>
            <p:spPr>
              <a:xfrm rot="-3320097">
                <a:off x="3536" y="1503"/>
                <a:ext cx="74" cy="139"/>
              </a:xfrm>
              <a:prstGeom prst="moon">
                <a:avLst>
                  <a:gd name="adj" fmla="val 50000"/>
                </a:avLst>
              </a:prstGeom>
              <a:solidFill>
                <a:srgbClr val="FF6699"/>
              </a:solidFill>
              <a:ln w="9525" cap="flat" cmpd="sng">
                <a:solidFill>
                  <a:srgbClr val="FF6699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881" name="AutoShape 786"/>
            <p:cNvSpPr/>
            <p:nvPr/>
          </p:nvSpPr>
          <p:spPr>
            <a:xfrm rot="-169543">
              <a:off x="3217" y="2591"/>
              <a:ext cx="288" cy="720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2" name="AutoShape 787"/>
            <p:cNvSpPr/>
            <p:nvPr/>
          </p:nvSpPr>
          <p:spPr>
            <a:xfrm rot="189305">
              <a:off x="3589" y="2591"/>
              <a:ext cx="288" cy="720"/>
            </a:xfrm>
            <a:custGeom>
              <a:gdLst>
                <a:gd name="txL" fmla="*/ 4500 w 21600"/>
                <a:gd name="txT" fmla="*/ 4500 h 21600"/>
                <a:gd name="txR" fmla="*/ 17100 w 21600"/>
                <a:gd name="txB" fmla="*/ 17100 h 21600"/>
              </a:gdLst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txL" t="txT" r="txR" b="txB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FFCC00"/>
            </a:solidFill>
            <a:ln w="9525">
              <a:noFill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3" name="Oval 788"/>
            <p:cNvSpPr/>
            <p:nvPr/>
          </p:nvSpPr>
          <p:spPr>
            <a:xfrm>
              <a:off x="3024" y="3216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4" name="Oval 789"/>
            <p:cNvSpPr/>
            <p:nvPr/>
          </p:nvSpPr>
          <p:spPr>
            <a:xfrm>
              <a:off x="3840" y="3216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5" name="Oval 790"/>
            <p:cNvSpPr/>
            <p:nvPr/>
          </p:nvSpPr>
          <p:spPr>
            <a:xfrm>
              <a:off x="3648" y="3264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6" name="Oval 791"/>
            <p:cNvSpPr/>
            <p:nvPr/>
          </p:nvSpPr>
          <p:spPr>
            <a:xfrm>
              <a:off x="3216" y="3264"/>
              <a:ext cx="240" cy="96"/>
            </a:xfrm>
            <a:prstGeom prst="ellipse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7" name="AutoShape 792"/>
            <p:cNvSpPr/>
            <p:nvPr/>
          </p:nvSpPr>
          <p:spPr>
            <a:xfrm rot="-1617354">
              <a:off x="3994" y="2013"/>
              <a:ext cx="336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8" name="AutoShape 793"/>
            <p:cNvSpPr/>
            <p:nvPr/>
          </p:nvSpPr>
          <p:spPr>
            <a:xfrm rot="301733">
              <a:off x="4221" y="1967"/>
              <a:ext cx="240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89" name="AutoShape 794"/>
            <p:cNvSpPr/>
            <p:nvPr/>
          </p:nvSpPr>
          <p:spPr>
            <a:xfrm rot="-1617354">
              <a:off x="4368" y="1920"/>
              <a:ext cx="336" cy="144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0" name="AutoShape 795"/>
            <p:cNvSpPr/>
            <p:nvPr/>
          </p:nvSpPr>
          <p:spPr>
            <a:xfrm>
              <a:off x="3216" y="187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1" name="AutoShape 796"/>
            <p:cNvSpPr/>
            <p:nvPr/>
          </p:nvSpPr>
          <p:spPr>
            <a:xfrm>
              <a:off x="3168" y="211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2" name="AutoShape 797"/>
            <p:cNvSpPr/>
            <p:nvPr/>
          </p:nvSpPr>
          <p:spPr>
            <a:xfrm>
              <a:off x="3120" y="235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3" name="AutoShape 798"/>
            <p:cNvSpPr/>
            <p:nvPr/>
          </p:nvSpPr>
          <p:spPr>
            <a:xfrm>
              <a:off x="3648" y="187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4" name="AutoShape 799"/>
            <p:cNvSpPr/>
            <p:nvPr/>
          </p:nvSpPr>
          <p:spPr>
            <a:xfrm>
              <a:off x="3696" y="211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895" name="AutoShape 800"/>
            <p:cNvSpPr/>
            <p:nvPr/>
          </p:nvSpPr>
          <p:spPr>
            <a:xfrm>
              <a:off x="3744" y="2352"/>
              <a:ext cx="192" cy="96"/>
            </a:xfrm>
            <a:prstGeom prst="flowChartTerminator">
              <a:avLst/>
            </a:prstGeom>
            <a:solidFill>
              <a:schemeClr val="tx1"/>
            </a:solidFill>
            <a:ln w="9525" cap="flat" cmpd="sng">
              <a:solidFill>
                <a:schemeClr val="tx1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grpSp>
        <p:nvGrpSpPr>
          <p:cNvPr id="64896" name="Group 801"/>
          <p:cNvGrpSpPr/>
          <p:nvPr/>
        </p:nvGrpSpPr>
        <p:grpSpPr>
          <a:xfrm>
            <a:off x="533400" y="4114800"/>
            <a:ext cx="941388" cy="2287588"/>
            <a:chOff x="336" y="2592"/>
            <a:chExt cx="593" cy="1441"/>
          </a:xfrm>
        </p:grpSpPr>
        <p:grpSp>
          <p:nvGrpSpPr>
            <p:cNvPr id="64897" name="Group 802"/>
            <p:cNvGrpSpPr/>
            <p:nvPr/>
          </p:nvGrpSpPr>
          <p:grpSpPr>
            <a:xfrm>
              <a:off x="480" y="3111"/>
              <a:ext cx="318" cy="469"/>
              <a:chOff x="2832" y="1632"/>
              <a:chExt cx="912" cy="1344"/>
            </a:xfrm>
          </p:grpSpPr>
          <p:sp>
            <p:nvSpPr>
              <p:cNvPr id="64898" name="AutoShape 803"/>
              <p:cNvSpPr/>
              <p:nvPr/>
            </p:nvSpPr>
            <p:spPr>
              <a:xfrm>
                <a:off x="2832" y="1632"/>
                <a:ext cx="912" cy="1344"/>
              </a:xfrm>
              <a:prstGeom prst="roundRect">
                <a:avLst>
                  <a:gd name="adj" fmla="val 16667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899" name="Oval 804"/>
              <p:cNvSpPr/>
              <p:nvPr/>
            </p:nvSpPr>
            <p:spPr>
              <a:xfrm>
                <a:off x="3024" y="1920"/>
                <a:ext cx="528" cy="816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900" name="Group 805"/>
            <p:cNvGrpSpPr/>
            <p:nvPr/>
          </p:nvGrpSpPr>
          <p:grpSpPr>
            <a:xfrm>
              <a:off x="346" y="2592"/>
              <a:ext cx="559" cy="553"/>
              <a:chOff x="2448" y="144"/>
              <a:chExt cx="1603" cy="1584"/>
            </a:xfrm>
          </p:grpSpPr>
          <p:grpSp>
            <p:nvGrpSpPr>
              <p:cNvPr id="64901" name="Group 806"/>
              <p:cNvGrpSpPr/>
              <p:nvPr/>
            </p:nvGrpSpPr>
            <p:grpSpPr>
              <a:xfrm rot="-9812826">
                <a:off x="2448" y="384"/>
                <a:ext cx="259" cy="432"/>
                <a:chOff x="3600" y="1632"/>
                <a:chExt cx="288" cy="480"/>
              </a:xfrm>
            </p:grpSpPr>
            <p:sp>
              <p:nvSpPr>
                <p:cNvPr id="64902" name="AutoShape 807"/>
                <p:cNvSpPr/>
                <p:nvPr/>
              </p:nvSpPr>
              <p:spPr>
                <a:xfrm>
                  <a:off x="3600" y="1632"/>
                  <a:ext cx="288" cy="480"/>
                </a:xfrm>
                <a:prstGeom prst="flowChartDelay">
                  <a:avLst/>
                </a:prstGeom>
                <a:solidFill>
                  <a:srgbClr val="993300"/>
                </a:solidFill>
                <a:ln w="9525" cap="rnd" cmpd="sng">
                  <a:solidFill>
                    <a:srgbClr val="993300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903" name="AutoShape 808"/>
                <p:cNvSpPr/>
                <p:nvPr/>
              </p:nvSpPr>
              <p:spPr>
                <a:xfrm>
                  <a:off x="3600" y="1728"/>
                  <a:ext cx="192" cy="288"/>
                </a:xfrm>
                <a:prstGeom prst="flowChartDelay">
                  <a:avLst/>
                </a:prstGeom>
                <a:solidFill>
                  <a:srgbClr val="FFE4C9"/>
                </a:solidFill>
                <a:ln w="9525" cap="rnd" cmpd="sng">
                  <a:solidFill>
                    <a:srgbClr val="FFE4C9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grpSp>
            <p:nvGrpSpPr>
              <p:cNvPr id="64904" name="Group 809"/>
              <p:cNvGrpSpPr/>
              <p:nvPr/>
            </p:nvGrpSpPr>
            <p:grpSpPr>
              <a:xfrm rot="-1130164">
                <a:off x="3792" y="384"/>
                <a:ext cx="259" cy="432"/>
                <a:chOff x="3600" y="1632"/>
                <a:chExt cx="288" cy="480"/>
              </a:xfrm>
            </p:grpSpPr>
            <p:sp>
              <p:nvSpPr>
                <p:cNvPr id="64905" name="AutoShape 810"/>
                <p:cNvSpPr/>
                <p:nvPr/>
              </p:nvSpPr>
              <p:spPr>
                <a:xfrm>
                  <a:off x="3600" y="1632"/>
                  <a:ext cx="288" cy="480"/>
                </a:xfrm>
                <a:prstGeom prst="flowChartDelay">
                  <a:avLst/>
                </a:prstGeom>
                <a:solidFill>
                  <a:srgbClr val="993300"/>
                </a:solidFill>
                <a:ln w="9525" cap="rnd" cmpd="sng">
                  <a:solidFill>
                    <a:srgbClr val="993300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  <p:sp>
              <p:nvSpPr>
                <p:cNvPr id="64906" name="AutoShape 811"/>
                <p:cNvSpPr/>
                <p:nvPr/>
              </p:nvSpPr>
              <p:spPr>
                <a:xfrm>
                  <a:off x="3600" y="1728"/>
                  <a:ext cx="192" cy="288"/>
                </a:xfrm>
                <a:prstGeom prst="flowChartDelay">
                  <a:avLst/>
                </a:prstGeom>
                <a:solidFill>
                  <a:srgbClr val="FFE4C9"/>
                </a:solidFill>
                <a:ln w="9525" cap="rnd" cmpd="sng">
                  <a:solidFill>
                    <a:srgbClr val="FFE4C9"/>
                  </a:solidFill>
                  <a:prstDash val="sysDot"/>
                  <a:miter/>
                  <a:headEnd type="none" w="med" len="med"/>
                  <a:tailEnd type="none" w="med" len="med"/>
                </a:ln>
              </p:spPr>
              <p:txBody>
                <a:bodyPr wrap="none" anchor="ctr" anchorCtr="0"/>
                <a:lstStyle>
                  <a:defPPr>
                    <a:defRPr lang="zh-CN"/>
                  </a:defPPr>
                  <a:lvl1pPr marL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1pPr>
                  <a:lvl2pPr marL="457200" lvl="1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2pPr>
                  <a:lvl3pPr marL="914400" lvl="2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3pPr>
                  <a:lvl4pPr marL="1371600" lvl="3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4pPr>
                  <a:lvl5pPr marL="1828800" lvl="4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5pPr>
                  <a:lvl6pPr marL="2286000" lvl="5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6pPr>
                  <a:lvl7pPr marL="2743200" lvl="6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7pPr>
                  <a:lvl8pPr marL="3200400" lvl="7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8pPr>
                  <a:lvl9pPr marL="3657600" lvl="8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None/>
                    <a:defRPr b="0" i="0" u="none" kern="1200" baseline="0">
                      <a:solidFill>
                        <a:schemeClr val="tx1"/>
                      </a:solidFill>
                      <a:latin typeface="Arial" pitchFamily="34" charset="0"/>
                      <a:ea typeface="宋体" panose="02010600030101010101" pitchFamily="2" charset="-122"/>
                      <a:cs typeface="+mn-cs"/>
                    </a:defRPr>
                  </a:lvl9pPr>
                </a:lstStyle>
                <a:p>
                  <a:pPr algn="ctr"/>
                  <a:endParaRPr>
                    <a:latin typeface="Arial" pitchFamily="34" charset="0"/>
                  </a:endParaRPr>
                </a:p>
              </p:txBody>
            </p:sp>
          </p:grpSp>
          <p:sp>
            <p:nvSpPr>
              <p:cNvPr id="64907" name="Oval 812"/>
              <p:cNvSpPr/>
              <p:nvPr/>
            </p:nvSpPr>
            <p:spPr>
              <a:xfrm>
                <a:off x="2640" y="144"/>
                <a:ext cx="1248" cy="1344"/>
              </a:xfrm>
              <a:prstGeom prst="ellipse">
                <a:avLst/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08" name="Oval 813"/>
              <p:cNvSpPr/>
              <p:nvPr/>
            </p:nvSpPr>
            <p:spPr>
              <a:xfrm>
                <a:off x="2688" y="1008"/>
                <a:ext cx="1200" cy="720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09" name="Oval 814"/>
              <p:cNvSpPr/>
              <p:nvPr/>
            </p:nvSpPr>
            <p:spPr>
              <a:xfrm>
                <a:off x="2784" y="432"/>
                <a:ext cx="624" cy="768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0" name="Oval 815"/>
              <p:cNvSpPr/>
              <p:nvPr/>
            </p:nvSpPr>
            <p:spPr>
              <a:xfrm>
                <a:off x="3120" y="432"/>
                <a:ext cx="624" cy="768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1" name="Oval 816"/>
              <p:cNvSpPr/>
              <p:nvPr/>
            </p:nvSpPr>
            <p:spPr>
              <a:xfrm>
                <a:off x="3072" y="768"/>
                <a:ext cx="144" cy="192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2" name="Oval 817"/>
              <p:cNvSpPr/>
              <p:nvPr/>
            </p:nvSpPr>
            <p:spPr>
              <a:xfrm>
                <a:off x="3312" y="768"/>
                <a:ext cx="144" cy="192"/>
              </a:xfrm>
              <a:prstGeom prst="ellipse">
                <a:avLst/>
              </a:prstGeom>
              <a:solidFill>
                <a:schemeClr val="tx1"/>
              </a:solidFill>
              <a:ln w="9525" cap="flat" cmpd="sng">
                <a:solidFill>
                  <a:schemeClr val="tx1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3" name="AutoShape 818"/>
              <p:cNvSpPr/>
              <p:nvPr/>
            </p:nvSpPr>
            <p:spPr>
              <a:xfrm rot="-5357041">
                <a:off x="3193" y="1031"/>
                <a:ext cx="191" cy="721"/>
              </a:xfrm>
              <a:prstGeom prst="moon">
                <a:avLst>
                  <a:gd name="adj" fmla="val 13630"/>
                </a:avLst>
              </a:prstGeom>
              <a:solidFill>
                <a:srgbClr val="FF7C80"/>
              </a:solidFill>
              <a:ln w="9525" cap="flat" cmpd="sng">
                <a:solidFill>
                  <a:srgbClr val="FF7C80"/>
                </a:solidFill>
                <a:prstDash val="solid"/>
                <a:miter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4" name="Oval 819"/>
              <p:cNvSpPr/>
              <p:nvPr/>
            </p:nvSpPr>
            <p:spPr>
              <a:xfrm>
                <a:off x="3216" y="1152"/>
                <a:ext cx="48" cy="48"/>
              </a:xfrm>
              <a:prstGeom prst="ellipse">
                <a:avLst/>
              </a:prstGeom>
              <a:solidFill>
                <a:srgbClr val="993300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5" name="Oval 820"/>
              <p:cNvSpPr/>
              <p:nvPr/>
            </p:nvSpPr>
            <p:spPr>
              <a:xfrm>
                <a:off x="3264" y="1152"/>
                <a:ext cx="48" cy="48"/>
              </a:xfrm>
              <a:prstGeom prst="ellipse">
                <a:avLst/>
              </a:prstGeom>
              <a:solidFill>
                <a:srgbClr val="993300"/>
              </a:solidFill>
              <a:ln w="9525">
                <a:noFill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916" name="AutoShape 821"/>
            <p:cNvSpPr/>
            <p:nvPr/>
          </p:nvSpPr>
          <p:spPr>
            <a:xfrm rot="-3324317">
              <a:off x="365" y="3187"/>
              <a:ext cx="201" cy="67"/>
            </a:xfrm>
            <a:prstGeom prst="roundRect">
              <a:avLst>
                <a:gd name="adj" fmla="val 42190"/>
              </a:avLst>
            </a:prstGeom>
            <a:solidFill>
              <a:srgbClr val="993300"/>
            </a:solidFill>
            <a:ln w="9525" cap="rnd" cmpd="sng">
              <a:solidFill>
                <a:srgbClr val="993300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grpSp>
          <p:nvGrpSpPr>
            <p:cNvPr id="64917" name="Group 822"/>
            <p:cNvGrpSpPr/>
            <p:nvPr/>
          </p:nvGrpSpPr>
          <p:grpSpPr>
            <a:xfrm>
              <a:off x="798" y="3128"/>
              <a:ext cx="131" cy="402"/>
              <a:chOff x="3744" y="1680"/>
              <a:chExt cx="374" cy="1152"/>
            </a:xfrm>
          </p:grpSpPr>
          <p:sp>
            <p:nvSpPr>
              <p:cNvPr id="64918" name="Oval 823"/>
              <p:cNvSpPr/>
              <p:nvPr/>
            </p:nvSpPr>
            <p:spPr>
              <a:xfrm rot="744619">
                <a:off x="3792" y="2592"/>
                <a:ext cx="326" cy="240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19" name="AutoShape 824"/>
              <p:cNvSpPr/>
              <p:nvPr/>
            </p:nvSpPr>
            <p:spPr>
              <a:xfrm rot="-7785132">
                <a:off x="3552" y="1872"/>
                <a:ext cx="576" cy="192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20" name="AutoShape 825"/>
              <p:cNvSpPr/>
              <p:nvPr/>
            </p:nvSpPr>
            <p:spPr>
              <a:xfrm rot="-5063438">
                <a:off x="3696" y="2304"/>
                <a:ext cx="576" cy="192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921" name="Group 826"/>
            <p:cNvGrpSpPr/>
            <p:nvPr/>
          </p:nvGrpSpPr>
          <p:grpSpPr>
            <a:xfrm>
              <a:off x="397" y="3546"/>
              <a:ext cx="170" cy="487"/>
              <a:chOff x="2592" y="2532"/>
              <a:chExt cx="322" cy="925"/>
            </a:xfrm>
          </p:grpSpPr>
          <p:sp>
            <p:nvSpPr>
              <p:cNvPr id="64922" name="Oval 827"/>
              <p:cNvSpPr/>
              <p:nvPr/>
            </p:nvSpPr>
            <p:spPr>
              <a:xfrm rot="22399">
                <a:off x="2592" y="3264"/>
                <a:ext cx="286" cy="193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23" name="AutoShape 828"/>
              <p:cNvSpPr/>
              <p:nvPr/>
            </p:nvSpPr>
            <p:spPr>
              <a:xfrm rot="-4374070">
                <a:off x="2607" y="2715"/>
                <a:ext cx="490" cy="123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24" name="AutoShape 829"/>
              <p:cNvSpPr/>
              <p:nvPr/>
            </p:nvSpPr>
            <p:spPr>
              <a:xfrm rot="-5446041">
                <a:off x="2596" y="3068"/>
                <a:ext cx="399" cy="119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grpSp>
          <p:nvGrpSpPr>
            <p:cNvPr id="64925" name="Group 830"/>
            <p:cNvGrpSpPr/>
            <p:nvPr/>
          </p:nvGrpSpPr>
          <p:grpSpPr>
            <a:xfrm>
              <a:off x="726" y="3552"/>
              <a:ext cx="176" cy="481"/>
              <a:chOff x="3216" y="2544"/>
              <a:chExt cx="334" cy="913"/>
            </a:xfrm>
          </p:grpSpPr>
          <p:sp>
            <p:nvSpPr>
              <p:cNvPr id="64926" name="Oval 831"/>
              <p:cNvSpPr/>
              <p:nvPr/>
            </p:nvSpPr>
            <p:spPr>
              <a:xfrm rot="22399">
                <a:off x="3264" y="3264"/>
                <a:ext cx="286" cy="193"/>
              </a:xfrm>
              <a:prstGeom prst="ellipse">
                <a:avLst/>
              </a:prstGeom>
              <a:solidFill>
                <a:srgbClr val="FFE4C9"/>
              </a:solidFill>
              <a:ln w="9525" cap="rnd" cmpd="sng">
                <a:solidFill>
                  <a:srgbClr val="FFE4C9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27" name="AutoShape 832"/>
              <p:cNvSpPr/>
              <p:nvPr/>
            </p:nvSpPr>
            <p:spPr>
              <a:xfrm rot="-5469132">
                <a:off x="3172" y="3068"/>
                <a:ext cx="399" cy="119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  <p:sp>
            <p:nvSpPr>
              <p:cNvPr id="64928" name="AutoShape 833"/>
              <p:cNvSpPr/>
              <p:nvPr/>
            </p:nvSpPr>
            <p:spPr>
              <a:xfrm rot="-6728572">
                <a:off x="3032" y="2727"/>
                <a:ext cx="490" cy="123"/>
              </a:xfrm>
              <a:prstGeom prst="roundRect">
                <a:avLst>
                  <a:gd name="adj" fmla="val 42190"/>
                </a:avLst>
              </a:prstGeom>
              <a:solidFill>
                <a:srgbClr val="993300"/>
              </a:solidFill>
              <a:ln w="9525" cap="rnd" cmpd="sng">
                <a:solidFill>
                  <a:srgbClr val="993300"/>
                </a:solidFill>
                <a:prstDash val="sysDot"/>
                <a:headEnd type="none" w="med" len="med"/>
                <a:tailEnd type="none" w="med" len="med"/>
              </a:ln>
            </p:spPr>
            <p:txBody>
              <a:bodyPr wrap="none" anchor="ctr" anchorCtr="0"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algn="ctr"/>
                <a:endParaRPr>
                  <a:latin typeface="Arial" pitchFamily="34" charset="0"/>
                </a:endParaRPr>
              </a:p>
            </p:txBody>
          </p:sp>
        </p:grpSp>
        <p:sp>
          <p:nvSpPr>
            <p:cNvPr id="64929" name="AutoShape 834"/>
            <p:cNvSpPr/>
            <p:nvPr/>
          </p:nvSpPr>
          <p:spPr>
            <a:xfrm rot="-4981267">
              <a:off x="317" y="3331"/>
              <a:ext cx="201" cy="67"/>
            </a:xfrm>
            <a:prstGeom prst="roundRect">
              <a:avLst>
                <a:gd name="adj" fmla="val 42190"/>
              </a:avLst>
            </a:prstGeom>
            <a:solidFill>
              <a:srgbClr val="993300"/>
            </a:solidFill>
            <a:ln w="9525" cap="rnd" cmpd="sng">
              <a:solidFill>
                <a:srgbClr val="993300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  <p:sp>
          <p:nvSpPr>
            <p:cNvPr id="64930" name="Oval 835"/>
            <p:cNvSpPr/>
            <p:nvPr/>
          </p:nvSpPr>
          <p:spPr>
            <a:xfrm rot="-1587805">
              <a:off x="336" y="3408"/>
              <a:ext cx="114" cy="84"/>
            </a:xfrm>
            <a:prstGeom prst="ellipse">
              <a:avLst/>
            </a:prstGeom>
            <a:solidFill>
              <a:srgbClr val="FFE4C9"/>
            </a:solidFill>
            <a:ln w="9525" cap="rnd" cmpd="sng">
              <a:solidFill>
                <a:srgbClr val="FFE4C9"/>
              </a:solidFill>
              <a:prstDash val="sysDot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>
                <a:latin typeface="Arial" pitchFamily="34" charset="0"/>
              </a:endParaRPr>
            </a:p>
          </p:txBody>
        </p:sp>
      </p:grpSp>
      <p:sp>
        <p:nvSpPr>
          <p:cNvPr id="64931" name="矩形 64930"/>
          <p:cNvSpPr/>
          <p:nvPr/>
        </p:nvSpPr>
        <p:spPr>
          <a:xfrm>
            <a:off x="2268538" y="1628775"/>
            <a:ext cx="5399087" cy="3240088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555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000000"/>
                  </a:solidFill>
                  <a:prstDash val="solid"/>
                  <a:headEnd type="none" w="med" len="med"/>
                  <a:tailEnd type="none" w="med" len="med"/>
                </a:ln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识图题专题复习</a:t>
            </a:r>
            <a:endParaRPr lang="zh-CN" altLang="en-US" sz="3600"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med">
    <p:pull dir="ru"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30" name="标题 73729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850900"/>
          </a:xfrm>
        </p:spPr>
        <p:txBody>
          <a:bodyPr anchor="ctr" anchorCtr="0"/>
          <a:lstStyle/>
          <a:p>
            <a:r>
              <a:rPr lang="zh-CN" altLang="en-US" sz="4200">
                <a:ea typeface="宋体" panose="02010600030101010101" pitchFamily="2" charset="-122"/>
              </a:rPr>
              <a:t>人的消化系统示意图，椐图回答 </a:t>
            </a:r>
            <a:endParaRPr lang="zh-CN" altLang="en-US" sz="4200">
              <a:ea typeface="宋体" panose="02010600030101010101" pitchFamily="2" charset="-122"/>
            </a:endParaRPr>
          </a:p>
        </p:txBody>
      </p:sp>
      <p:sp>
        <p:nvSpPr>
          <p:cNvPr id="73731" name="文本占位符 73730"/>
          <p:cNvSpPr>
            <a:spLocks noGrp="1"/>
          </p:cNvSpPr>
          <p:nvPr>
            <p:ph type="body" sz="half" idx="1"/>
          </p:nvPr>
        </p:nvSpPr>
        <p:spPr>
          <a:xfrm>
            <a:off x="0" y="1052513"/>
            <a:ext cx="4859338" cy="5805487"/>
          </a:xfrm>
        </p:spPr>
        <p:txBody>
          <a:bodyPr/>
          <a:lstStyle/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（</a:t>
            </a:r>
            <a:r>
              <a:rPr lang="en-US" altLang="zh-CN" sz="2300">
                <a:ea typeface="宋体" panose="02010600030101010101" pitchFamily="2" charset="-122"/>
              </a:rPr>
              <a:t>1</a:t>
            </a:r>
            <a:r>
              <a:rPr lang="zh-CN" altLang="en-US" sz="2300">
                <a:ea typeface="宋体" panose="02010600030101010101" pitchFamily="2" charset="-122"/>
              </a:rPr>
              <a:t>）消化系统由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消化管</a:t>
            </a:r>
            <a:r>
              <a:rPr lang="zh-CN" altLang="en-US" sz="2300" b="0" u="sng">
                <a:ea typeface="宋体" panose="02010600030101010101" pitchFamily="2" charset="-122"/>
              </a:rPr>
              <a:t> </a:t>
            </a:r>
            <a:r>
              <a:rPr lang="zh-CN" altLang="en-US" sz="2300">
                <a:ea typeface="宋体" panose="02010600030101010101" pitchFamily="2" charset="-122"/>
              </a:rPr>
              <a:t>和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消化腺</a:t>
            </a:r>
            <a:r>
              <a:rPr lang="zh-CN" altLang="en-US" sz="2300" b="0" u="sng">
                <a:ea typeface="宋体" panose="02010600030101010101" pitchFamily="2" charset="-122"/>
              </a:rPr>
              <a:t> </a:t>
            </a:r>
            <a:r>
              <a:rPr lang="zh-CN" altLang="en-US" sz="2300">
                <a:ea typeface="宋体" panose="02010600030101010101" pitchFamily="2" charset="-122"/>
              </a:rPr>
              <a:t>组成。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小肠</a:t>
            </a:r>
            <a:r>
              <a:rPr lang="zh-CN" altLang="en-US" sz="2300">
                <a:ea typeface="宋体" panose="02010600030101010101" pitchFamily="2" charset="-122"/>
              </a:rPr>
              <a:t>是消化和吸收营养 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物质的主要场所。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（</a:t>
            </a:r>
            <a:r>
              <a:rPr lang="en-US" altLang="zh-CN" sz="2300">
                <a:ea typeface="宋体" panose="02010600030101010101" pitchFamily="2" charset="-122"/>
              </a:rPr>
              <a:t>2</a:t>
            </a:r>
            <a:r>
              <a:rPr lang="zh-CN" altLang="en-US" sz="2300">
                <a:ea typeface="宋体" panose="02010600030101010101" pitchFamily="2" charset="-122"/>
              </a:rPr>
              <a:t>）淀粉的消化从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口腔</a:t>
            </a:r>
            <a:r>
              <a:rPr lang="zh-CN" altLang="en-US" sz="2300">
                <a:ea typeface="宋体" panose="02010600030101010101" pitchFamily="2" charset="-122"/>
              </a:rPr>
              <a:t>开始，由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唾液腺</a:t>
            </a:r>
            <a:r>
              <a:rPr lang="zh-CN" altLang="en-US" sz="2300">
                <a:ea typeface="宋体" panose="02010600030101010101" pitchFamily="2" charset="-122"/>
              </a:rPr>
              <a:t>分泌的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唾液淀粉酶</a:t>
            </a:r>
            <a:r>
              <a:rPr lang="zh-CN" altLang="en-US" sz="2300">
                <a:ea typeface="宋体" panose="02010600030101010101" pitchFamily="2" charset="-122"/>
              </a:rPr>
              <a:t>将淀 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粉消化为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麦芽糖</a:t>
            </a:r>
            <a:r>
              <a:rPr lang="zh-CN" altLang="en-US" sz="2300">
                <a:ea typeface="宋体" panose="02010600030101010101" pitchFamily="2" charset="-122"/>
              </a:rPr>
              <a:t>；蛋白质的消化从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胃 </a:t>
            </a:r>
            <a:r>
              <a:rPr lang="zh-CN" altLang="en-US" sz="2300">
                <a:ea typeface="宋体" panose="02010600030101010101" pitchFamily="2" charset="-122"/>
              </a:rPr>
              <a:t>开始。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（</a:t>
            </a:r>
            <a:r>
              <a:rPr lang="en-US" altLang="zh-CN" sz="2300">
                <a:ea typeface="宋体" panose="02010600030101010101" pitchFamily="2" charset="-122"/>
              </a:rPr>
              <a:t>3</a:t>
            </a:r>
            <a:r>
              <a:rPr lang="zh-CN" altLang="en-US" sz="2300">
                <a:ea typeface="宋体" panose="02010600030101010101" pitchFamily="2" charset="-122"/>
              </a:rPr>
              <a:t>）最大的消化腺是</a:t>
            </a:r>
            <a:r>
              <a:rPr lang="zh-CN" altLang="en-US" sz="2300" u="sng">
                <a:ea typeface="宋体" panose="02010600030101010101" pitchFamily="2" charset="-122"/>
              </a:rPr>
              <a:t> 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肝脏</a:t>
            </a:r>
            <a:r>
              <a:rPr lang="zh-CN" altLang="en-US" sz="2300">
                <a:ea typeface="宋体" panose="02010600030101010101" pitchFamily="2" charset="-122"/>
              </a:rPr>
              <a:t>，分泌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胆汁</a:t>
            </a:r>
            <a:r>
              <a:rPr lang="zh-CN" altLang="en-US" sz="2300">
                <a:ea typeface="宋体" panose="02010600030101010101" pitchFamily="2" charset="-122"/>
              </a:rPr>
              <a:t>，贮存在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胆囊</a:t>
            </a:r>
            <a:r>
              <a:rPr lang="zh-CN" altLang="en-US" sz="2300">
                <a:ea typeface="宋体" panose="02010600030101010101" pitchFamily="2" charset="-122"/>
              </a:rPr>
              <a:t>中，不含消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化酶，但能对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脂肪</a:t>
            </a:r>
            <a:r>
              <a:rPr lang="zh-CN" altLang="en-US" sz="2300">
                <a:ea typeface="宋体" panose="02010600030101010101" pitchFamily="2" charset="-122"/>
              </a:rPr>
              <a:t>进行乳化，故肝炎病人不宜吃油腻的食物。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（</a:t>
            </a:r>
            <a:r>
              <a:rPr lang="en-US" altLang="zh-CN" sz="2300">
                <a:ea typeface="宋体" panose="02010600030101010101" pitchFamily="2" charset="-122"/>
              </a:rPr>
              <a:t>4</a:t>
            </a:r>
            <a:r>
              <a:rPr lang="zh-CN" altLang="en-US" sz="2300">
                <a:ea typeface="宋体" panose="02010600030101010101" pitchFamily="2" charset="-122"/>
              </a:rPr>
              <a:t>）无消化功能，但能吸收少量水、无机盐、维生素的是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大肠</a:t>
            </a:r>
            <a:r>
              <a:rPr lang="zh-CN" altLang="en-US" sz="2300">
                <a:ea typeface="宋体" panose="02010600030101010101" pitchFamily="2" charset="-122"/>
              </a:rPr>
              <a:t>。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（</a:t>
            </a:r>
            <a:r>
              <a:rPr lang="en-US" altLang="zh-CN" sz="2300">
                <a:ea typeface="宋体" panose="02010600030101010101" pitchFamily="2" charset="-122"/>
              </a:rPr>
              <a:t>5</a:t>
            </a:r>
            <a:r>
              <a:rPr lang="zh-CN" altLang="en-US" sz="2300">
                <a:ea typeface="宋体" panose="02010600030101010101" pitchFamily="2" charset="-122"/>
              </a:rPr>
              <a:t>）暴饮暴食不利于身体健康，容易损害既是消化腺、又是内 </a:t>
            </a:r>
            <a:endParaRPr lang="zh-CN" altLang="en-US" sz="23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zh-CN" altLang="en-US" sz="2300">
                <a:ea typeface="宋体" panose="02010600030101010101" pitchFamily="2" charset="-122"/>
              </a:rPr>
              <a:t>分泌腺的</a:t>
            </a:r>
            <a:r>
              <a:rPr lang="zh-CN" altLang="en-US" sz="2300" u="sng">
                <a:ea typeface="宋体" panose="02010600030101010101" pitchFamily="2" charset="-122"/>
              </a:rPr>
              <a:t> </a:t>
            </a:r>
            <a:r>
              <a:rPr lang="zh-CN" altLang="en-US" sz="2300" u="sng">
                <a:solidFill>
                  <a:srgbClr val="FF0066"/>
                </a:solidFill>
                <a:ea typeface="黑体" panose="02010609060101010101" pitchFamily="2" charset="-122"/>
              </a:rPr>
              <a:t>胰腺</a:t>
            </a:r>
            <a:r>
              <a:rPr lang="zh-CN" altLang="en-US" sz="2300" b="0" u="sng">
                <a:ea typeface="宋体" panose="02010600030101010101" pitchFamily="2" charset="-122"/>
              </a:rPr>
              <a:t> </a:t>
            </a:r>
            <a:r>
              <a:rPr lang="zh-CN" altLang="en-US" sz="2300">
                <a:ea typeface="宋体" panose="02010600030101010101" pitchFamily="2" charset="-122"/>
              </a:rPr>
              <a:t>。</a:t>
            </a:r>
            <a:endParaRPr lang="zh-CN" altLang="en-US" sz="2300">
              <a:ea typeface="宋体" panose="02010600030101010101" pitchFamily="2" charset="-122"/>
            </a:endParaRPr>
          </a:p>
        </p:txBody>
      </p:sp>
      <p:pic>
        <p:nvPicPr>
          <p:cNvPr id="73732" name="内容占位符 73731" descr="消化系统"/>
          <p:cNvPicPr>
            <a:picLocks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59338" y="1196975"/>
            <a:ext cx="4284662" cy="5661025"/>
          </a:xfrm>
        </p:spPr>
      </p:pic>
    </p:spTree>
  </p:cSld>
  <p:clrMapOvr>
    <a:masterClrMapping/>
  </p:clrMapOvr>
  <p:transition spd="med">
    <p:pull dir="ru"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754" name="标题 74753"/>
          <p:cNvSpPr>
            <a:spLocks noGrp="1"/>
          </p:cNvSpPr>
          <p:nvPr>
            <p:ph type="title"/>
          </p:nvPr>
        </p:nvSpPr>
        <p:spPr>
          <a:xfrm>
            <a:off x="0" y="0"/>
            <a:ext cx="8172450" cy="981075"/>
          </a:xfrm>
        </p:spPr>
        <p:txBody>
          <a:bodyPr anchor="ctr" anchorCtr="0"/>
          <a:lstStyle/>
          <a:p>
            <a:r>
              <a:rPr lang="zh-CN" altLang="en-US" sz="3500">
                <a:ea typeface="宋体" panose="02010600030101010101" pitchFamily="2" charset="-122"/>
              </a:rPr>
              <a:t>血液循环和气体交换示意图，据图回答 </a:t>
            </a:r>
            <a:endParaRPr lang="zh-CN" altLang="en-US" sz="3500">
              <a:ea typeface="宋体" panose="02010600030101010101" pitchFamily="2" charset="-122"/>
            </a:endParaRPr>
          </a:p>
        </p:txBody>
      </p:sp>
      <p:sp>
        <p:nvSpPr>
          <p:cNvPr id="74755" name="文本占位符 74754"/>
          <p:cNvSpPr>
            <a:spLocks noGrp="1"/>
          </p:cNvSpPr>
          <p:nvPr>
            <p:ph type="body" sz="half" idx="2"/>
          </p:nvPr>
        </p:nvSpPr>
        <p:spPr>
          <a:xfrm>
            <a:off x="4140200" y="1268413"/>
            <a:ext cx="5003800" cy="5589587"/>
          </a:xfrm>
        </p:spPr>
        <p:txBody>
          <a:bodyPr/>
          <a:lstStyle/>
          <a:p>
            <a:pPr>
              <a:lnSpc>
                <a:spcPct val="90000"/>
              </a:lnSpc>
              <a:buClrTx/>
              <a:buSzTx/>
              <a:buFontTx/>
            </a:pPr>
            <a:r>
              <a:rPr lang="en-US" altLang="zh-CN" sz="2700">
                <a:ea typeface="宋体" panose="02010600030101010101" pitchFamily="2" charset="-122"/>
              </a:rPr>
              <a:t>(1) </a:t>
            </a:r>
            <a:r>
              <a:rPr lang="zh-CN" altLang="en-US" sz="2700">
                <a:ea typeface="宋体" panose="02010600030101010101" pitchFamily="2" charset="-122"/>
              </a:rPr>
              <a:t>血液由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左心室</a:t>
            </a:r>
            <a:r>
              <a:rPr lang="zh-CN" altLang="en-US" sz="2700">
                <a:ea typeface="宋体" panose="02010600030101010101" pitchFamily="2" charset="-122"/>
              </a:rPr>
              <a:t>射出，流经</a:t>
            </a:r>
            <a:r>
              <a:rPr lang="en-US" altLang="zh-CN" sz="2700">
                <a:ea typeface="宋体" panose="02010600030101010101" pitchFamily="2" charset="-122"/>
              </a:rPr>
              <a:t>5</a:t>
            </a:r>
            <a:r>
              <a:rPr lang="zh-CN" altLang="en-US" sz="2700">
                <a:ea typeface="宋体" panose="02010600030101010101" pitchFamily="2" charset="-122"/>
              </a:rPr>
              <a:t>、</a:t>
            </a:r>
            <a:r>
              <a:rPr lang="en-US" altLang="zh-CN" sz="2700">
                <a:ea typeface="宋体" panose="02010600030101010101" pitchFamily="2" charset="-122"/>
              </a:rPr>
              <a:t>6</a:t>
            </a:r>
            <a:r>
              <a:rPr lang="zh-CN" altLang="en-US" sz="2700">
                <a:ea typeface="宋体" panose="02010600030101010101" pitchFamily="2" charset="-122"/>
              </a:rPr>
              <a:t>至</a:t>
            </a:r>
            <a:r>
              <a:rPr lang="zh-CN" altLang="en-US" sz="2700" b="0" u="sng">
                <a:ea typeface="宋体" panose="02010600030101010101" pitchFamily="2" charset="-122"/>
              </a:rPr>
              <a:t>右心房</a:t>
            </a:r>
            <a:r>
              <a:rPr lang="zh-CN" altLang="en-US" sz="2700">
                <a:ea typeface="宋体" panose="02010600030101010101" pitchFamily="2" charset="-122"/>
              </a:rPr>
              <a:t>的途径叫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体循环</a:t>
            </a:r>
            <a:r>
              <a:rPr lang="zh-CN" altLang="en-US" sz="2700">
                <a:ea typeface="宋体" panose="02010600030101010101" pitchFamily="2" charset="-122"/>
              </a:rPr>
              <a:t>；血液由</a:t>
            </a:r>
            <a:r>
              <a:rPr lang="zh-CN" altLang="en-US" sz="2700" b="0" u="sng">
                <a:ea typeface="宋体" panose="02010600030101010101" pitchFamily="2" charset="-122"/>
              </a:rPr>
              <a:t>右心室</a:t>
            </a:r>
            <a:r>
              <a:rPr lang="zh-CN" altLang="en-US" sz="2700">
                <a:ea typeface="宋体" panose="02010600030101010101" pitchFamily="2" charset="-122"/>
              </a:rPr>
              <a:t>射出，流经</a:t>
            </a:r>
            <a:r>
              <a:rPr lang="en-US" altLang="zh-CN" sz="2700">
                <a:ea typeface="宋体" panose="02010600030101010101" pitchFamily="2" charset="-122"/>
              </a:rPr>
              <a:t>2</a:t>
            </a:r>
            <a:r>
              <a:rPr lang="zh-CN" altLang="en-US" sz="2700">
                <a:ea typeface="宋体" panose="02010600030101010101" pitchFamily="2" charset="-122"/>
              </a:rPr>
              <a:t>、</a:t>
            </a:r>
            <a:r>
              <a:rPr lang="en-US" altLang="zh-CN" sz="2700">
                <a:ea typeface="宋体" panose="02010600030101010101" pitchFamily="2" charset="-122"/>
              </a:rPr>
              <a:t>1</a:t>
            </a:r>
            <a:r>
              <a:rPr lang="zh-CN" altLang="en-US" sz="2700">
                <a:ea typeface="宋体" panose="02010600030101010101" pitchFamily="2" charset="-122"/>
              </a:rPr>
              <a:t>到</a:t>
            </a:r>
            <a:r>
              <a:rPr lang="zh-CN" altLang="en-US" sz="2700" b="0" u="sng">
                <a:ea typeface="宋体" panose="02010600030101010101" pitchFamily="2" charset="-122"/>
              </a:rPr>
              <a:t>左心房</a:t>
            </a:r>
            <a:r>
              <a:rPr lang="zh-CN" altLang="en-US" sz="2700">
                <a:ea typeface="宋体" panose="02010600030101010101" pitchFamily="2" charset="-122"/>
              </a:rPr>
              <a:t>的途径叫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肺循环</a:t>
            </a:r>
            <a:r>
              <a:rPr lang="zh-CN" altLang="en-US" sz="2700">
                <a:ea typeface="宋体" panose="02010600030101010101" pitchFamily="2" charset="-122"/>
              </a:rPr>
              <a:t>。</a:t>
            </a:r>
            <a:endParaRPr lang="zh-CN" altLang="en-US" sz="27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en-US" altLang="zh-CN" sz="2700">
                <a:ea typeface="宋体" panose="02010600030101010101" pitchFamily="2" charset="-122"/>
              </a:rPr>
              <a:t>(2) </a:t>
            </a:r>
            <a:r>
              <a:rPr lang="zh-CN" altLang="en-US" sz="2700">
                <a:ea typeface="宋体" panose="02010600030101010101" pitchFamily="2" charset="-122"/>
              </a:rPr>
              <a:t>血液流经肺泡由</a:t>
            </a:r>
            <a:r>
              <a:rPr lang="zh-CN" altLang="en-US" sz="270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静脉血</a:t>
            </a:r>
            <a:r>
              <a:rPr lang="zh-CN" altLang="en-US" sz="270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变成了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动脉血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。</a:t>
            </a:r>
            <a:endParaRPr lang="zh-CN" altLang="en-US" sz="27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en-US" altLang="zh-CN" sz="2700">
                <a:ea typeface="宋体" panose="02010600030101010101" pitchFamily="2" charset="-122"/>
              </a:rPr>
              <a:t>(3) </a:t>
            </a:r>
            <a:r>
              <a:rPr lang="zh-CN" altLang="en-US" sz="2700">
                <a:ea typeface="宋体" panose="02010600030101010101" pitchFamily="2" charset="-122"/>
              </a:rPr>
              <a:t>肺泡与外界进行气体交换叫做</a:t>
            </a:r>
            <a:r>
              <a:rPr lang="zh-CN" altLang="en-US" sz="270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肺通气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，通过</a:t>
            </a:r>
            <a:r>
              <a:rPr lang="zh-CN" altLang="en-US" sz="270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呼吸运动</a:t>
            </a:r>
            <a:r>
              <a:rPr lang="zh-CN" altLang="en-US" sz="2700">
                <a:ea typeface="宋体" panose="02010600030101010101" pitchFamily="2" charset="-122"/>
              </a:rPr>
              <a:t>实现。肺泡中的氧气是通过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气体扩散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进入血液的。</a:t>
            </a:r>
            <a:endParaRPr lang="zh-CN" altLang="en-US" sz="2700">
              <a:ea typeface="宋体" panose="02010600030101010101" pitchFamily="2" charset="-122"/>
            </a:endParaRPr>
          </a:p>
          <a:p>
            <a:pPr>
              <a:lnSpc>
                <a:spcPct val="90000"/>
              </a:lnSpc>
              <a:buClrTx/>
              <a:buSzTx/>
              <a:buFontTx/>
            </a:pPr>
            <a:r>
              <a:rPr lang="en-US" altLang="zh-CN" sz="2700">
                <a:ea typeface="宋体" panose="02010600030101010101" pitchFamily="2" charset="-122"/>
              </a:rPr>
              <a:t>(4) </a:t>
            </a:r>
            <a:r>
              <a:rPr lang="zh-CN" altLang="en-US" sz="2700">
                <a:ea typeface="宋体" panose="02010600030101010101" pitchFamily="2" charset="-122"/>
              </a:rPr>
              <a:t>由</a:t>
            </a:r>
            <a:r>
              <a:rPr lang="en-US" altLang="zh-CN" sz="2700">
                <a:ea typeface="宋体" panose="02010600030101010101" pitchFamily="2" charset="-122"/>
              </a:rPr>
              <a:t>M</a:t>
            </a:r>
            <a:r>
              <a:rPr lang="zh-CN" altLang="en-US" sz="2700">
                <a:ea typeface="宋体" panose="02010600030101010101" pitchFamily="2" charset="-122"/>
              </a:rPr>
              <a:t>处到</a:t>
            </a:r>
            <a:r>
              <a:rPr lang="en-US" altLang="zh-CN" sz="2700">
                <a:ea typeface="宋体" panose="02010600030101010101" pitchFamily="2" charset="-122"/>
              </a:rPr>
              <a:t>N</a:t>
            </a:r>
            <a:r>
              <a:rPr lang="zh-CN" altLang="en-US" sz="2700">
                <a:ea typeface="宋体" panose="02010600030101010101" pitchFamily="2" charset="-122"/>
              </a:rPr>
              <a:t>处，血液的成分发生了变化，由</a:t>
            </a:r>
            <a:r>
              <a:rPr lang="zh-CN" altLang="en-US" sz="270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动脉血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变成了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 b="0" u="sng">
                <a:solidFill>
                  <a:srgbClr val="FF0066"/>
                </a:solidFill>
                <a:ea typeface="黑体" panose="02010609060101010101" pitchFamily="2" charset="-122"/>
              </a:rPr>
              <a:t>静脉血</a:t>
            </a:r>
            <a:r>
              <a:rPr lang="zh-CN" altLang="en-US" sz="2700" b="0" u="sng">
                <a:ea typeface="宋体" panose="02010600030101010101" pitchFamily="2" charset="-122"/>
              </a:rPr>
              <a:t> </a:t>
            </a:r>
            <a:r>
              <a:rPr lang="zh-CN" altLang="en-US" sz="2700">
                <a:ea typeface="宋体" panose="02010600030101010101" pitchFamily="2" charset="-122"/>
              </a:rPr>
              <a:t>。 </a:t>
            </a:r>
            <a:endParaRPr lang="zh-CN" altLang="en-US" sz="2700">
              <a:ea typeface="宋体" panose="02010600030101010101" pitchFamily="2" charset="-122"/>
            </a:endParaRPr>
          </a:p>
        </p:txBody>
      </p:sp>
      <p:pic>
        <p:nvPicPr>
          <p:cNvPr id="74756" name="内容占位符 74755" descr="www.czxxw.com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0" y="1268413"/>
            <a:ext cx="3995738" cy="5589587"/>
          </a:xfrm>
        </p:spPr>
      </p:pic>
    </p:spTree>
  </p:cSld>
  <p:clrMapOvr>
    <a:masterClrMapping/>
  </p:clrMapOvr>
  <p:transition spd="med">
    <p:pull dir="ru"/>
  </p:transition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898" name="标题 80897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050"/>
          </a:xfrm>
        </p:spPr>
        <p:txBody>
          <a:bodyPr anchor="ctr" anchorCtr="0"/>
          <a:lstStyle/>
          <a:p>
            <a:r>
              <a:rPr lang="zh-CN" altLang="en-US" sz="3700"/>
              <a:t>右下图是血液循环图，依图回答下列问题 </a:t>
            </a:r>
            <a:endParaRPr lang="zh-CN" altLang="en-US" sz="3700"/>
          </a:p>
        </p:txBody>
      </p:sp>
      <p:sp>
        <p:nvSpPr>
          <p:cNvPr id="80899" name="文本占位符 80898"/>
          <p:cNvSpPr>
            <a:spLocks noGrp="1"/>
          </p:cNvSpPr>
          <p:nvPr>
            <p:ph type="body" idx="4294967295"/>
          </p:nvPr>
        </p:nvSpPr>
        <p:spPr>
          <a:xfrm>
            <a:off x="0" y="1196975"/>
            <a:ext cx="6516688" cy="5661025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US" altLang="zh-CN" sz="2800"/>
              <a:t>⑴</a:t>
            </a:r>
            <a:r>
              <a:rPr lang="zh-CN" altLang="en-US" sz="2800"/>
              <a:t>、血液循环系统由</a:t>
            </a:r>
            <a:r>
              <a:rPr lang="zh-CN" altLang="en-US" sz="2800" u="sng"/>
              <a:t>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心脏</a:t>
            </a:r>
            <a:r>
              <a:rPr lang="zh-CN" altLang="en-US" sz="2800" u="sng"/>
              <a:t> </a:t>
            </a:r>
            <a:r>
              <a:rPr lang="zh-CN" altLang="en-US" sz="2800"/>
              <a:t>和</a:t>
            </a:r>
            <a:r>
              <a:rPr lang="zh-CN" altLang="en-US" sz="2800" u="sng"/>
              <a:t>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血管</a:t>
            </a:r>
            <a:r>
              <a:rPr lang="zh-CN" altLang="en-US" sz="2800" u="sng"/>
              <a:t>  </a:t>
            </a:r>
            <a:r>
              <a:rPr lang="zh-CN" altLang="en-US" sz="2800"/>
              <a:t>组成。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⑵</a:t>
            </a:r>
            <a:r>
              <a:rPr lang="zh-CN" altLang="en-US" sz="2800"/>
              <a:t>、按循环途径不同，血液循环可分为</a:t>
            </a:r>
            <a:r>
              <a:rPr lang="zh-CN" altLang="en-US" sz="2800" u="sng"/>
              <a:t> 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体循环</a:t>
            </a:r>
            <a:r>
              <a:rPr lang="zh-CN" altLang="en-US" sz="2800" u="sng"/>
              <a:t>  </a:t>
            </a:r>
            <a:r>
              <a:rPr lang="zh-CN" altLang="en-US" sz="2800"/>
              <a:t>和</a:t>
            </a:r>
            <a:r>
              <a:rPr lang="zh-CN" altLang="en-US" sz="2800" u="sng"/>
              <a:t>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肺循环</a:t>
            </a:r>
            <a:r>
              <a:rPr lang="zh-CN" altLang="en-US" sz="2800" u="sng"/>
              <a:t>  </a:t>
            </a:r>
            <a:r>
              <a:rPr lang="zh-CN" altLang="en-US" sz="2800"/>
              <a:t>两部分。体循环的途径是</a:t>
            </a:r>
            <a:r>
              <a:rPr lang="zh-CN" altLang="en-US" sz="2800" u="sng"/>
              <a:t>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B---⑦---①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④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⑤---⑥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⑨--D</a:t>
            </a:r>
            <a:r>
              <a:rPr lang="en-US" altLang="zh-CN" sz="2800" u="sng"/>
              <a:t> </a:t>
            </a:r>
            <a:r>
              <a:rPr lang="zh-CN" altLang="en-US" sz="2800" u="sng"/>
              <a:t>（填序号）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zh-CN" altLang="en-US" sz="2800"/>
              <a:t>肺循环的途径是：</a:t>
            </a:r>
            <a:r>
              <a:rPr lang="zh-CN" altLang="en-US" sz="2800" u="sng"/>
              <a:t>     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C-----⑧-----②-----③-----A</a:t>
            </a:r>
            <a:r>
              <a:rPr lang="en-US" altLang="zh-CN" sz="2800" u="sng"/>
              <a:t>     </a:t>
            </a:r>
            <a:r>
              <a:rPr lang="zh-CN" altLang="en-US" sz="2800" u="sng"/>
              <a:t>（填序号）</a:t>
            </a:r>
            <a:r>
              <a:rPr lang="zh-CN" altLang="en-US" sz="2800"/>
              <a:t>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⑶</a:t>
            </a:r>
            <a:r>
              <a:rPr lang="zh-CN" altLang="en-US" sz="2800"/>
              <a:t>、血液循环的动力来自</a:t>
            </a:r>
            <a:r>
              <a:rPr lang="zh-CN" altLang="en-US" sz="2800" u="sng"/>
              <a:t> 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心脏</a:t>
            </a:r>
            <a:r>
              <a:rPr lang="zh-CN" altLang="en-US" sz="2800" u="sng"/>
              <a:t>  </a:t>
            </a:r>
            <a:r>
              <a:rPr lang="zh-CN" altLang="en-US" sz="2800"/>
              <a:t>。心脏的</a:t>
            </a:r>
            <a:r>
              <a:rPr lang="zh-CN" altLang="en-US" sz="2800" u="sng"/>
              <a:t>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左心室 </a:t>
            </a:r>
            <a:r>
              <a:rPr lang="zh-CN" altLang="en-US" sz="2800" u="sng"/>
              <a:t>心</a:t>
            </a:r>
            <a:r>
              <a:rPr lang="zh-CN" altLang="en-US" sz="2800"/>
              <a:t>肌最厚。</a:t>
            </a:r>
            <a:endParaRPr lang="zh-CN" altLang="en-US" sz="2800"/>
          </a:p>
          <a:p>
            <a:pPr>
              <a:lnSpc>
                <a:spcPct val="80000"/>
              </a:lnSpc>
            </a:pPr>
            <a:r>
              <a:rPr lang="en-US" altLang="zh-CN" sz="2800"/>
              <a:t>⑷</a:t>
            </a:r>
            <a:r>
              <a:rPr lang="zh-CN" altLang="en-US" sz="2800"/>
              <a:t>、流着动脉血的血管是</a:t>
            </a:r>
            <a:r>
              <a:rPr lang="zh-CN" altLang="en-US" sz="2800" u="sng"/>
              <a:t>  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⑦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③</a:t>
            </a:r>
            <a:r>
              <a:rPr lang="en-US" altLang="zh-CN" sz="2800" u="sng"/>
              <a:t>      </a:t>
            </a:r>
            <a:r>
              <a:rPr lang="en-US" altLang="zh-CN" sz="2800"/>
              <a:t> </a:t>
            </a:r>
            <a:r>
              <a:rPr lang="zh-CN" altLang="en-US" sz="2800"/>
              <a:t>；流着静脉血的血管是 </a:t>
            </a:r>
            <a:r>
              <a:rPr lang="zh-CN" altLang="en-US" sz="2800" u="sng"/>
              <a:t> 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⑥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⑨ 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⑧</a:t>
            </a:r>
            <a:r>
              <a:rPr lang="en-US" altLang="zh-CN" sz="2800" u="sng"/>
              <a:t>  </a:t>
            </a:r>
            <a:r>
              <a:rPr lang="en-US" altLang="zh-CN" sz="2800"/>
              <a:t> </a:t>
            </a:r>
            <a:r>
              <a:rPr lang="zh-CN" altLang="en-US" sz="2800"/>
              <a:t>；发生气体和营养物质交换的血管是</a:t>
            </a:r>
            <a:r>
              <a:rPr lang="zh-CN" altLang="en-US" sz="2800" u="sng"/>
              <a:t> 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①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④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⑤</a:t>
            </a:r>
            <a:r>
              <a:rPr lang="zh-CN" altLang="en-US" sz="2800" u="sng">
                <a:solidFill>
                  <a:srgbClr val="FF0066"/>
                </a:solidFill>
                <a:ea typeface="黑体" panose="02010609060101010101" pitchFamily="2" charset="-122"/>
              </a:rPr>
              <a:t>、</a:t>
            </a:r>
            <a:r>
              <a:rPr lang="en-US" altLang="zh-CN" sz="2800" u="sng">
                <a:solidFill>
                  <a:srgbClr val="FF0066"/>
                </a:solidFill>
                <a:ea typeface="黑体" panose="02010609060101010101" pitchFamily="2" charset="-122"/>
              </a:rPr>
              <a:t>②</a:t>
            </a:r>
            <a:r>
              <a:rPr lang="en-US" altLang="zh-CN" sz="2800" u="sng"/>
              <a:t>  </a:t>
            </a:r>
            <a:r>
              <a:rPr lang="zh-CN" altLang="en-US" sz="2800"/>
              <a:t>（填序号）。 </a:t>
            </a:r>
            <a:endParaRPr lang="zh-CN" altLang="en-US" sz="2800"/>
          </a:p>
        </p:txBody>
      </p:sp>
      <p:pic>
        <p:nvPicPr>
          <p:cNvPr id="80900" name="图片 80899" descr="286052974384587669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9563" y="1628775"/>
            <a:ext cx="2484437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spd="med">
    <p:pull dir="ru"/>
  </p:transition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https://d.book118.com/008133022064006032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黑体"/>
        <a:cs typeface="Arial"/>
      </a:majorFont>
      <a:minorFont>
        <a:latin typeface="Arial"/>
        <a:ea typeface="方正姚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40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baseType="lpstr" size="47">
      <vt:lpstr>Arial</vt:lpstr>
      <vt:lpstr>Calibri</vt:lpstr>
      <vt:lpstr>黑体</vt:lpstr>
      <vt:lpstr>方正姚体</vt:lpstr>
      <vt:lpstr>宋体</vt:lpstr>
      <vt:lpstr>Times New Roman</vt:lpstr>
      <vt:lpstr>Office Theme</vt:lpstr>
      <vt:lpstr>七年级生物下册总复习</vt:lpstr>
      <vt:lpstr>PowerPoint Presentation</vt:lpstr>
      <vt:lpstr>PowerPoint Presentation</vt:lpstr>
      <vt:lpstr>第八章人体的营养</vt:lpstr>
      <vt:lpstr>第八章 人体的营养</vt:lpstr>
      <vt:lpstr>第八章 人体的营养</vt:lpstr>
      <vt:lpstr>第八章 人体的营养</vt:lpstr>
      <vt:lpstr>第九章人体内的物质运输</vt:lpstr>
      <vt:lpstr>第九章人体内的物质运输</vt:lpstr>
      <vt:lpstr>第九章人体内的物质运输</vt:lpstr>
      <vt:lpstr>第九章人体内的物质运输</vt:lpstr>
      <vt:lpstr>第九章人体内的物质运输</vt:lpstr>
      <vt:lpstr>第九章人体内的物质运输</vt:lpstr>
      <vt:lpstr>小结 </vt:lpstr>
      <vt:lpstr>第十章 人体的能量供应</vt:lpstr>
      <vt:lpstr>第十章 人体的能量供应</vt:lpstr>
      <vt:lpstr>第十章 人体的能量供应</vt:lpstr>
      <vt:lpstr>第十一章人体代谢废物的排出</vt:lpstr>
      <vt:lpstr>第十一章人体代谢废物的排出</vt:lpstr>
      <vt:lpstr>第12章  人体的自我调节</vt:lpstr>
      <vt:lpstr>第12章  人体的自我调节</vt:lpstr>
      <vt:lpstr>7、非条件反射与条件反射比较</vt:lpstr>
      <vt:lpstr>第12章  人体的自我调节</vt:lpstr>
      <vt:lpstr>第12章  人体的自我调节</vt:lpstr>
      <vt:lpstr>14、人体内各种感受器 </vt:lpstr>
      <vt:lpstr>第12章  人体的自我调节</vt:lpstr>
      <vt:lpstr>第12章  人体的自我调节</vt:lpstr>
      <vt:lpstr>第13章  健康的生活  第14章  人在生物圈中的义务 </vt:lpstr>
      <vt:lpstr>PowerPoint Presentation</vt:lpstr>
      <vt:lpstr>第13章  健康的生活  第14章  人在生物圈中的义务 </vt:lpstr>
      <vt:lpstr>11、传染病的预防措施 </vt:lpstr>
      <vt:lpstr>第13章  健康的生活  第14章  人在生物圈中的义务 </vt:lpstr>
      <vt:lpstr>第13章  健康的生活  第14章  人在生物圈中的义务 </vt:lpstr>
      <vt:lpstr>第13章  健康的生活  第14章  人在生物圈中的义务 </vt:lpstr>
      <vt:lpstr>第13章  健康的生活  第14章  人在生物圈中的义务 </vt:lpstr>
      <vt:lpstr>PowerPoint Presentation</vt:lpstr>
      <vt:lpstr>人的消化系统示意图，椐图回答 </vt:lpstr>
      <vt:lpstr>血液循环和气体交换示意图，据图回答 </vt:lpstr>
      <vt:lpstr>右下图是血液循环图，依图回答下列问题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2024-09-10T00:20:01.219</cp:lastPrinted>
  <dcterms:created xsi:type="dcterms:W3CDTF">2024-09-09T16:20:01Z</dcterms:created>
  <dcterms:modified xsi:type="dcterms:W3CDTF">2024-09-09T16:20:04Z</dcterms:modified>
</cp:coreProperties>
</file>