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9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37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3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2.xml" /><Relationship Id="rId4" Type="http://schemas.openxmlformats.org/officeDocument/2006/relationships/image" Target="../media/image4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6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4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tags" Target="../tags/tag6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DA9941-74AB-4F99-B82A-43E66263E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CACBC5-C9FB-4C5A-828D-8D3FA4F60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FC4C10-B329-4D00-9911-52DEDA7EC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012959-39AD-4518-8157-5D8D6579F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E36609-9E05-48AE-9050-40B98FD33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155A86-F05F-489D-8587-7CCFE50F3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5957E6-6896-44D7-9161-F062F4BA42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F646D5-8141-4563-BD68-05332CA28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CDC567-40D6-4357-93E5-F24F5CFEA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182D85-7BB4-4FB5-92D0-FFDA481B0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44D91B-4FB4-4738-8698-01E4A8A308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88825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213042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>
            <a:lvl1pPr algn="r">
              <a:defRPr sz="5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88825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wrap="square" anchor="t">
            <a:normAutofit/>
          </a:bodyPr>
          <a:lstStyle>
            <a:lvl1pPr algn="r">
              <a:defRPr sz="4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sz="94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7.xml" /><Relationship Id="rId13" Type="http://schemas.openxmlformats.org/officeDocument/2006/relationships/image" Target="../media/image1.png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31955" y="-9054"/>
            <a:ext cx="12188825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400" b="0" kern="1200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7.xml" /><Relationship Id="rId11" Type="http://schemas.openxmlformats.org/officeDocument/2006/relationships/tags" Target="../tags/tag108.xml" /><Relationship Id="rId12" Type="http://schemas.openxmlformats.org/officeDocument/2006/relationships/tags" Target="../tags/tag109.xml" /><Relationship Id="rId13" Type="http://schemas.openxmlformats.org/officeDocument/2006/relationships/tags" Target="../tags/tag110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tags" Target="../tags/tag104.xml" /><Relationship Id="rId8" Type="http://schemas.openxmlformats.org/officeDocument/2006/relationships/tags" Target="../tags/tag105.xml" /><Relationship Id="rId9" Type="http://schemas.openxmlformats.org/officeDocument/2006/relationships/tags" Target="../tags/tag10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9.xml" /><Relationship Id="rId11" Type="http://schemas.openxmlformats.org/officeDocument/2006/relationships/tags" Target="../tags/tag120.xml" /><Relationship Id="rId12" Type="http://schemas.openxmlformats.org/officeDocument/2006/relationships/tags" Target="../tags/tag121.xml" /><Relationship Id="rId13" Type="http://schemas.openxmlformats.org/officeDocument/2006/relationships/tags" Target="../tags/tag122.xml" /><Relationship Id="rId14" Type="http://schemas.openxmlformats.org/officeDocument/2006/relationships/tags" Target="../tags/tag123.xml" /><Relationship Id="rId15" Type="http://schemas.openxmlformats.org/officeDocument/2006/relationships/tags" Target="../tags/tag124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tags" Target="../tags/tag1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tags" Target="../tags/tag138.xml" /><Relationship Id="rId16" Type="http://schemas.openxmlformats.org/officeDocument/2006/relationships/tags" Target="../tags/tag139.xml" /><Relationship Id="rId17" Type="http://schemas.openxmlformats.org/officeDocument/2006/relationships/tags" Target="../tags/tag140.xml" /><Relationship Id="rId18" Type="http://schemas.openxmlformats.org/officeDocument/2006/relationships/tags" Target="../tags/tag141.xml" /><Relationship Id="rId19" Type="http://schemas.openxmlformats.org/officeDocument/2006/relationships/tags" Target="../tags/tag142.xml" /><Relationship Id="rId2" Type="http://schemas.openxmlformats.org/officeDocument/2006/relationships/tags" Target="../tags/tag125.xml" /><Relationship Id="rId20" Type="http://schemas.openxmlformats.org/officeDocument/2006/relationships/tags" Target="../tags/tag143.xml" /><Relationship Id="rId21" Type="http://schemas.openxmlformats.org/officeDocument/2006/relationships/tags" Target="../tags/tag144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16" Type="http://schemas.openxmlformats.org/officeDocument/2006/relationships/tags" Target="../tags/tag159.xml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tags" Target="../tags/tag162.xml" /><Relationship Id="rId2" Type="http://schemas.openxmlformats.org/officeDocument/2006/relationships/tags" Target="../tags/tag145.xml" /><Relationship Id="rId20" Type="http://schemas.openxmlformats.org/officeDocument/2006/relationships/tags" Target="../tags/tag163.xml" /><Relationship Id="rId21" Type="http://schemas.openxmlformats.org/officeDocument/2006/relationships/tags" Target="../tags/tag164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14" Type="http://schemas.openxmlformats.org/officeDocument/2006/relationships/tags" Target="../tags/tag180.xml" /><Relationship Id="rId15" Type="http://schemas.openxmlformats.org/officeDocument/2006/relationships/tags" Target="../tags/tag181.xml" /><Relationship Id="rId16" Type="http://schemas.openxmlformats.org/officeDocument/2006/relationships/tags" Target="../tags/tag182.xml" /><Relationship Id="rId17" Type="http://schemas.openxmlformats.org/officeDocument/2006/relationships/tags" Target="../tags/tag183.xml" /><Relationship Id="rId18" Type="http://schemas.openxmlformats.org/officeDocument/2006/relationships/tags" Target="../tags/tag184.xml" /><Relationship Id="rId19" Type="http://schemas.openxmlformats.org/officeDocument/2006/relationships/tags" Target="../tags/tag185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13612704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标准化操作程序的修订与推行</a:t>
            </a:r>
            <a:endParaRPr lang="zh-CN" altLang="en-US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序号"/>
          <p:cNvSpPr txBox="1"/>
          <p:nvPr>
            <p:custDataLst>
              <p:tags r:id="rId2"/>
            </p:custDataLst>
          </p:nvPr>
        </p:nvSpPr>
        <p:spPr>
          <a:xfrm>
            <a:off x="14465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3"/>
            </p:custDataLst>
          </p:nvPr>
        </p:nvSpPr>
        <p:spPr>
          <a:xfrm>
            <a:off x="24640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添加目录项标题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4"/>
            </p:custDataLst>
          </p:nvPr>
        </p:nvSpPr>
        <p:spPr>
          <a:xfrm>
            <a:off x="61709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5"/>
            </p:custDataLst>
          </p:nvPr>
        </p:nvSpPr>
        <p:spPr>
          <a:xfrm>
            <a:off x="71884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修订标准化操作程序的原因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61709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7"/>
            </p:custDataLst>
          </p:nvPr>
        </p:nvSpPr>
        <p:spPr>
          <a:xfrm>
            <a:off x="71884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标准化操作程序修订的步骤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14465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9"/>
            </p:custDataLst>
          </p:nvPr>
        </p:nvSpPr>
        <p:spPr>
          <a:xfrm>
            <a:off x="24640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推行标准化操作程序的方法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71884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标准化操作程序修订与推行的效果评估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14465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2"/>
            </p:custDataLst>
          </p:nvPr>
        </p:nvSpPr>
        <p:spPr>
          <a:xfrm>
            <a:off x="24640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推行标准化操作程序的注意事项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3"/>
            </p:custDataLst>
          </p:nvPr>
        </p:nvSpPr>
        <p:spPr>
          <a:xfrm>
            <a:off x="61709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fontScale="98936" lnSpcReduction="1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修订标准化操作程序的原因</a:t>
            </a:r>
            <a:endParaRPr lang="zh-CN" altLang="en-US"/>
          </a:p>
        </p:txBody>
      </p:sp>
      <p:sp>
        <p:nvSpPr>
          <p:cNvPr id="10489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fontScale="98936" lnSpcReduction="10000"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提高工作效率</a:t>
            </a:r>
            <a:endParaRPr lang="zh-CN" altLang="en-US"/>
          </a:p>
        </p:txBody>
      </p:sp>
      <p:sp>
        <p:nvSpPr>
          <p:cNvPr id="104894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926919" y="1773936"/>
            <a:ext cx="3853667" cy="196366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48" name="矩形 65"/>
          <p:cNvSpPr/>
          <p:nvPr>
            <p:custDataLst>
              <p:tags r:id="rId3"/>
            </p:custDataLst>
          </p:nvPr>
        </p:nvSpPr>
        <p:spPr>
          <a:xfrm>
            <a:off x="1827458" y="2090756"/>
            <a:ext cx="190068" cy="1900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0" name="文本框 66"/>
          <p:cNvSpPr txBox="1"/>
          <p:nvPr>
            <p:custDataLst>
              <p:tags r:id="rId4"/>
            </p:custDataLst>
          </p:nvPr>
        </p:nvSpPr>
        <p:spPr>
          <a:xfrm>
            <a:off x="2159924" y="2004148"/>
            <a:ext cx="3387664" cy="111048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标准化操作程序可以提高工作效率，减少重复劳动</a:t>
            </a:r>
            <a:endParaRPr lang="zh-CN" altLang="en-US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457394" y="1773936"/>
            <a:ext cx="3853667" cy="196366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4" name="矩形 69"/>
          <p:cNvSpPr/>
          <p:nvPr>
            <p:custDataLst>
              <p:tags r:id="rId6"/>
            </p:custDataLst>
          </p:nvPr>
        </p:nvSpPr>
        <p:spPr>
          <a:xfrm>
            <a:off x="6357375" y="2090756"/>
            <a:ext cx="190068" cy="1900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6" name="文本框 70"/>
          <p:cNvSpPr txBox="1"/>
          <p:nvPr>
            <p:custDataLst>
              <p:tags r:id="rId7"/>
            </p:custDataLst>
          </p:nvPr>
        </p:nvSpPr>
        <p:spPr>
          <a:xfrm>
            <a:off x="6690400" y="2004148"/>
            <a:ext cx="3387664" cy="111048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修订标准化操作程序可以适应新的工作环境和需求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926919" y="3998384"/>
            <a:ext cx="3853667" cy="196366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60" name="文本框 74"/>
          <p:cNvSpPr txBox="1"/>
          <p:nvPr>
            <p:custDataLst>
              <p:tags r:id="rId9"/>
            </p:custDataLst>
          </p:nvPr>
        </p:nvSpPr>
        <p:spPr>
          <a:xfrm>
            <a:off x="2159924" y="4228037"/>
            <a:ext cx="3387664" cy="111048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推行标准化操作程序可以确保员工按照正确的流程进行操作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2" name="矩形 73"/>
          <p:cNvSpPr/>
          <p:nvPr>
            <p:custDataLst>
              <p:tags r:id="rId10"/>
            </p:custDataLst>
          </p:nvPr>
        </p:nvSpPr>
        <p:spPr>
          <a:xfrm>
            <a:off x="1827458" y="4315204"/>
            <a:ext cx="190068" cy="1900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08242" y="3998384"/>
            <a:ext cx="3853667" cy="1963664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矩形 84"/>
          <p:cNvSpPr/>
          <p:nvPr>
            <p:custDataLst>
              <p:tags r:id="rId12"/>
            </p:custDataLst>
          </p:nvPr>
        </p:nvSpPr>
        <p:spPr>
          <a:xfrm>
            <a:off x="6408782" y="4315204"/>
            <a:ext cx="190068" cy="1900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8" name="文本框 85"/>
          <p:cNvSpPr txBox="1"/>
          <p:nvPr>
            <p:custDataLst>
              <p:tags r:id="rId13"/>
            </p:custDataLst>
          </p:nvPr>
        </p:nvSpPr>
        <p:spPr>
          <a:xfrm>
            <a:off x="6741248" y="4228037"/>
            <a:ext cx="3387664" cy="111048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提高工作效率可以降低成本，提高企业竞争力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确保工作质量</a:t>
            </a:r>
            <a:endParaRPr lang="zh-CN" altLang="en-US"/>
          </a:p>
        </p:txBody>
      </p:sp>
      <p:sp>
        <p:nvSpPr>
          <p:cNvPr id="1049006" name="弧形 58"/>
          <p:cNvSpPr/>
          <p:nvPr>
            <p:custDataLst>
              <p:tags r:id="rId2"/>
            </p:custDataLst>
          </p:nvPr>
        </p:nvSpPr>
        <p:spPr>
          <a:xfrm>
            <a:off x="7960385" y="2261121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8" name="弧形 57"/>
          <p:cNvSpPr/>
          <p:nvPr>
            <p:custDataLst>
              <p:tags r:id="rId3"/>
            </p:custDataLst>
          </p:nvPr>
        </p:nvSpPr>
        <p:spPr>
          <a:xfrm>
            <a:off x="1014984" y="2261121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椭圆 22"/>
          <p:cNvSpPr/>
          <p:nvPr>
            <p:custDataLst>
              <p:tags r:id="rId4"/>
            </p:custDataLst>
          </p:nvPr>
        </p:nvSpPr>
        <p:spPr>
          <a:xfrm>
            <a:off x="8276361" y="2516332"/>
            <a:ext cx="2703159" cy="2703159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椭圆 23"/>
          <p:cNvSpPr/>
          <p:nvPr>
            <p:custDataLst>
              <p:tags r:id="rId5"/>
            </p:custDataLst>
          </p:nvPr>
        </p:nvSpPr>
        <p:spPr>
          <a:xfrm>
            <a:off x="8634005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4" name="正文"/>
          <p:cNvSpPr txBox="1"/>
          <p:nvPr>
            <p:custDataLst>
              <p:tags r:id="rId6"/>
            </p:custDataLst>
          </p:nvPr>
        </p:nvSpPr>
        <p:spPr>
          <a:xfrm>
            <a:off x="8695638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提高客户满意度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6" name="椭圆 24"/>
          <p:cNvSpPr/>
          <p:nvPr>
            <p:custDataLst>
              <p:tags r:id="rId7"/>
            </p:custDataLst>
          </p:nvPr>
        </p:nvSpPr>
        <p:spPr>
          <a:xfrm>
            <a:off x="6023728" y="2516332"/>
            <a:ext cx="2703159" cy="2703159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8" name="椭圆 25"/>
          <p:cNvSpPr/>
          <p:nvPr>
            <p:custDataLst>
              <p:tags r:id="rId8"/>
            </p:custDataLst>
          </p:nvPr>
        </p:nvSpPr>
        <p:spPr>
          <a:xfrm>
            <a:off x="6380504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正文"/>
          <p:cNvSpPr txBox="1"/>
          <p:nvPr>
            <p:custDataLst>
              <p:tags r:id="rId9"/>
            </p:custDataLst>
          </p:nvPr>
        </p:nvSpPr>
        <p:spPr>
          <a:xfrm>
            <a:off x="6443005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保证产品质量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椭圆 7"/>
          <p:cNvSpPr/>
          <p:nvPr>
            <p:custDataLst>
              <p:tags r:id="rId10"/>
            </p:custDataLst>
          </p:nvPr>
        </p:nvSpPr>
        <p:spPr>
          <a:xfrm>
            <a:off x="3771096" y="2516332"/>
            <a:ext cx="2703159" cy="2703159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4" name="椭圆 9"/>
          <p:cNvSpPr/>
          <p:nvPr>
            <p:custDataLst>
              <p:tags r:id="rId11"/>
            </p:custDataLst>
          </p:nvPr>
        </p:nvSpPr>
        <p:spPr>
          <a:xfrm>
            <a:off x="4127871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6" name="正文"/>
          <p:cNvSpPr txBox="1"/>
          <p:nvPr>
            <p:custDataLst>
              <p:tags r:id="rId12"/>
            </p:custDataLst>
          </p:nvPr>
        </p:nvSpPr>
        <p:spPr>
          <a:xfrm>
            <a:off x="4190372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减少错误率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8" name="椭圆 5"/>
          <p:cNvSpPr/>
          <p:nvPr>
            <p:custDataLst>
              <p:tags r:id="rId13"/>
            </p:custDataLst>
          </p:nvPr>
        </p:nvSpPr>
        <p:spPr>
          <a:xfrm>
            <a:off x="1262383" y="2516332"/>
            <a:ext cx="2703159" cy="2703159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0" name="椭圆 4"/>
          <p:cNvSpPr/>
          <p:nvPr>
            <p:custDataLst>
              <p:tags r:id="rId14"/>
            </p:custDataLst>
          </p:nvPr>
        </p:nvSpPr>
        <p:spPr>
          <a:xfrm>
            <a:off x="1619158" y="2570152"/>
            <a:ext cx="364920" cy="36492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2" name="正文"/>
          <p:cNvSpPr txBox="1"/>
          <p:nvPr>
            <p:custDataLst>
              <p:tags r:id="rId15"/>
            </p:custDataLst>
          </p:nvPr>
        </p:nvSpPr>
        <p:spPr>
          <a:xfrm>
            <a:off x="1681659" y="3296724"/>
            <a:ext cx="1864444" cy="12824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提高工作效率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统一工作标准</a:t>
            </a:r>
            <a:endParaRPr lang="zh-CN" altLang="en-US"/>
          </a:p>
        </p:txBody>
      </p:sp>
      <p:sp>
        <p:nvSpPr>
          <p:cNvPr id="104907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8"/>
          <p:cNvSpPr/>
          <p:nvPr>
            <p:custDataLst>
              <p:tags r:id="rId4"/>
            </p:custDataLst>
          </p:nvPr>
        </p:nvSpPr>
        <p:spPr>
          <a:xfrm>
            <a:off x="6415264" y="2534015"/>
            <a:ext cx="2069057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9"/>
          <p:cNvSpPr/>
          <p:nvPr>
            <p:custDataLst>
              <p:tags r:id="rId5"/>
            </p:custDataLst>
          </p:nvPr>
        </p:nvSpPr>
        <p:spPr>
          <a:xfrm flipV="1">
            <a:off x="6297157" y="1941699"/>
            <a:ext cx="2305771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4"/>
          <p:cNvSpPr/>
          <p:nvPr>
            <p:custDataLst>
              <p:tags r:id="rId8"/>
            </p:custDataLst>
          </p:nvPr>
        </p:nvSpPr>
        <p:spPr>
          <a:xfrm>
            <a:off x="1133684" y="2534015"/>
            <a:ext cx="2069057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5"/>
          <p:cNvSpPr/>
          <p:nvPr>
            <p:custDataLst>
              <p:tags r:id="rId9"/>
            </p:custDataLst>
          </p:nvPr>
        </p:nvSpPr>
        <p:spPr>
          <a:xfrm flipV="1">
            <a:off x="1014984" y="1941699"/>
            <a:ext cx="2304422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133684" y="3191022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提高工作效率：通过统一工作标准，可以减少不必要的重复劳动，提高工作效率。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15264" y="3191022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降低成本：通过统一工作标准，可以降低生产成本，提高企业的竞争力。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1"/>
          <p:cNvSpPr/>
          <p:nvPr>
            <p:custDataLst>
              <p:tags r:id="rId14"/>
            </p:custDataLst>
          </p:nvPr>
        </p:nvSpPr>
        <p:spPr>
          <a:xfrm>
            <a:off x="3842430" y="2545291"/>
            <a:ext cx="2069057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2"/>
          <p:cNvSpPr/>
          <p:nvPr>
            <p:custDataLst>
              <p:tags r:id="rId15"/>
            </p:custDataLst>
          </p:nvPr>
        </p:nvSpPr>
        <p:spPr>
          <a:xfrm flipV="1">
            <a:off x="3724323" y="1954163"/>
            <a:ext cx="2304422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5"/>
          <p:cNvSpPr/>
          <p:nvPr>
            <p:custDataLst>
              <p:tags r:id="rId18"/>
            </p:custDataLst>
          </p:nvPr>
        </p:nvSpPr>
        <p:spPr>
          <a:xfrm>
            <a:off x="8987504" y="2568438"/>
            <a:ext cx="2070405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6"/>
          <p:cNvSpPr/>
          <p:nvPr>
            <p:custDataLst>
              <p:tags r:id="rId19"/>
            </p:custDataLst>
          </p:nvPr>
        </p:nvSpPr>
        <p:spPr>
          <a:xfrm flipV="1">
            <a:off x="8869991" y="1977309"/>
            <a:ext cx="2304422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988098" y="3225445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提高员工满意度：统一工作标准可以降低员工的工作压力，提高员工的满意度。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842430" y="3202299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确保工作质量：统一工作标准可以确保工作的质量，避免因为个人差异导致的质量问题。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降低操作风险</a:t>
            </a:r>
            <a:endParaRPr lang="zh-CN" altLang="en-US"/>
          </a:p>
        </p:txBody>
      </p:sp>
      <p:sp>
        <p:nvSpPr>
          <p:cNvPr id="104914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8"/>
          <p:cNvSpPr/>
          <p:nvPr>
            <p:custDataLst>
              <p:tags r:id="rId4"/>
            </p:custDataLst>
          </p:nvPr>
        </p:nvSpPr>
        <p:spPr>
          <a:xfrm>
            <a:off x="6415264" y="2534015"/>
            <a:ext cx="2069057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9"/>
          <p:cNvSpPr/>
          <p:nvPr>
            <p:custDataLst>
              <p:tags r:id="rId5"/>
            </p:custDataLst>
          </p:nvPr>
        </p:nvSpPr>
        <p:spPr>
          <a:xfrm flipV="1">
            <a:off x="6297157" y="1941699"/>
            <a:ext cx="2305771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4"/>
          <p:cNvSpPr/>
          <p:nvPr>
            <p:custDataLst>
              <p:tags r:id="rId8"/>
            </p:custDataLst>
          </p:nvPr>
        </p:nvSpPr>
        <p:spPr>
          <a:xfrm>
            <a:off x="1133684" y="2534015"/>
            <a:ext cx="2069057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5"/>
          <p:cNvSpPr/>
          <p:nvPr>
            <p:custDataLst>
              <p:tags r:id="rId9"/>
            </p:custDataLst>
          </p:nvPr>
        </p:nvSpPr>
        <p:spPr>
          <a:xfrm flipV="1">
            <a:off x="1014984" y="1941699"/>
            <a:ext cx="2304422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133684" y="3191022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操作风险：可能导致生产效率降低、产品质量下降等问题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15264" y="3191022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修订内容：包括操作流程、操作规范、操作人员培训等方面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1"/>
          <p:cNvSpPr/>
          <p:nvPr>
            <p:custDataLst>
              <p:tags r:id="rId14"/>
            </p:custDataLst>
          </p:nvPr>
        </p:nvSpPr>
        <p:spPr>
          <a:xfrm>
            <a:off x="3842430" y="2545291"/>
            <a:ext cx="2069057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2"/>
          <p:cNvSpPr/>
          <p:nvPr>
            <p:custDataLst>
              <p:tags r:id="rId15"/>
            </p:custDataLst>
          </p:nvPr>
        </p:nvSpPr>
        <p:spPr>
          <a:xfrm flipV="1">
            <a:off x="3724323" y="1954163"/>
            <a:ext cx="2304422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25"/>
          <p:cNvSpPr/>
          <p:nvPr>
            <p:custDataLst>
              <p:tags r:id="rId18"/>
            </p:custDataLst>
          </p:nvPr>
        </p:nvSpPr>
        <p:spPr>
          <a:xfrm>
            <a:off x="8987504" y="2568438"/>
            <a:ext cx="2070405" cy="3122469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26"/>
          <p:cNvSpPr/>
          <p:nvPr>
            <p:custDataLst>
              <p:tags r:id="rId19"/>
            </p:custDataLst>
          </p:nvPr>
        </p:nvSpPr>
        <p:spPr>
          <a:xfrm flipV="1">
            <a:off x="8869991" y="1977309"/>
            <a:ext cx="2304422" cy="110803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988098" y="3225445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推行措施：包括培训、考核、监督等，确保修订后的操作程序得到有效执行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842430" y="3202299"/>
            <a:ext cx="2069057" cy="186418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修订原因：为了降低操作风险，提高生产效率和产品质量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推行标准化操作程序的方法</a:t>
            </a:r>
            <a:endParaRPr lang="zh-CN" altLang="en-US"/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fontScale="98936" lnSpcReduction="10000"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制定详细的操作流程</a:t>
            </a:r>
            <a:endParaRPr lang="zh-CN" altLang="en-US"/>
          </a:p>
        </p:txBody>
      </p:sp>
      <p:sp>
        <p:nvSpPr>
          <p:cNvPr id="1049264" name="矩形 5"/>
          <p:cNvSpPr/>
          <p:nvPr>
            <p:custDataLst>
              <p:tags r:id="rId2"/>
            </p:custDataLst>
          </p:nvPr>
        </p:nvSpPr>
        <p:spPr>
          <a:xfrm>
            <a:off x="1538862" y="1778461"/>
            <a:ext cx="2827342" cy="19404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6" name="矩形 10"/>
          <p:cNvSpPr/>
          <p:nvPr>
            <p:custDataLst>
              <p:tags r:id="rId3"/>
            </p:custDataLst>
          </p:nvPr>
        </p:nvSpPr>
        <p:spPr>
          <a:xfrm>
            <a:off x="1844304" y="1773936"/>
            <a:ext cx="458163" cy="237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4"/>
            </p:custDataLst>
          </p:nvPr>
        </p:nvSpPr>
        <p:spPr>
          <a:xfrm>
            <a:off x="1672351" y="2441384"/>
            <a:ext cx="2536650" cy="11376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明确操作目的和预期结果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70" name="矩形 6"/>
          <p:cNvSpPr/>
          <p:nvPr>
            <p:custDataLst>
              <p:tags r:id="rId5"/>
            </p:custDataLst>
          </p:nvPr>
        </p:nvSpPr>
        <p:spPr>
          <a:xfrm>
            <a:off x="4681523" y="1778461"/>
            <a:ext cx="2827342" cy="19404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2" name="矩形 11"/>
          <p:cNvSpPr/>
          <p:nvPr>
            <p:custDataLst>
              <p:tags r:id="rId6"/>
            </p:custDataLst>
          </p:nvPr>
        </p:nvSpPr>
        <p:spPr>
          <a:xfrm>
            <a:off x="5003934" y="1773936"/>
            <a:ext cx="458163" cy="237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7"/>
            </p:custDataLst>
          </p:nvPr>
        </p:nvSpPr>
        <p:spPr>
          <a:xfrm>
            <a:off x="4815012" y="2441384"/>
            <a:ext cx="2536650" cy="11376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确定操作步骤和顺序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76" name="矩形 7"/>
          <p:cNvSpPr/>
          <p:nvPr>
            <p:custDataLst>
              <p:tags r:id="rId8"/>
            </p:custDataLst>
          </p:nvPr>
        </p:nvSpPr>
        <p:spPr>
          <a:xfrm>
            <a:off x="7823618" y="1778461"/>
            <a:ext cx="2827342" cy="19404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8" name="矩形 12"/>
          <p:cNvSpPr/>
          <p:nvPr>
            <p:custDataLst>
              <p:tags r:id="rId9"/>
            </p:custDataLst>
          </p:nvPr>
        </p:nvSpPr>
        <p:spPr>
          <a:xfrm>
            <a:off x="8162998" y="1773936"/>
            <a:ext cx="458163" cy="237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10"/>
            </p:custDataLst>
          </p:nvPr>
        </p:nvSpPr>
        <p:spPr>
          <a:xfrm>
            <a:off x="7957108" y="2441384"/>
            <a:ext cx="2536650" cy="11376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制定操作标准和规范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2" name="矩形 33"/>
          <p:cNvSpPr/>
          <p:nvPr>
            <p:custDataLst>
              <p:tags r:id="rId11"/>
            </p:custDataLst>
          </p:nvPr>
        </p:nvSpPr>
        <p:spPr>
          <a:xfrm>
            <a:off x="1538296" y="4021764"/>
            <a:ext cx="2827342" cy="19404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4" name="矩形 37"/>
          <p:cNvSpPr/>
          <p:nvPr>
            <p:custDataLst>
              <p:tags r:id="rId12"/>
            </p:custDataLst>
          </p:nvPr>
        </p:nvSpPr>
        <p:spPr>
          <a:xfrm>
            <a:off x="1843738" y="4017239"/>
            <a:ext cx="458163" cy="237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13"/>
            </p:custDataLst>
          </p:nvPr>
        </p:nvSpPr>
        <p:spPr>
          <a:xfrm>
            <a:off x="1671786" y="4684687"/>
            <a:ext cx="2536650" cy="11376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编写操作手册和指导书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8" name="矩形 34"/>
          <p:cNvSpPr/>
          <p:nvPr>
            <p:custDataLst>
              <p:tags r:id="rId14"/>
            </p:custDataLst>
          </p:nvPr>
        </p:nvSpPr>
        <p:spPr>
          <a:xfrm>
            <a:off x="4680957" y="4021764"/>
            <a:ext cx="2827342" cy="19404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0" name="矩形 38"/>
          <p:cNvSpPr/>
          <p:nvPr>
            <p:custDataLst>
              <p:tags r:id="rId15"/>
            </p:custDataLst>
          </p:nvPr>
        </p:nvSpPr>
        <p:spPr>
          <a:xfrm>
            <a:off x="5003368" y="4017239"/>
            <a:ext cx="458163" cy="237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16"/>
            </p:custDataLst>
          </p:nvPr>
        </p:nvSpPr>
        <p:spPr>
          <a:xfrm>
            <a:off x="4814447" y="4684687"/>
            <a:ext cx="2536650" cy="11376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培训员工理解和掌握操作流程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4" name="矩形 35"/>
          <p:cNvSpPr/>
          <p:nvPr>
            <p:custDataLst>
              <p:tags r:id="rId17"/>
            </p:custDataLst>
          </p:nvPr>
        </p:nvSpPr>
        <p:spPr>
          <a:xfrm>
            <a:off x="7823053" y="4021764"/>
            <a:ext cx="2827342" cy="19404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6" name="矩形 39"/>
          <p:cNvSpPr/>
          <p:nvPr>
            <p:custDataLst>
              <p:tags r:id="rId18"/>
            </p:custDataLst>
          </p:nvPr>
        </p:nvSpPr>
        <p:spPr>
          <a:xfrm>
            <a:off x="8162433" y="4017239"/>
            <a:ext cx="458163" cy="237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8" name="TextBox 2"/>
          <p:cNvSpPr txBox="1"/>
          <p:nvPr>
            <p:custDataLst>
              <p:tags r:id="rId19"/>
            </p:custDataLst>
          </p:nvPr>
        </p:nvSpPr>
        <p:spPr>
          <a:xfrm>
            <a:off x="7956542" y="4684687"/>
            <a:ext cx="2536650" cy="1137694"/>
          </a:xfrm>
          <a:prstGeom prst="rect">
            <a:avLst/>
          </a:prstGeom>
          <a:noFill/>
        </p:spPr>
        <p:txBody>
          <a:bodyPr wrap="square" rtlCol="0">
            <a:normAutofit fontScale="7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定期检查和评估操作流程的执行情况，并进行优化和改进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培训员工掌握标准</a:t>
            </a:r>
            <a:endParaRPr lang="zh-CN" altLang="en-US"/>
          </a:p>
        </p:txBody>
      </p:sp>
      <p:sp>
        <p:nvSpPr>
          <p:cNvPr id="1049336" name="矩形 3"/>
          <p:cNvSpPr/>
          <p:nvPr>
            <p:custDataLst>
              <p:tags r:id="rId2"/>
            </p:custDataLst>
          </p:nvPr>
        </p:nvSpPr>
        <p:spPr>
          <a:xfrm>
            <a:off x="2151231" y="1773936"/>
            <a:ext cx="8351375" cy="918210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矩形 13"/>
          <p:cNvSpPr/>
          <p:nvPr>
            <p:custDataLst>
              <p:tags r:id="rId3"/>
            </p:custDataLst>
          </p:nvPr>
        </p:nvSpPr>
        <p:spPr>
          <a:xfrm>
            <a:off x="1686399" y="1773936"/>
            <a:ext cx="226487" cy="91821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文本框 4"/>
          <p:cNvSpPr txBox="1"/>
          <p:nvPr>
            <p:custDataLst>
              <p:tags r:id="rId4"/>
            </p:custDataLst>
          </p:nvPr>
        </p:nvSpPr>
        <p:spPr>
          <a:xfrm>
            <a:off x="2390351" y="1853270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制定培训计划：明确培训目标、内容、时间、地点等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39"/>
          <p:cNvSpPr/>
          <p:nvPr>
            <p:custDataLst>
              <p:tags r:id="rId5"/>
            </p:custDataLst>
          </p:nvPr>
        </p:nvSpPr>
        <p:spPr>
          <a:xfrm>
            <a:off x="2151231" y="2863943"/>
            <a:ext cx="8351375" cy="918210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矩形 5"/>
          <p:cNvSpPr/>
          <p:nvPr>
            <p:custDataLst>
              <p:tags r:id="rId6"/>
            </p:custDataLst>
          </p:nvPr>
        </p:nvSpPr>
        <p:spPr>
          <a:xfrm>
            <a:off x="1686399" y="2863943"/>
            <a:ext cx="226487" cy="91821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文本框 41"/>
          <p:cNvSpPr txBox="1"/>
          <p:nvPr>
            <p:custDataLst>
              <p:tags r:id="rId7"/>
            </p:custDataLst>
          </p:nvPr>
        </p:nvSpPr>
        <p:spPr>
          <a:xfrm>
            <a:off x="2390351" y="2943277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培训方式：采用现场培训、在线培训、模拟操作等方式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12"/>
          <p:cNvSpPr/>
          <p:nvPr>
            <p:custDataLst>
              <p:tags r:id="rId8"/>
            </p:custDataLst>
          </p:nvPr>
        </p:nvSpPr>
        <p:spPr>
          <a:xfrm>
            <a:off x="2151231" y="3953950"/>
            <a:ext cx="8351375" cy="918210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矩形 17"/>
          <p:cNvSpPr/>
          <p:nvPr>
            <p:custDataLst>
              <p:tags r:id="rId9"/>
            </p:custDataLst>
          </p:nvPr>
        </p:nvSpPr>
        <p:spPr>
          <a:xfrm>
            <a:off x="1686399" y="3953950"/>
            <a:ext cx="226487" cy="91821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文本框 19"/>
          <p:cNvSpPr txBox="1"/>
          <p:nvPr>
            <p:custDataLst>
              <p:tags r:id="rId10"/>
            </p:custDataLst>
          </p:nvPr>
        </p:nvSpPr>
        <p:spPr>
          <a:xfrm>
            <a:off x="2390351" y="4033285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培训内容：包括标准操作程序、安全规范、质量要求等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9"/>
          <p:cNvSpPr/>
          <p:nvPr>
            <p:custDataLst>
              <p:tags r:id="rId11"/>
            </p:custDataLst>
          </p:nvPr>
        </p:nvSpPr>
        <p:spPr>
          <a:xfrm>
            <a:off x="2151231" y="5043399"/>
            <a:ext cx="8351375" cy="918210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6" name="矩形 26"/>
          <p:cNvSpPr/>
          <p:nvPr>
            <p:custDataLst>
              <p:tags r:id="rId12"/>
            </p:custDataLst>
          </p:nvPr>
        </p:nvSpPr>
        <p:spPr>
          <a:xfrm>
            <a:off x="1686399" y="5043399"/>
            <a:ext cx="226487" cy="918210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8" name="文本框 27"/>
          <p:cNvSpPr txBox="1"/>
          <p:nvPr>
            <p:custDataLst>
              <p:tags r:id="rId13"/>
            </p:custDataLst>
          </p:nvPr>
        </p:nvSpPr>
        <p:spPr>
          <a:xfrm>
            <a:off x="2390351" y="5122733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考核与评估：对员工进行考核，评估培训效果，及时调整培训计划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定期评估和调整标准</a:t>
            </a:r>
            <a:endParaRPr lang="zh-CN" altLang="en-US"/>
          </a:p>
        </p:txBody>
      </p:sp>
      <p:sp>
        <p:nvSpPr>
          <p:cNvPr id="1049396" name="矩形 3"/>
          <p:cNvSpPr/>
          <p:nvPr>
            <p:custDataLst>
              <p:tags r:id="rId2"/>
            </p:custDataLst>
          </p:nvPr>
        </p:nvSpPr>
        <p:spPr>
          <a:xfrm>
            <a:off x="2151231" y="1773936"/>
            <a:ext cx="8351375" cy="918210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矩形 13"/>
          <p:cNvSpPr/>
          <p:nvPr>
            <p:custDataLst>
              <p:tags r:id="rId3"/>
            </p:custDataLst>
          </p:nvPr>
        </p:nvSpPr>
        <p:spPr>
          <a:xfrm>
            <a:off x="1686399" y="1773936"/>
            <a:ext cx="226487" cy="91821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0" name="文本框 4"/>
          <p:cNvSpPr txBox="1"/>
          <p:nvPr>
            <p:custDataLst>
              <p:tags r:id="rId4"/>
            </p:custDataLst>
          </p:nvPr>
        </p:nvSpPr>
        <p:spPr>
          <a:xfrm>
            <a:off x="2390351" y="1853270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定期评估：定期对操作程序进行评估，确保其符合实际需求和行业发展趋势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39"/>
          <p:cNvSpPr/>
          <p:nvPr>
            <p:custDataLst>
              <p:tags r:id="rId5"/>
            </p:custDataLst>
          </p:nvPr>
        </p:nvSpPr>
        <p:spPr>
          <a:xfrm>
            <a:off x="2151231" y="2863943"/>
            <a:ext cx="8351375" cy="918210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矩形 5"/>
          <p:cNvSpPr/>
          <p:nvPr>
            <p:custDataLst>
              <p:tags r:id="rId6"/>
            </p:custDataLst>
          </p:nvPr>
        </p:nvSpPr>
        <p:spPr>
          <a:xfrm>
            <a:off x="1686399" y="2863943"/>
            <a:ext cx="226487" cy="91821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文本框 41"/>
          <p:cNvSpPr txBox="1"/>
          <p:nvPr>
            <p:custDataLst>
              <p:tags r:id="rId7"/>
            </p:custDataLst>
          </p:nvPr>
        </p:nvSpPr>
        <p:spPr>
          <a:xfrm>
            <a:off x="2390351" y="2943277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调整标准：根据评估结果，对操作程序进行必要的调整和优化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12"/>
          <p:cNvSpPr/>
          <p:nvPr>
            <p:custDataLst>
              <p:tags r:id="rId8"/>
            </p:custDataLst>
          </p:nvPr>
        </p:nvSpPr>
        <p:spPr>
          <a:xfrm>
            <a:off x="2151231" y="3953950"/>
            <a:ext cx="8351375" cy="918210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矩形 17"/>
          <p:cNvSpPr/>
          <p:nvPr>
            <p:custDataLst>
              <p:tags r:id="rId9"/>
            </p:custDataLst>
          </p:nvPr>
        </p:nvSpPr>
        <p:spPr>
          <a:xfrm>
            <a:off x="1686399" y="3953950"/>
            <a:ext cx="226487" cy="91821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文本框 19"/>
          <p:cNvSpPr txBox="1"/>
          <p:nvPr>
            <p:custDataLst>
              <p:tags r:id="rId10"/>
            </p:custDataLst>
          </p:nvPr>
        </p:nvSpPr>
        <p:spPr>
          <a:xfrm>
            <a:off x="2390351" y="4033285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培训员工：对员工进行培训，确保他们了解并遵守新的操作程序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9"/>
          <p:cNvSpPr/>
          <p:nvPr>
            <p:custDataLst>
              <p:tags r:id="rId11"/>
            </p:custDataLst>
          </p:nvPr>
        </p:nvSpPr>
        <p:spPr>
          <a:xfrm>
            <a:off x="2151231" y="5043399"/>
            <a:ext cx="8351375" cy="918210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矩形 26"/>
          <p:cNvSpPr/>
          <p:nvPr>
            <p:custDataLst>
              <p:tags r:id="rId12"/>
            </p:custDataLst>
          </p:nvPr>
        </p:nvSpPr>
        <p:spPr>
          <a:xfrm>
            <a:off x="1686399" y="5043399"/>
            <a:ext cx="226487" cy="918210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文本框 27"/>
          <p:cNvSpPr txBox="1"/>
          <p:nvPr>
            <p:custDataLst>
              <p:tags r:id="rId13"/>
            </p:custDataLst>
          </p:nvPr>
        </p:nvSpPr>
        <p:spPr>
          <a:xfrm>
            <a:off x="2390351" y="5122733"/>
            <a:ext cx="7990796" cy="7595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监督执行：设立监督机制，确保操作程序得到有效执行和落实</a:t>
            </a:r>
            <a:endParaRPr lang="zh-CN" alt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建立奖惩机制激励员工遵守标准</a:t>
            </a:r>
            <a:endParaRPr lang="zh-CN" altLang="en-US"/>
          </a:p>
        </p:txBody>
      </p:sp>
      <p:sp>
        <p:nvSpPr>
          <p:cNvPr id="1049456" name="矩形 15"/>
          <p:cNvSpPr/>
          <p:nvPr>
            <p:custDataLst>
              <p:tags r:id="rId2"/>
            </p:custDataLst>
          </p:nvPr>
        </p:nvSpPr>
        <p:spPr>
          <a:xfrm>
            <a:off x="2865350" y="1845040"/>
            <a:ext cx="6461125" cy="568114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制定奖惩制度：明确奖惩标准和措施，激励员工遵守标准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任意多边形 17"/>
          <p:cNvSpPr/>
          <p:nvPr>
            <p:custDataLst>
              <p:tags r:id="rId3"/>
            </p:custDataLst>
          </p:nvPr>
        </p:nvSpPr>
        <p:spPr>
          <a:xfrm flipV="1">
            <a:off x="2796401" y="1773936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0" name="任意多边形 18"/>
          <p:cNvSpPr/>
          <p:nvPr>
            <p:custDataLst>
              <p:tags r:id="rId4"/>
            </p:custDataLst>
          </p:nvPr>
        </p:nvSpPr>
        <p:spPr>
          <a:xfrm flipH="1">
            <a:off x="8237650" y="2267354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2" name="矩形 27"/>
          <p:cNvSpPr/>
          <p:nvPr>
            <p:custDataLst>
              <p:tags r:id="rId5"/>
            </p:custDataLst>
          </p:nvPr>
        </p:nvSpPr>
        <p:spPr>
          <a:xfrm>
            <a:off x="2865350" y="3004250"/>
            <a:ext cx="6461125" cy="568114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培训员工：提高员工对标准化操作程序的认识和理解，增强遵守标准的自觉性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任意多边形 29"/>
          <p:cNvSpPr/>
          <p:nvPr>
            <p:custDataLst>
              <p:tags r:id="rId6"/>
            </p:custDataLst>
          </p:nvPr>
        </p:nvSpPr>
        <p:spPr>
          <a:xfrm flipV="1">
            <a:off x="2796401" y="2933146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6" name="任意多边形 30"/>
          <p:cNvSpPr/>
          <p:nvPr>
            <p:custDataLst>
              <p:tags r:id="rId7"/>
            </p:custDataLst>
          </p:nvPr>
        </p:nvSpPr>
        <p:spPr>
          <a:xfrm flipH="1">
            <a:off x="8237650" y="3426565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8" name="矩形 5"/>
          <p:cNvSpPr/>
          <p:nvPr>
            <p:custDataLst>
              <p:tags r:id="rId8"/>
            </p:custDataLst>
          </p:nvPr>
        </p:nvSpPr>
        <p:spPr>
          <a:xfrm>
            <a:off x="2865350" y="4163460"/>
            <a:ext cx="6461125" cy="568114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监督执行：定期检查员工的操作行为，确保标准的执行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任意多边形 7"/>
          <p:cNvSpPr/>
          <p:nvPr>
            <p:custDataLst>
              <p:tags r:id="rId9"/>
            </p:custDataLst>
          </p:nvPr>
        </p:nvSpPr>
        <p:spPr>
          <a:xfrm flipV="1">
            <a:off x="2796401" y="4092356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2" name="任意多边形 8"/>
          <p:cNvSpPr/>
          <p:nvPr>
            <p:custDataLst>
              <p:tags r:id="rId10"/>
            </p:custDataLst>
          </p:nvPr>
        </p:nvSpPr>
        <p:spPr>
          <a:xfrm flipH="1">
            <a:off x="8237650" y="4585775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4" name="矩形 10"/>
          <p:cNvSpPr/>
          <p:nvPr>
            <p:custDataLst>
              <p:tags r:id="rId11"/>
            </p:custDataLst>
          </p:nvPr>
        </p:nvSpPr>
        <p:spPr>
          <a:xfrm>
            <a:off x="2865350" y="5322671"/>
            <a:ext cx="6461125" cy="568114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反馈改进：根据检查结果和员工反馈，及时调整和完善奖惩机制，提高员工遵守标准的积极性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任意多边形 12"/>
          <p:cNvSpPr/>
          <p:nvPr>
            <p:custDataLst>
              <p:tags r:id="rId12"/>
            </p:custDataLst>
          </p:nvPr>
        </p:nvSpPr>
        <p:spPr>
          <a:xfrm flipV="1">
            <a:off x="2796401" y="5251567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8" name="任意多边形 13"/>
          <p:cNvSpPr/>
          <p:nvPr>
            <p:custDataLst>
              <p:tags r:id="rId13"/>
            </p:custDataLst>
          </p:nvPr>
        </p:nvSpPr>
        <p:spPr>
          <a:xfrm flipH="1">
            <a:off x="8237650" y="5744985"/>
            <a:ext cx="1155619" cy="21762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zh-CN" altLang="en-US"/>
              <a:t>标准化操作程序修订的步骤</a:t>
            </a:r>
            <a:endParaRPr lang="zh-CN" altLang="en-US"/>
          </a:p>
        </p:txBody>
      </p:sp>
      <p:sp>
        <p:nvSpPr>
          <p:cNvPr id="10495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noFill/>
        </p:spPr>
        <p:txBody>
          <a:bodyPr wrap="square" anchor="t">
            <a:normAutofit fontScale="98936" lnSpcReduction="10000"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收集反馈意见和建议</a:t>
            </a:r>
            <a:endParaRPr lang="zh-CN" altLang="en-US"/>
          </a:p>
        </p:txBody>
      </p:sp>
      <p:sp>
        <p:nvSpPr>
          <p:cNvPr id="1049558" name="任意多边形 20"/>
          <p:cNvSpPr/>
          <p:nvPr>
            <p:custDataLst>
              <p:tags r:id="rId2"/>
            </p:custDataLst>
          </p:nvPr>
        </p:nvSpPr>
        <p:spPr>
          <a:xfrm rot="2700000">
            <a:off x="2248630" y="1773936"/>
            <a:ext cx="1123820" cy="112577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6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936743" y="3295739"/>
            <a:ext cx="1748006" cy="26660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制定调查问卷，收集员工对现有操作程序的意见和建议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2"/>
          <p:cNvSpPr/>
          <p:nvPr>
            <p:custDataLst>
              <p:tags r:id="rId4"/>
            </p:custDataLst>
          </p:nvPr>
        </p:nvSpPr>
        <p:spPr>
          <a:xfrm>
            <a:off x="2052489" y="2965036"/>
            <a:ext cx="1516214" cy="10737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64" name="任意多边形 18"/>
          <p:cNvSpPr/>
          <p:nvPr>
            <p:custDataLst>
              <p:tags r:id="rId5"/>
            </p:custDataLst>
          </p:nvPr>
        </p:nvSpPr>
        <p:spPr>
          <a:xfrm rot="5400000">
            <a:off x="4438111" y="1773936"/>
            <a:ext cx="1123820" cy="112577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4125654" y="3295739"/>
            <a:ext cx="1748006" cy="26660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召开座谈会，邀请员工代表对操作程序进行讨论和交流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3"/>
          <p:cNvSpPr/>
          <p:nvPr>
            <p:custDataLst>
              <p:tags r:id="rId7"/>
            </p:custDataLst>
          </p:nvPr>
        </p:nvSpPr>
        <p:spPr>
          <a:xfrm>
            <a:off x="4241970" y="2965036"/>
            <a:ext cx="1516214" cy="10737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7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7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15134" y="3295739"/>
            <a:ext cx="1748006" cy="26660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收集客户反馈，了解客户对操作程序的需求和期望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4"/>
          <p:cNvSpPr/>
          <p:nvPr>
            <p:custDataLst>
              <p:tags r:id="rId10"/>
            </p:custDataLst>
          </p:nvPr>
        </p:nvSpPr>
        <p:spPr>
          <a:xfrm>
            <a:off x="6430310" y="2965036"/>
            <a:ext cx="1516214" cy="10737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7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7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504045" y="3295739"/>
            <a:ext cx="1748006" cy="26660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整理和分析收集到的意见和建议，为修订操作程序提供依据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5"/>
          <p:cNvSpPr/>
          <p:nvPr>
            <p:custDataLst>
              <p:tags r:id="rId13"/>
            </p:custDataLst>
          </p:nvPr>
        </p:nvSpPr>
        <p:spPr>
          <a:xfrm>
            <a:off x="8619791" y="2965036"/>
            <a:ext cx="1516214" cy="10737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汉仪正圆-75W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https://d.book118.com/008136127045006025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3"/>
</p:tagLst>
</file>

<file path=ppt/tags/tag78.xml><?xml version="1.0" encoding="utf-8"?>
<p:tagLst xmlns:p="http://schemas.openxmlformats.org/presentationml/2006/main">
  <p:tag name="KSO_WM_BEAUTIFY_FLAG" val="#wm#"/>
  <p:tag name="KSO_WM_SLIDE_ID" val="custom202314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1_1"/>
  <p:tag name="KSO_WM_UNIT_INDEX" val="1_1_1"/>
  <p:tag name="KSO_WM_UNIT_LAYERLEVEL" val="1_1_1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2_1"/>
  <p:tag name="KSO_WM_UNIT_INDEX" val="1_2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4_1"/>
  <p:tag name="KSO_WM_UNIT_INDEX" val="1_4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3_1"/>
  <p:tag name="KSO_WM_UNIT_INDEX" val="1_3_1"/>
  <p:tag name="KSO_WM_UNIT_LAYERLEVEL" val="1_1_1"/>
  <p:tag name="KSO_WM_UNIT_SUBTYPE" val="d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5_1"/>
  <p:tag name="KSO_WM_UNIT_INDEX" val="1_5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6_1"/>
  <p:tag name="KSO_WM_UNIT_INDEX" val="1_6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41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5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8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67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1"/>
  <p:tag name="KSO_WM_UNIT_DIAGRAM_ISNUMVISUAL" val="0"/>
  <p:tag name="KSO_WM_UNIT_DIAGRAM_ISREFERUNIT" val="0"/>
  <p:tag name="KSO_WM_UNIT_HIGHLIGHT" val="0"/>
  <p:tag name="KSO_WM_UNIT_ID" val="custom20231418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24.xml><?xml version="1.0" encoding="utf-8"?>
<p:tagLst xmlns:p="http://schemas.openxmlformats.org/presentationml/2006/main">
  <p:tag name="KSO_WM_BEAUTIFY_FLAG" val="#wm#"/>
  <p:tag name="KSO_WM_SLIDE_ID" val="custom2023141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3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89">
      <a:dk1>
        <a:sysClr val="windowText" lastClr="000000"/>
      </a:dk1>
      <a:lt1>
        <a:sysClr val="window" lastClr="FFFFFF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Arial"/>
      </a:majorFont>
      <a:minorFont>
        <a:latin typeface="汉仪正圆-7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汉仪粗圆简</vt:lpstr>
      <vt:lpstr>汉仪正圆-75W</vt:lpstr>
      <vt:lpstr>汉仪正圆-45W</vt:lpstr>
      <vt:lpstr>微软雅黑</vt:lpstr>
      <vt:lpstr>宋体</vt:lpstr>
      <vt:lpstr>Office Theme</vt:lpstr>
      <vt:lpstr>标准化操作程序的修订与推行</vt:lpstr>
      <vt:lpstr>目录</vt:lpstr>
      <vt:lpstr>添加章节标题</vt:lpstr>
      <vt:lpstr>修订标准化操作程序的原因</vt:lpstr>
      <vt:lpstr>提高工作效率</vt:lpstr>
      <vt:lpstr>确保工作质量</vt:lpstr>
      <vt:lpstr>统一工作标准</vt:lpstr>
      <vt:lpstr>降低操作风险</vt:lpstr>
      <vt:lpstr>推行标准化操作程序的方法</vt:lpstr>
      <vt:lpstr>制定详细的操作流程</vt:lpstr>
      <vt:lpstr>培训员工掌握标准</vt:lpstr>
      <vt:lpstr>定期评估和调整标准</vt:lpstr>
      <vt:lpstr>建立奖惩机制激励员工遵守标准</vt:lpstr>
      <vt:lpstr>标准化操作程序修订的步骤</vt:lpstr>
      <vt:lpstr>收集反馈意见和建议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2024-09-01T22:25:11.284</cp:lastPrinted>
  <dcterms:created xsi:type="dcterms:W3CDTF">2024-09-01T14:25:11Z</dcterms:created>
  <dcterms:modified xsi:type="dcterms:W3CDTF">2024-09-01T14:25:13Z</dcterms:modified>
</cp:coreProperties>
</file>