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BIDJM+MS-UIGothic"/>
      <p:regular r:id="rId20"/>
    </p:embeddedFont>
    <p:embeddedFont>
      <p:font typeface="HIODUP+MOHJEH+ArialMT"/>
      <p:regular r:id="rId21"/>
    </p:embeddedFont>
    <p:embeddedFont>
      <p:font typeface="PKDLHK+UHADJT+MicrosoftYaHei"/>
      <p:regular r:id="rId22"/>
    </p:embeddedFont>
    <p:embeddedFont>
      <p:font typeface="JMKIOJ+OGAKAQ+Arial-BoldMT"/>
      <p:regular r:id="rId23"/>
    </p:embeddedFont>
    <p:embeddedFont>
      <p:font typeface="RFMCSR+FJLJSU+MicrosoftYaHei-Bold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AE98C-5F12-4507-9383-1913B1BF3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D898E-33A8-4024-A568-B9933E622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05DFD-A53B-4013-AEC9-70E45FE8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1383F-0BA2-4BB2-874F-70D7389A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984A1-8B99-4CFD-A5D2-3EB408D02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B3124-13AD-495F-A1AA-45ABF5EBE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84426-DAC0-41E1-AF83-BADED42D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477C4-8F0F-47E0-A19B-2CC197EFA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B3CE5-509E-4F6F-A52F-D545107F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F2511-E8F1-4A31-BF3C-B9A6C2FF1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235C0-4A83-4BF6-9F26-1F26BCBFB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42074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BIDJM+MS-UIGothic"/>
                <a:cs typeface="QBIDJM+MS-UIGothic"/>
              </a:rPr>
              <a:t>性状分离比的模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HIODUP+MOHJEH+ArialMT"/>
                <a:cs typeface="HIODUP+MOHJE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模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拟实验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PKDLHK+UHADJT+MicrosoftYaHei"/>
                <a:cs typeface="PKDLHK+UHADJT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439861" cy="29781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HIODUP+MOHJEH+ArialMT"/>
                <a:cs typeface="HIODUP+MOHJE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模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拟实验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操作流程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HIODUP+MOHJEH+ArialMT"/>
                <a:cs typeface="HIODUP+MOHJE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模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拟实验结论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讨论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HIODUP+MOHJEH+ArialMT"/>
                <a:cs typeface="HIODUP+MOHJE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性状分离比的相关知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HIODUP+MOHJEH+ArialMT"/>
                <a:cs typeface="HIODUP+MOHJE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模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拟实验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用的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HIODUP+MOHJEH+ArialMT"/>
                <a:cs typeface="HIODUP+MOHJE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BIDJM+MS-UIGothic"/>
                <a:cs typeface="QBIDJM+MS-UIGothic"/>
              </a:rPr>
              <a:t>参考文献与附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BIDJM+MS-UIGothic"/>
                <a:cs typeface="QBIDJM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QBIDJM+MS-UIGothic"/>
                <a:cs typeface="QBIDJM+MS-UIGothic"/>
              </a:rPr>
              <a:t>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MKIOJ+OGAKAQ+Arial-BoldMT"/>
                <a:cs typeface="JMKIOJ+OGAKAQ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探究和理解孟德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理解和掌握模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拟实验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思路和操作流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定律下的性状分离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83714" y="178218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比。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如何利用模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验证遗传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BIDJM+MS-UIGothic"/>
                <a:cs typeface="QBIDJM+MS-UIGothic"/>
              </a:rPr>
              <a:t>孟德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尔遗传</a:t>
            </a:r>
            <a:r>
              <a:rPr sz="2300" spc="25">
                <a:solidFill>
                  <a:srgbClr val="0084FF"/>
                </a:solidFill>
                <a:latin typeface="QBIDJM+MS-UIGothic"/>
                <a:cs typeface="QBIDJM+MS-UIGothic"/>
              </a:rPr>
              <a:t>定律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FMCSR+FJLJSU+MicrosoftYaHei-Bold"/>
                <a:cs typeface="RFMCSR+FJLJSU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在生物的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遗传过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程中，存在两种等位基因，分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来自父本和母本。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等位基因决定了一个生物的性状表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。遵循孟德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尔遗传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定律，当两种等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位基因在一起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，它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会表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性性状。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BIDJM+MS-UIGothic"/>
                <a:cs typeface="QBIDJM+MS-UIGothic"/>
              </a:rPr>
              <a:t>性状分离比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FMCSR+FJLJSU+MicrosoftYaHei-Bold"/>
                <a:cs typeface="RFMCSR+FJLJSU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51572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在孟德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尔遗传实验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性性状和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性性状的比例是</a:t>
            </a:r>
            <a:r>
              <a:rPr sz="1500">
                <a:solidFill>
                  <a:srgbClr val="000000"/>
                </a:solidFill>
                <a:latin typeface="PKDLHK+UHADJT+MicrosoftYaHei"/>
                <a:cs typeface="PKDLHK+UHADJT+MicrosoftYaHei"/>
              </a:rPr>
              <a:t>3:1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个比例被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性状分离比。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BIDJM+MS-UIGothic"/>
                <a:cs typeface="QBIDJM+MS-UIGothic"/>
              </a:rPr>
              <a:t>模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拟实验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FMCSR+FJLJSU+MicrosoftYaHei-Bold"/>
                <a:cs typeface="RFMCSR+FJLJSU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孟德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尔遗传实验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程，我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和理解性状分离比的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73696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材料和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75734" y="18465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BIDJM+MS-UIGothic"/>
                <a:cs typeface="QBIDJM+MS-UIGothic"/>
              </a:rPr>
              <a:t>培养皿或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试</a:t>
            </a:r>
            <a:r>
              <a:rPr sz="1550">
                <a:solidFill>
                  <a:srgbClr val="0084FF"/>
                </a:solidFill>
                <a:latin typeface="QBIDJM+MS-UIGothic"/>
                <a:cs typeface="QBIDJM+MS-UIGothic"/>
              </a:rPr>
              <a:t>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7434" y="184657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196FF"/>
                </a:solidFill>
                <a:latin typeface="SimSun"/>
                <a:cs typeface="SimSun"/>
              </a:rPr>
              <a:t>显</a:t>
            </a:r>
            <a:r>
              <a:rPr sz="1550" spc="25">
                <a:solidFill>
                  <a:srgbClr val="5196FF"/>
                </a:solidFill>
                <a:latin typeface="QBIDJM+MS-UIGothic"/>
                <a:cs typeface="QBIDJM+MS-UIGothic"/>
              </a:rPr>
              <a:t>微</a:t>
            </a:r>
            <a:r>
              <a:rPr sz="1550">
                <a:solidFill>
                  <a:srgbClr val="5196FF"/>
                </a:solidFill>
                <a:latin typeface="SimSun"/>
                <a:cs typeface="SimSun"/>
              </a:rPr>
              <a:t>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549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用于模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繁殖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察配子的移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FA9F1"/>
                </a:solidFill>
                <a:latin typeface="SimSun"/>
                <a:cs typeface="SimSun"/>
              </a:rPr>
              <a:t>实验</a:t>
            </a:r>
            <a:r>
              <a:rPr sz="1550" spc="25">
                <a:solidFill>
                  <a:srgbClr val="7FA9F1"/>
                </a:solidFill>
                <a:latin typeface="QBIDJM+MS-UIGothic"/>
                <a:cs typeface="QBIDJM+MS-UIGothic"/>
              </a:rPr>
              <a:t>植物或</a:t>
            </a:r>
            <a:r>
              <a:rPr sz="1550" spc="25">
                <a:solidFill>
                  <a:srgbClr val="7FA9F1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7FA9F1"/>
                </a:solidFill>
                <a:latin typeface="QBIDJM+MS-UIGothic"/>
                <a:cs typeface="QBIDJM+MS-UIGothic"/>
              </a:rPr>
              <a:t>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55945" y="457644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454DF"/>
                </a:solidFill>
                <a:latin typeface="QBIDJM+MS-UIGothic"/>
                <a:cs typeface="QBIDJM+MS-UIGothic"/>
              </a:rPr>
              <a:t>棉</a:t>
            </a:r>
            <a:r>
              <a:rPr sz="1550" spc="25">
                <a:solidFill>
                  <a:srgbClr val="4454DF"/>
                </a:solidFill>
                <a:latin typeface="SimSun"/>
                <a:cs typeface="SimSun"/>
              </a:rPr>
              <a:t>签</a:t>
            </a:r>
            <a:r>
              <a:rPr sz="1550" spc="25">
                <a:solidFill>
                  <a:srgbClr val="4454DF"/>
                </a:solidFill>
                <a:latin typeface="QBIDJM+MS-UIGothic"/>
                <a:cs typeface="QBIDJM+MS-UIGothic"/>
              </a:rPr>
              <a:t>或吸管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11894" y="457644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FA9F1"/>
                </a:solidFill>
                <a:latin typeface="QBIDJM+MS-UIGothic"/>
                <a:cs typeface="QBIDJM+MS-UIGothic"/>
              </a:rPr>
              <a:t>数据</a:t>
            </a:r>
            <a:r>
              <a:rPr sz="1550" spc="25">
                <a:solidFill>
                  <a:srgbClr val="7FA9F1"/>
                </a:solidFill>
                <a:latin typeface="SimSun"/>
                <a:cs typeface="SimSun"/>
              </a:rPr>
              <a:t>记录</a:t>
            </a:r>
            <a:r>
              <a:rPr sz="1550">
                <a:solidFill>
                  <a:srgbClr val="7FA9F1"/>
                </a:solidFill>
                <a:latin typeface="QBIDJM+MS-UIGothic"/>
                <a:cs typeface="QBIDJM+MS-UIGothic"/>
              </a:rPr>
              <a:t>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58389" y="4992211"/>
            <a:ext cx="1447800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需要具有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性和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性不同性状的植物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或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物。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02675" y="5129371"/>
            <a:ext cx="14478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记录实验结</a:t>
            </a: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果和分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671184" y="5257641"/>
            <a:ext cx="12442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用于移取配子。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702675" y="5403691"/>
            <a:ext cx="787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QBIDJM+MS-UIGothic"/>
                <a:cs typeface="QBIDJM+MS-UIGothic"/>
              </a:rPr>
              <a:t>析数据。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QBIDJM+MS-UIGothic"/>
                <a:cs typeface="QBIDJM+MS-UIGothic"/>
              </a:rPr>
              <a:t>模操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MKIOJ+OGAKAQ+Arial-BoldMT"/>
                <a:cs typeface="JMKIOJ+OGAKAQ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操作步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KDLHK+UHADJT+MicrosoftYaHei"/>
                <a:cs typeface="PKDLHK+UHADJ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KDLHK+UHADJT+MicrosoftYaHei"/>
                <a:cs typeface="PKDLHK+UHADJ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KDLHK+UHADJT+MicrosoftYaHei"/>
                <a:cs typeface="PKDLHK+UHADJ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KDLHK+UHADJT+MicrosoftYaHei"/>
                <a:cs typeface="PKDLHK+UHADJ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BIDJM+MS-UIGothic"/>
                <a:cs typeface="QBIDJM+MS-UIGothic"/>
              </a:rPr>
              <a:t>准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0084FF"/>
                </a:solidFill>
                <a:latin typeface="QBIDJM+MS-UIGothic"/>
                <a:cs typeface="QBIDJM+MS-UIGothic"/>
              </a:rPr>
              <a:t>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0084FF"/>
                </a:solidFill>
                <a:latin typeface="QBIDJM+MS-UIGothic"/>
                <a:cs typeface="QBIDJM+MS-UIGothic"/>
              </a:rPr>
              <a:t>花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0084FF"/>
                </a:solidFill>
                <a:latin typeface="QBIDJM+MS-UIGothic"/>
                <a:cs typeface="QBIDJM+MS-UIGothic"/>
              </a:rPr>
              <a:t>粉操作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记录</a:t>
            </a:r>
            <a:r>
              <a:rPr sz="1550" spc="25">
                <a:solidFill>
                  <a:srgbClr val="0084FF"/>
                </a:solidFill>
                <a:latin typeface="QBIDJM+MS-UIGothic"/>
                <a:cs typeface="QBIDJM+MS-UIGothic"/>
              </a:rPr>
              <a:t>数据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的白花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粉所需的花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具有不同性状的花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，如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色、形状等。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将花粉从雄蕊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移到雌蕊上，</a:t>
            </a:r>
          </a:p>
          <a:p>
            <a:pPr marL="17144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用剪刀或其他工具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助。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记录传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粉后的花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和数量，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性以及未成功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粉的花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82369" y="5561817"/>
            <a:ext cx="20363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粉、白花和剪刀等材料。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模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拟实验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数据分析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FMCSR+FJLJSU+MicrosoftYaHei-Bold"/>
                <a:cs typeface="RFMCSR+FJLJS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FMCSR+FJLJSU+MicrosoftYaHei-Bold"/>
                <a:cs typeface="RFMCSR+FJLJS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FMCSR+FJLJSU+MicrosoftYaHei-Bold"/>
                <a:cs typeface="RFMCSR+FJLJS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QBIDJM+MS-UIGothic"/>
                <a:cs typeface="QBIDJM+MS-UIGothic"/>
              </a:rPr>
              <a:t>数据整理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0084FF"/>
                </a:solidFill>
                <a:latin typeface="QBIDJM+MS-UIGothic"/>
                <a:cs typeface="QBIDJM+MS-UIGothic"/>
              </a:rPr>
              <a:t>算比例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QBIDJM+MS-UIGothic"/>
                <a:cs typeface="QBIDJM+MS-UIGothic"/>
              </a:rPr>
              <a:t>分析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0084FF"/>
                </a:solidFill>
                <a:latin typeface="QBIDJM+MS-UIGothic"/>
                <a:cs typeface="QBIDJM+MS-UIGothic"/>
              </a:rPr>
              <a:t>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整理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的数据，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各种性状的花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数量。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根据数据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的比例以及成功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的花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比例。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实验结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果，比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与理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论预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期的差异。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实验结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果展示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0084FF"/>
                </a:solidFill>
                <a:latin typeface="QBIDJM+MS-UIGothic"/>
                <a:cs typeface="QBIDJM+MS-UIGothic"/>
              </a:rPr>
              <a:t>果解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释实验结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果，分析模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拟实验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与理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论预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期的差异原因。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BIDJM+MS-UIGothic"/>
                <a:cs typeface="QBIDJM+MS-UIGothic"/>
              </a:rPr>
              <a:t>制作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300">
                <a:solidFill>
                  <a:srgbClr val="0084FF"/>
                </a:solidFill>
                <a:latin typeface="QBIDJM+MS-UIGothic"/>
                <a:cs typeface="QBIDJM+MS-UIGothic"/>
              </a:rPr>
              <a:t>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根据数据分析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果制作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表，如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饼图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、柱状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等，展示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性花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的比例以及成功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粉的花</a:t>
            </a:r>
          </a:p>
          <a:p>
            <a:pPr marL="2095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比例。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结论总结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总结实验结论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，指出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IDJM+MS-UIGothic"/>
                <a:cs typeface="QBIDJM+MS-UIGothic"/>
              </a:rPr>
              <a:t>局限性。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QBIDJM+MS-UIGothic"/>
                <a:cs typeface="QBIDJM+MS-UIGothic"/>
              </a:rPr>
              <a:t>模与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MKIOJ+OGAKAQ+Arial-BoldMT"/>
                <a:cs typeface="JMKIOJ+OGAKAQ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结论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FMCSR+FJLJSU+MicrosoftYaHei-Bold"/>
                <a:cs typeface="RFMCSR+FJLJS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75723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实验结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果表明，在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合子自交后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代的性状分离比中，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性性状和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性性状的比例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约为</a:t>
            </a:r>
            <a:r>
              <a:rPr sz="1350">
                <a:solidFill>
                  <a:srgbClr val="000000"/>
                </a:solidFill>
                <a:latin typeface="PKDLHK+UHADJT+MicrosoftYaHei"/>
                <a:cs typeface="PKDLHK+UHADJT+MicrosoftYaHei"/>
              </a:rPr>
              <a:t>3:1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，与孟德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尔遗传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定律中的理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论预测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相符。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FMCSR+FJLJSU+MicrosoftYaHei-Bold"/>
                <a:cs typeface="RFMCSR+FJLJSU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拟实验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，我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们证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明了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子自交后代的性状分离比是按照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遗传规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行的，而非随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机分离。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讨论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与解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14173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在模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拟实验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中，我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算机程序模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合子自交的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程，并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了后代的性状表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些数据，我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们发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现显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性性状和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性性状的比例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约为</a:t>
            </a:r>
            <a:r>
              <a:rPr sz="1350">
                <a:solidFill>
                  <a:srgbClr val="000000"/>
                </a:solidFill>
                <a:latin typeface="PKDLHK+UHADJT+MicrosoftYaHei"/>
                <a:cs typeface="PKDLHK+UHADJT+MicrosoftYaHei"/>
              </a:rPr>
              <a:t>3:1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，与孟德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尔遗传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定律中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的理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论预测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一致。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一步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验证这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，我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们还进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行了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分析，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数据与理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论预测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的差异具有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学意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这进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一步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明了我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QBIDJM+MS-UIGothic"/>
                <a:cs typeface="QBIDJM+MS-UIGothic"/>
              </a:rPr>
              <a:t>是可靠的。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0084FF"/>
                </a:solidFill>
                <a:latin typeface="QBIDJM+MS-UIGothic"/>
                <a:cs typeface="QBIDJM+MS-UIGothic"/>
              </a:rPr>
              <a:t>不足与改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虽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然我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的模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拟实验结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果与理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论预测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相符，但我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了一些不足之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657053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。例如，我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的模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拟实验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中只考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一性状的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，而真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世界中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是复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的，可能受到多基因和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境因素的影响。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40379" y="3358252"/>
            <a:ext cx="686319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了更准确地模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情况，我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可以在未来的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中考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增加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更多的基因和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境因素，以便更全面地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估性状分离比的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66441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此外，我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们还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一步改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进实验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方法和技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，以提高模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拟实验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的精度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和可靠性。例如，我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可以使用更先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算机程序或算法来模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基因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水平和多代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QBIDJM+MS-UIGothic"/>
                <a:cs typeface="QBIDJM+MS-UIGothic"/>
              </a:rPr>
              <a:t>的情况。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BIDJM+MS-UIGothic"/>
                <a:cs typeface="QBIDJM+MS-UIGothic"/>
              </a:rPr>
              <a:t>性状分离比的相关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QBIDJM+MS-UIGothic"/>
                <a:cs typeface="QBIDJM+MS-UIGothic"/>
              </a:rPr>
              <a:t>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MKIOJ+OGAKAQ+Arial-BoldMT"/>
                <a:cs typeface="JMKIOJ+OGAKAQ+Arial-BoldMT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https://d.book118.com/008142074056006032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QBIDJM+MS-UIGothic</vt:lpstr>
      <vt:lpstr>HIODUP+MOHJEH+ArialMT</vt:lpstr>
      <vt:lpstr>Times New Roman</vt:lpstr>
      <vt:lpstr>SimSun</vt:lpstr>
      <vt:lpstr>PKDLHK+UHADJT+MicrosoftYaHei</vt:lpstr>
      <vt:lpstr>JMKIOJ+OGAKAQ+Arial-BoldMT</vt:lpstr>
      <vt:lpstr>RFMCSR+FJLJSU+MicrosoftYaHei-Bold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2024-09-09T22:08:54.553</cp:lastPrinted>
  <dcterms:created xsi:type="dcterms:W3CDTF">2024-09-09T14:08:54Z</dcterms:created>
  <dcterms:modified xsi:type="dcterms:W3CDTF">2024-09-09T14:08:55Z</dcterms:modified>
</cp:coreProperties>
</file>