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GGNUV+MS-UIGothic"/>
      <p:regular r:id="rId16"/>
    </p:embeddedFont>
    <p:embeddedFont>
      <p:font typeface="EELKTO+DSLVGN+ArialMT"/>
      <p:regular r:id="rId17"/>
    </p:embeddedFont>
    <p:embeddedFont>
      <p:font typeface="IIVCLI+OUTANF+MicrosoftYaHei-Bold"/>
      <p:regular r:id="rId18"/>
    </p:embeddedFont>
    <p:embeddedFont>
      <p:font typeface="MUQFRE+FKLJQK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CD38-583C-4FE5-9FC4-CEF2C71E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E1B72-AB62-4D35-8022-172CF03A6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134CE-ED55-4B3F-A744-A6769B1E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5745C-16F3-46B3-8942-9DD6E6245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727E5-ECD1-41CA-8AAC-0E7CEA6D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A8D55-F4AC-42E1-9D4C-216FDA67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09AF2-B54E-43FF-A0FD-BF0E8DCF9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B46B0-8A64-4A99-98A9-E663428D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998C7-8D1D-416B-B8B6-41C8B6A48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8585E-B4A5-463F-9143-B7E7E38B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E42C3-CA37-44CA-BCF5-41E1A577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10311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项</a:t>
            </a:r>
            <a:r>
              <a:rPr sz="5750" spc="25">
                <a:solidFill>
                  <a:srgbClr val="083800"/>
                </a:solidFill>
                <a:latin typeface="NGGNUV+MS-UIGothic"/>
                <a:cs typeface="NGGNUV+MS-UIGothic"/>
              </a:rPr>
              <a:t>目七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进</a:t>
            </a:r>
            <a:r>
              <a:rPr sz="5750" spc="25">
                <a:solidFill>
                  <a:srgbClr val="083800"/>
                </a:solidFill>
                <a:latin typeface="NGGNUV+MS-UIGothic"/>
                <a:cs typeface="NGGNUV+MS-UIGothic"/>
              </a:rPr>
              <a:t>出口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货</a:t>
            </a:r>
            <a:r>
              <a:rPr sz="5750">
                <a:solidFill>
                  <a:srgbClr val="083800"/>
                </a:solidFill>
                <a:latin typeface="NGGNUV+MS-UIGothic"/>
                <a:cs typeface="NGGNUV+MS-UIGothic"/>
              </a:rPr>
              <a:t>物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报</a:t>
            </a:r>
            <a:r>
              <a:rPr sz="5750" spc="28">
                <a:solidFill>
                  <a:srgbClr val="083800"/>
                </a:solidFill>
                <a:latin typeface="NGGNUV+MS-UIGothic"/>
                <a:cs typeface="NGGNUV+MS-UIGothic"/>
              </a:rPr>
              <a:t>关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单</a:t>
            </a:r>
            <a:r>
              <a:rPr sz="5750" spc="25">
                <a:solidFill>
                  <a:srgbClr val="083800"/>
                </a:solidFill>
                <a:latin typeface="NGGNUV+MS-UIGothic"/>
                <a:cs typeface="NGGNUV+MS-UIGothic"/>
              </a:rPr>
              <a:t>的填制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NGGNUV+MS-UIGothic"/>
                <a:cs typeface="NGGNU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EELKTO+DSLVGN+ArialMT"/>
                <a:cs typeface="EELKTO+DSLVGN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EELKTO+DSLVGN+ArialMT"/>
                <a:cs typeface="EELKTO+DSLVGN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的填制内容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790381" cy="13320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EELKTO+DSLVGN+ArialMT"/>
                <a:cs typeface="EELKTO+DSLVGN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的填制方法及注意事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EELKTO+DSLVGN+ArialMT"/>
                <a:cs typeface="EELKTO+DSLVGN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填制的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59AE93"/>
                </a:solidFill>
                <a:latin typeface="NGGNUV+MS-UIGothic"/>
                <a:cs typeface="NGGNUV+MS-UIGothic"/>
              </a:rPr>
              <a:t>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IIVCLI+OUTANF+MicrosoftYaHei-Bold"/>
                <a:cs typeface="IIVCLI+OUTAN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报</a:t>
            </a:r>
            <a:r>
              <a:rPr sz="4200">
                <a:solidFill>
                  <a:srgbClr val="F6FFF4"/>
                </a:solidFill>
                <a:latin typeface="NGGNUV+MS-UIGothic"/>
                <a:cs typeface="NGGNUV+MS-UIGothic"/>
              </a:rPr>
              <a:t>关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单</a:t>
            </a:r>
            <a:r>
              <a:rPr sz="4200">
                <a:solidFill>
                  <a:srgbClr val="F6FFF4"/>
                </a:solidFill>
                <a:latin typeface="NGGNUV+MS-UIGothic"/>
                <a:cs typeface="NGGNUV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2000" spc="15">
                <a:solidFill>
                  <a:srgbClr val="FFFFFF"/>
                </a:solidFill>
                <a:latin typeface="NGGNUV+MS-UIGothic"/>
                <a:cs typeface="NGGNUV+MS-UIGothic"/>
              </a:rPr>
              <a:t>关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57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出口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物的收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发货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人或其代理人，按照海关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定的格式，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对进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出口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情况作出的真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、准确、完整、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面申明，并由其承担相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法律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NGGNUV+MS-UIGothic"/>
                <a:cs typeface="NGGNUV+MS-UIGothic"/>
              </a:rPr>
              <a:t>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000" spc="15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2000" spc="15">
                <a:solidFill>
                  <a:srgbClr val="59AE93"/>
                </a:solidFill>
                <a:latin typeface="NGGNUV+MS-UIGothic"/>
                <a:cs typeface="NGGNUV+MS-UIGothic"/>
              </a:rPr>
              <a:t>的法律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责</a:t>
            </a:r>
            <a:r>
              <a:rPr sz="2000">
                <a:solidFill>
                  <a:srgbClr val="59AE93"/>
                </a:solidFill>
                <a:latin typeface="NGGNUV+MS-UIGothic"/>
                <a:cs typeface="NGGNUV+MS-UIGothic"/>
              </a:rPr>
              <a:t>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的填写必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、准确、完整，不得涂改、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造、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造或者擅自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销毁报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。如果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填写有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或者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漏，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当立即向海关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面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告更正或者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充。如果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被涂改、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伪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造、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造或者擅自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销毁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，将依法追究相关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任人的法律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2B584A"/>
                </a:solidFill>
                <a:latin typeface="NGGNUV+MS-UIGothic"/>
                <a:cs typeface="NGGNUV+MS-UIGothic"/>
              </a:rPr>
              <a:t>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的种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口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2300" spc="23">
                <a:solidFill>
                  <a:srgbClr val="59AE93"/>
                </a:solidFill>
                <a:latin typeface="NGGNUV+MS-UIGothic"/>
                <a:cs typeface="NGGNUV+MS-UIGothic"/>
              </a:rPr>
              <a:t>物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物的收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人或者其代理人，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入国境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，向海关申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并随附有关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出口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2300" spc="23">
                <a:solidFill>
                  <a:srgbClr val="59AE93"/>
                </a:solidFill>
                <a:latin typeface="NGGNUV+MS-UIGothic"/>
                <a:cs typeface="NGGNUV+MS-UIGothic"/>
              </a:rPr>
              <a:t>物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人或者其代理人，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在出口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物装运前，向海关申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</a:t>
            </a:r>
          </a:p>
          <a:p>
            <a:pPr marL="1524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并随附有关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境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货</a:t>
            </a:r>
            <a:r>
              <a:rPr sz="2300" spc="23">
                <a:solidFill>
                  <a:srgbClr val="59AE93"/>
                </a:solidFill>
                <a:latin typeface="NGGNUV+MS-UIGothic"/>
                <a:cs typeface="NGGNUV+MS-UIGothic"/>
              </a:rPr>
              <a:t>物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人或者其代理人，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人民共和国国境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向海关申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，并随附有关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的填制要求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89750" y="180758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当随附有关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包括合同、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票、装箱清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、提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47139" y="2103492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填写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使用中文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47139" y="244639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或者英文，并加盖公章。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68180" y="3548753"/>
            <a:ext cx="25553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当由收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人或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者其代理人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名或者盖章。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81100" y="452030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填写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当按照海关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定的格式填写，做到真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、准确、完整、及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85000" y="488860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当按照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出境的日期如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并按照海关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定的期限提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IIVCLI+OUTANF+MicrosoftYaHei-Bold"/>
                <a:cs typeface="IIVCLI+OUTAN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报</a:t>
            </a:r>
            <a:r>
              <a:rPr sz="4200">
                <a:solidFill>
                  <a:srgbClr val="F6FFF4"/>
                </a:solidFill>
                <a:latin typeface="NGGNUV+MS-UIGothic"/>
                <a:cs typeface="NGGNUV+MS-UIGothic"/>
              </a:rPr>
              <a:t>关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单</a:t>
            </a:r>
            <a:r>
              <a:rPr sz="4200">
                <a:solidFill>
                  <a:srgbClr val="F6FFF4"/>
                </a:solidFill>
                <a:latin typeface="NGGNUV+MS-UIGothic"/>
                <a:cs typeface="NGGNUV+MS-UIGothic"/>
              </a:rPr>
              <a:t>的填制内容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预录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号是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的唯一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号，用于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NGGNUV+MS-UIGothic"/>
                <a:cs typeface="NGGNU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352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号由</a:t>
            </a:r>
            <a:r>
              <a:rPr sz="1500">
                <a:solidFill>
                  <a:srgbClr val="000000"/>
                </a:solidFill>
                <a:latin typeface="MUQFRE+FKLJQK+MicrosoftYaHei"/>
                <a:cs typeface="MUQFRE+FKLJQK+MicrosoftYaHei"/>
              </a:rPr>
              <a:t>13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位数字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成，前</a:t>
            </a:r>
            <a:r>
              <a:rPr sz="1500">
                <a:solidFill>
                  <a:srgbClr val="000000"/>
                </a:solidFill>
                <a:latin typeface="MUQFRE+FKLJQK+MicrosoftYaHei"/>
                <a:cs typeface="MUQFRE+FKLJQK+MicrosoftYaHei"/>
              </a:rPr>
              <a:t>8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的日期，后</a:t>
            </a:r>
            <a:r>
              <a:rPr sz="1500">
                <a:solidFill>
                  <a:srgbClr val="000000"/>
                </a:solidFill>
                <a:latin typeface="MUQFRE+FKLJQK+MicrosoftYaHei"/>
                <a:cs typeface="MUQFRE+FKLJQK+MicrosoftYaHei"/>
              </a:rPr>
              <a:t>5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流水号。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号是海关系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生成的，用于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入状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填制的重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要内容之一。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海关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712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海关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号是海关系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统对进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出口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物的唯一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，用于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标识货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出口状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NGGNUV+MS-UIGothic"/>
                <a:cs typeface="NGGNU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57317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海关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号由</a:t>
            </a:r>
            <a:r>
              <a:rPr sz="1350">
                <a:solidFill>
                  <a:srgbClr val="FFFFFF"/>
                </a:solidFill>
                <a:latin typeface="MUQFRE+FKLJQK+MicrosoftYaHei"/>
                <a:cs typeface="MUQFRE+FKLJQK+MicrosoftYaHei"/>
              </a:rPr>
              <a:t>13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位数字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成，前</a:t>
            </a:r>
            <a:r>
              <a:rPr sz="1350">
                <a:solidFill>
                  <a:srgbClr val="FFFFFF"/>
                </a:solidFill>
                <a:latin typeface="MUQFRE+FKLJQK+MicrosoftYaHei"/>
                <a:cs typeface="MUQFRE+FKLJQK+MicrosoftYaHei"/>
              </a:rPr>
              <a:t>8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为进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出口日期，后</a:t>
            </a:r>
            <a:r>
              <a:rPr sz="1350">
                <a:solidFill>
                  <a:srgbClr val="FFFFFF"/>
                </a:solidFill>
                <a:latin typeface="MUQFRE+FKLJQK+MicrosoftYaHei"/>
                <a:cs typeface="MUQFRE+FKLJQK+MicrosoftYaHei"/>
              </a:rPr>
              <a:t>5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流水号。海关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号是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海关系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生成的，用于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标识货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出口状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填制的重要内容之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78704" y="5267812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GGNUV+MS-UIGothic"/>
                <a:cs typeface="NGGNUV+MS-UIGothic"/>
              </a:rPr>
              <a:t>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9971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口口岸</a:t>
            </a:r>
            <a:r>
              <a:rPr sz="3000">
                <a:solidFill>
                  <a:srgbClr val="59AE93"/>
                </a:solidFill>
                <a:latin typeface="IIVCLI+OUTANF+MicrosoftYaHei-Bold"/>
                <a:cs typeface="IIVCLI+OUTANF+MicrosoftYaHei-Bold"/>
              </a:rPr>
              <a:t>/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出口口岸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口口岸和出口口岸是指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出境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时经过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的海关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管口岸。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NGGNUV+MS-UIGothic"/>
                <a:cs typeface="NGGNU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635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口口岸和出口口岸是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填制的重要内容之一，填写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物的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实际进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出境地点填写相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的海关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管口岸。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口口岸和出口口岸的填写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于海关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管和税收征管具有重要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59AE93"/>
                </a:solidFill>
                <a:latin typeface="NGGNUV+MS-UIGothic"/>
                <a:cs typeface="NGGNUV+MS-UIGothic"/>
              </a:rPr>
              <a:t>案号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案号是指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出口企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在向海关申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，需要事先向海关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得的海关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59AE93"/>
                </a:solidFill>
                <a:latin typeface="NGGNUV+MS-UIGothic"/>
                <a:cs typeface="NGGNU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3994" y="4429497"/>
            <a:ext cx="3650679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案号是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填制的重要内容之一，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填写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案情况填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写相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的海关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码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案号的填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写有助于海关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出口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NGGNUV+MS-UIGothic"/>
                <a:cs typeface="NGGNU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https://d.book118.com/015021031140011110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NGGNUV+MS-UIGothic</vt:lpstr>
      <vt:lpstr>EELKTO+DSLVGN+ArialMT</vt:lpstr>
      <vt:lpstr>Times New Roman</vt:lpstr>
      <vt:lpstr>IIVCLI+OUTANF+MicrosoftYaHei-Bold</vt:lpstr>
      <vt:lpstr>MUQFRE+FKLJQK+MicrosoftYaHei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2024-09-15T16:49:50.446</cp:lastPrinted>
  <dcterms:created xsi:type="dcterms:W3CDTF">2024-09-15T08:49:50Z</dcterms:created>
  <dcterms:modified xsi:type="dcterms:W3CDTF">2024-09-15T08:49:51Z</dcterms:modified>
</cp:coreProperties>
</file>