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tiff" ContentType="image/tif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51435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buFont typeface="Arial" pitchFamily="34" charset="0"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 eaLnBrk="0" hangingPunct="0">
              <a:buFont typeface="Arial" pitchFamily="34" charset="0"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E78502D-DB51-4585-B136-964DCD0B2E1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2024-02-23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24" name="Rectangle 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2053" name="Rectangle 5"/>
          <p:cNvSpPr>
            <a:spLocks noGrp="1" noRot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第二级</a:t>
            </a: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第三级</a:t>
            </a: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第四级</a:t>
            </a: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第五级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eaLnBrk="0" hangingPunct="0">
              <a:buFont typeface="Arial" pitchFamily="34" charset="0"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algn="r">
              <a:buFont typeface="Arial" pitchFamily="34" charset="0"/>
              <a:buNone/>
              <a:defRPr sz="1200"/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D241C1F-6776-44B1-A3E3-1F9332A9A561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562662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3315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ctr" anchorCtr="0"/>
          <a:lstStyle/>
          <a:p>
            <a:pPr lvl="0"/>
            <a:endParaRPr lang="zh-CN" altLang="en-US"/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/>
            <a:fld id="{9A0DB2DC-4C9A-4742-B13C-FB6460FD3503}" type="slidenum">
              <a:rPr lang="zh-CN" altLang="en-US" sz="1200"/>
              <a:t>2</a:t>
            </a:fld>
            <a:endParaRPr lang="zh-CN" altLang="en-US" sz="1200"/>
          </a:p>
        </p:txBody>
      </p:sp>
      <p:sp>
        <p:nvSpPr>
          <p:cNvPr id="13317" name="页脚占位符 1"/>
          <p:cNvSpPr txBox="1">
            <a:spLocks noGrp="1"/>
          </p:cNvSpPr>
          <p:nvPr>
            <p:ph type="ftr" sz="quarte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endParaRPr lang="en-US" altLang="zh-CN" sz="1200"/>
          </a:p>
        </p:txBody>
      </p:sp>
      <p:sp>
        <p:nvSpPr>
          <p:cNvPr id="13318" name="页眉占位符 2"/>
          <p:cNvSpPr txBox="1">
            <a:spLocks noGrp="1"/>
          </p:cNvSpPr>
          <p:nvPr>
            <p:ph type="hdr" sz="quarte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 lang="zh-CN" altLang="en-US" sz="1200"/>
          </a:p>
        </p:txBody>
      </p:sp>
    </p:spTree>
    <p:extLst>
      <p:ext uri="{BB962C8B-B14F-4D97-AF65-F5344CB8AC3E}">
        <p14:creationId xmlns:p14="http://schemas.microsoft.com/office/powerpoint/2010/main" val="1835826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6387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ctr" anchorCtr="0"/>
          <a:lstStyle/>
          <a:p>
            <a:pPr lvl="0"/>
            <a:endParaRPr lang="zh-CN" altLang="en-US"/>
          </a:p>
        </p:txBody>
      </p:sp>
      <p:sp>
        <p:nvSpPr>
          <p:cNvPr id="1638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/>
            <a:fld id="{9A0DB2DC-4C9A-4742-B13C-FB6460FD3503}" type="slidenum">
              <a:rPr lang="zh-CN" altLang="en-US" sz="1200"/>
              <a:t>3</a:t>
            </a:fld>
            <a:endParaRPr lang="zh-CN" altLang="en-US" sz="1200"/>
          </a:p>
        </p:txBody>
      </p:sp>
      <p:sp>
        <p:nvSpPr>
          <p:cNvPr id="16389" name="页脚占位符 1"/>
          <p:cNvSpPr txBox="1">
            <a:spLocks noGrp="1"/>
          </p:cNvSpPr>
          <p:nvPr>
            <p:ph type="ftr" sz="quarte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endParaRPr lang="en-US" altLang="zh-CN" sz="1200"/>
          </a:p>
        </p:txBody>
      </p:sp>
      <p:sp>
        <p:nvSpPr>
          <p:cNvPr id="16390" name="页眉占位符 2"/>
          <p:cNvSpPr txBox="1">
            <a:spLocks noGrp="1"/>
          </p:cNvSpPr>
          <p:nvPr>
            <p:ph type="hdr" sz="quarte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 lang="zh-CN" altLang="en-US" sz="1200"/>
          </a:p>
        </p:txBody>
      </p:sp>
    </p:spTree>
    <p:extLst>
      <p:ext uri="{BB962C8B-B14F-4D97-AF65-F5344CB8AC3E}">
        <p14:creationId xmlns:p14="http://schemas.microsoft.com/office/powerpoint/2010/main" val="24597594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46835619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tiff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035AD-D12D-487D-B946-1CCAF2E76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68E11-ACE3-40F6-A2FB-E07EE1C3D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D63F8-0A62-44AC-AAA9-412E60E73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7B5A1-09FA-4234-8DBF-E6DBE737B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A761FD-56DF-4B19-9984-1F1AED7FB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DEF5C8-319F-4918-9A42-1BB59CFBC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5AB70-15BA-4714-8FAA-88C41E24A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0935D-B8E8-406F-B65D-E404C17CE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94455-1FFF-4F7D-9EF6-ABE91EA4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90C4C-F3C8-4A95-AEB2-38B21F0C1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17261-961F-46A4-9702-F9DCC27DF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bg>
      <p:bgPr>
        <a:blipFill dpi="0" rotWithShape="0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3429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075" name="组合 2"/>
          <p:cNvGrpSpPr/>
          <p:nvPr userDrawn="1"/>
        </p:nvGrpSpPr>
        <p:grpSpPr>
          <a:xfrm>
            <a:off x="0" y="0"/>
            <a:ext cx="9144000" cy="5143500"/>
            <a:chOff x="-63062" y="-238125"/>
            <a:chExt cx="12328634" cy="7096125"/>
          </a:xfrm>
        </p:grpSpPr>
        <p:pic>
          <p:nvPicPr>
            <p:cNvPr id="3079" name="图片 3"/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63062" y="-238125"/>
              <a:ext cx="12328634" cy="709612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080" name="图片 4"/>
            <p:cNvPicPr>
              <a:picLocks noChangeAspect="1"/>
            </p:cNvPicPr>
            <p:nvPr userDrawn="1"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63062" y="-238125"/>
              <a:ext cx="12328634" cy="709612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6" name="矩形 5"/>
          <p:cNvSpPr/>
          <p:nvPr/>
        </p:nvSpPr>
        <p:spPr>
          <a:xfrm>
            <a:off x="0" y="325438"/>
            <a:ext cx="9144000" cy="4492625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59875" cy="5143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custGeom>
            <a:gdLst>
              <a:gd name="connsiteX0" fmla="*/ 4989659 w 9144000"/>
              <a:gd name="connsiteY0" fmla="*/ 2395715 h 5143500"/>
              <a:gd name="connsiteX1" fmla="*/ 3915053 w 9144000"/>
              <a:gd name="connsiteY1" fmla="*/ 2841090 h 5143500"/>
              <a:gd name="connsiteX2" fmla="*/ 3194508 w 9144000"/>
              <a:gd name="connsiteY2" fmla="*/ 4158751 h 5143500"/>
              <a:gd name="connsiteX3" fmla="*/ 4666358 w 9144000"/>
              <a:gd name="connsiteY3" fmla="*/ 3860297 h 5143500"/>
              <a:gd name="connsiteX4" fmla="*/ 5386903 w 9144000"/>
              <a:gd name="connsiteY4" fmla="*/ 2542636 h 5143500"/>
              <a:gd name="connsiteX5" fmla="*/ 4989659 w 9144000"/>
              <a:gd name="connsiteY5" fmla="*/ 2395715 h 5143500"/>
              <a:gd name="connsiteX6" fmla="*/ 0 w 9144000"/>
              <a:gd name="connsiteY6" fmla="*/ 0 h 5143500"/>
              <a:gd name="connsiteX7" fmla="*/ 9144000 w 9144000"/>
              <a:gd name="connsiteY7" fmla="*/ 0 h 5143500"/>
              <a:gd name="connsiteX8" fmla="*/ 9144000 w 9144000"/>
              <a:gd name="connsiteY8" fmla="*/ 5143500 h 5143500"/>
              <a:gd name="connsiteX9" fmla="*/ 0 w 9144000"/>
              <a:gd name="connsiteY9" fmla="*/ 5143500 h 5143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144000" h="5143500">
                <a:moveTo>
                  <a:pt x="4989659" y="2395715"/>
                </a:moveTo>
                <a:cubicBezTo>
                  <a:pt x="4692741" y="2405374"/>
                  <a:pt x="4293437" y="2562166"/>
                  <a:pt x="3915053" y="2841090"/>
                </a:cubicBezTo>
                <a:cubicBezTo>
                  <a:pt x="3309640" y="3287368"/>
                  <a:pt x="2987042" y="3877305"/>
                  <a:pt x="3194508" y="4158751"/>
                </a:cubicBezTo>
                <a:cubicBezTo>
                  <a:pt x="3401975" y="4440197"/>
                  <a:pt x="4060945" y="4306575"/>
                  <a:pt x="4666358" y="3860297"/>
                </a:cubicBezTo>
                <a:cubicBezTo>
                  <a:pt x="5271771" y="3414019"/>
                  <a:pt x="5594370" y="2824082"/>
                  <a:pt x="5386903" y="2542636"/>
                </a:cubicBezTo>
                <a:cubicBezTo>
                  <a:pt x="5309103" y="2437094"/>
                  <a:pt x="5167810" y="2389920"/>
                  <a:pt x="4989659" y="2395715"/>
                </a:cubicBezTo>
                <a:close/>
                <a:moveTo>
                  <a:pt x="0" y="0"/>
                </a:moveTo>
                <a:lnTo>
                  <a:pt x="9144000" y="0"/>
                </a:lnTo>
                <a:lnTo>
                  <a:pt x="9144000" y="5143500"/>
                </a:lnTo>
                <a:lnTo>
                  <a:pt x="0" y="5143500"/>
                </a:lnTo>
                <a:close/>
              </a:path>
            </a:pathLst>
          </a:cu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file:///D:\qq&#25991;&#20214;\712321467\Image\C2C\Image2\%7b75232B38-A165-1FB7-499C-2E1C792CACB5%7d.png" TargetMode="External" /><Relationship Id="rId5" Type="http://schemas.openxmlformats.org/officeDocument/2006/relationships/image" Target="../media/image6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30021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1"/>
          <p:cNvSpPr txBox="1"/>
          <p:nvPr/>
        </p:nvSpPr>
        <p:spPr>
          <a:xfrm>
            <a:off x="2201293" y="1737056"/>
            <a:ext cx="2736850" cy="706437"/>
          </a:xfrm>
          <a:prstGeom prst="rect">
            <a:avLst/>
          </a:prstGeom>
          <a:noFill/>
          <a:ln w="127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4000" b="1">
                <a:latin typeface="楷体" panose="02010609060101010101" pitchFamily="49" charset="-122"/>
                <a:ea typeface="楷体" panose="02010609060101010101" pitchFamily="49" charset="-122"/>
              </a:rPr>
              <a:t>6 </a:t>
            </a:r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老山界</a:t>
            </a:r>
          </a:p>
        </p:txBody>
      </p:sp>
      <p:pic>
        <p:nvPicPr>
          <p:cNvPr id="9219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438" y="206375"/>
            <a:ext cx="2352675" cy="5016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AutoShape 2"/>
          <p:cNvSpPr>
            <a:spLocks noChangeAspect="1"/>
          </p:cNvSpPr>
          <p:nvPr/>
        </p:nvSpPr>
        <p:spPr>
          <a:xfrm>
            <a:off x="57150" y="-122237"/>
            <a:ext cx="298450" cy="2984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12291" name="TextBox 3"/>
          <p:cNvSpPr txBox="1"/>
          <p:nvPr/>
        </p:nvSpPr>
        <p:spPr>
          <a:xfrm>
            <a:off x="473075" y="1284288"/>
            <a:ext cx="8197850" cy="1930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latin typeface="宋体" panose="02010600030101010101" pitchFamily="2" charset="-122"/>
              </a:rPr>
              <a:t>    陆定一（</a:t>
            </a:r>
            <a:r>
              <a:rPr lang="en-US" altLang="zh-CN" sz="2800" b="1">
                <a:latin typeface="宋体" panose="02010600030101010101" pitchFamily="2" charset="-122"/>
              </a:rPr>
              <a:t>1906—1996</a:t>
            </a:r>
            <a:r>
              <a:rPr lang="zh-CN" altLang="en-US" sz="2800" b="1">
                <a:latin typeface="宋体" panose="02010600030101010101" pitchFamily="2" charset="-122"/>
              </a:rPr>
              <a:t>），江苏无锡人，伟大的共产主义战士，杰出的无产阶级革命家，中国共产党宣传思想阵线杰出的领导人。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  <p:grpSp>
        <p:nvGrpSpPr>
          <p:cNvPr id="12292" name="组合 5"/>
          <p:cNvGrpSpPr/>
          <p:nvPr/>
        </p:nvGrpSpPr>
        <p:grpSpPr>
          <a:xfrm>
            <a:off x="3003550" y="0"/>
            <a:ext cx="3136900" cy="682625"/>
            <a:chOff x="3003859" y="0"/>
            <a:chExt cx="3136282" cy="682388"/>
          </a:xfrm>
        </p:grpSpPr>
        <p:pic>
          <p:nvPicPr>
            <p:cNvPr id="12294" name="图片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003859" y="0"/>
              <a:ext cx="3136282" cy="68238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2295" name="文本框 13"/>
            <p:cNvSpPr txBox="1"/>
            <p:nvPr/>
          </p:nvSpPr>
          <p:spPr>
            <a:xfrm>
              <a:off x="3642519" y="49094"/>
              <a:ext cx="1858963" cy="58477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200" b="1">
                  <a:latin typeface="黑体" panose="02010609060101010101" pitchFamily="49" charset="-122"/>
                  <a:ea typeface="黑体" panose="02010609060101010101" pitchFamily="49" charset="-122"/>
                </a:rPr>
                <a:t>作者简介</a:t>
              </a:r>
            </a:p>
          </p:txBody>
        </p:sp>
      </p:grpSp>
      <p:pic>
        <p:nvPicPr>
          <p:cNvPr id="12293" name="图片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4663" y="2894013"/>
            <a:ext cx="4859337" cy="19383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3" name="TextBox 43"/>
          <p:cNvSpPr txBox="1">
            <a:spLocks noChangeArrowheads="1"/>
          </p:cNvSpPr>
          <p:nvPr/>
        </p:nvSpPr>
        <p:spPr bwMode="auto">
          <a:xfrm>
            <a:off x="391205" y="1044656"/>
            <a:ext cx="8502555" cy="3933384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攀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谈        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 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峭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壁（    ） 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骨碌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（    ）       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咀嚼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（    ）  呜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咽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（    ） 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督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促（    ）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灌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输（    ） 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苛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捐杂税（    ）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酣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然入梦（    ）  不可捉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摸 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缴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（    ）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en-US" sz="3200" b="1" noProof="0">
                <a:latin typeface="楷体" panose="02010609060101010101" pitchFamily="49" charset="-122"/>
                <a:ea typeface="楷体" panose="02010609060101010101" pitchFamily="49" charset="-122"/>
              </a:rPr>
              <a:t>欺</a:t>
            </a:r>
            <a:r>
              <a:rPr lang="zh-CN" altLang="en-US" sz="3200" b="1" noProof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侮</a:t>
            </a:r>
            <a:r>
              <a:rPr lang="zh-CN" altLang="en-US" sz="3200" b="1" noProof="0">
                <a:latin typeface="楷体" panose="02010609060101010101" pitchFamily="49" charset="-122"/>
                <a:ea typeface="楷体" panose="02010609060101010101" pitchFamily="49" charset="-122"/>
              </a:rPr>
              <a:t>（    ）   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篱笆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（    ） 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蜷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（    ）</a:t>
            </a:r>
            <a:endParaRPr lang="en-US" altLang="zh-CN" sz="32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矗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立（    ）</a:t>
            </a:r>
          </a:p>
        </p:txBody>
      </p:sp>
      <p:sp>
        <p:nvSpPr>
          <p:cNvPr id="2" name="TextBox 2"/>
          <p:cNvSpPr txBox="1"/>
          <p:nvPr/>
        </p:nvSpPr>
        <p:spPr>
          <a:xfrm>
            <a:off x="1377008" y="634089"/>
            <a:ext cx="6056466" cy="52322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buFont typeface="Wingdings" panose="05000000000000000000" pitchFamily="2" charset="2"/>
              <a:buChar char="l"/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查工具书，掌握下边加点字的读音</a:t>
            </a:r>
          </a:p>
        </p:txBody>
      </p:sp>
      <p:sp>
        <p:nvSpPr>
          <p:cNvPr id="16" name="TextBox 48"/>
          <p:cNvSpPr txBox="1"/>
          <p:nvPr/>
        </p:nvSpPr>
        <p:spPr>
          <a:xfrm>
            <a:off x="4512023" y="1148590"/>
            <a:ext cx="957263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latin typeface="+mn-ea"/>
                <a:ea typeface="+mn-ea"/>
                <a:cs typeface="+mn-cs"/>
              </a:rPr>
              <a:t>qiào</a:t>
            </a:r>
            <a:endParaRPr kumimoji="0" lang="zh-CN" altLang="en-US" sz="2800" b="1" kern="1200" cap="none" spc="0" normalizeH="0" baseline="0" noProof="0">
              <a:solidFill>
                <a:srgbClr val="0000FF"/>
              </a:solidFill>
              <a:latin typeface="+mn-ea"/>
              <a:ea typeface="+mn-ea"/>
              <a:cs typeface="+mn-cs"/>
            </a:endParaRPr>
          </a:p>
        </p:txBody>
      </p:sp>
      <p:sp>
        <p:nvSpPr>
          <p:cNvPr id="18" name="TextBox 48"/>
          <p:cNvSpPr txBox="1"/>
          <p:nvPr/>
        </p:nvSpPr>
        <p:spPr>
          <a:xfrm>
            <a:off x="7378858" y="1116635"/>
            <a:ext cx="956884" cy="52322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highlight>
                  <a:srgbClr val="FFFF00"/>
                </a:highlight>
                <a:latin typeface="+mn-ea"/>
                <a:ea typeface="+mn-ea"/>
                <a:cs typeface="+mn-cs"/>
              </a:rPr>
              <a:t>ɡūlu</a:t>
            </a:r>
            <a:endParaRPr kumimoji="0" lang="zh-CN" altLang="en-US" sz="2800" b="1" kern="1200" cap="none" spc="0" normalizeH="0" baseline="0" noProof="0">
              <a:solidFill>
                <a:srgbClr val="0000FF"/>
              </a:solidFill>
              <a:highlight>
                <a:srgbClr val="FFFF00"/>
              </a:highlight>
              <a:latin typeface="+mn-ea"/>
              <a:ea typeface="+mn-ea"/>
              <a:cs typeface="+mn-cs"/>
            </a:endParaRPr>
          </a:p>
        </p:txBody>
      </p:sp>
      <p:sp>
        <p:nvSpPr>
          <p:cNvPr id="20" name="TextBox 48"/>
          <p:cNvSpPr txBox="1"/>
          <p:nvPr/>
        </p:nvSpPr>
        <p:spPr>
          <a:xfrm>
            <a:off x="1575148" y="1726308"/>
            <a:ext cx="1158875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latin typeface="+mn-ea"/>
                <a:ea typeface="+mn-ea"/>
                <a:cs typeface="+mn-cs"/>
              </a:rPr>
              <a:t>jǔjué</a:t>
            </a:r>
            <a:endParaRPr kumimoji="0" lang="zh-CN" altLang="en-US" sz="2800" b="1" kern="1200" cap="none" spc="0" normalizeH="0" baseline="0" noProof="0">
              <a:solidFill>
                <a:srgbClr val="0000FF"/>
              </a:solidFill>
              <a:latin typeface="+mn-ea"/>
              <a:ea typeface="+mn-ea"/>
              <a:cs typeface="+mn-cs"/>
            </a:endParaRPr>
          </a:p>
        </p:txBody>
      </p:sp>
      <p:sp>
        <p:nvSpPr>
          <p:cNvPr id="21" name="TextBox 48"/>
          <p:cNvSpPr txBox="1"/>
          <p:nvPr/>
        </p:nvSpPr>
        <p:spPr>
          <a:xfrm>
            <a:off x="4687607" y="1710371"/>
            <a:ext cx="648269" cy="52322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highlight>
                  <a:srgbClr val="FFFF00"/>
                </a:highlight>
                <a:latin typeface="+mn-ea"/>
                <a:ea typeface="+mn-ea"/>
                <a:cs typeface="+mn-cs"/>
              </a:rPr>
              <a:t>yè</a:t>
            </a:r>
            <a:endParaRPr kumimoji="0" lang="en-US" altLang="zh-CN" sz="2800" b="1" kern="1200" cap="none" spc="0" normalizeH="0" baseline="0" noProof="0">
              <a:solidFill>
                <a:srgbClr val="0000FF"/>
              </a:solidFill>
              <a:highlight>
                <a:srgbClr val="FFFF00"/>
              </a:highlight>
              <a:latin typeface="+mn-ea"/>
              <a:ea typeface="+mn-ea"/>
              <a:cs typeface="+mn-cs"/>
            </a:endParaRPr>
          </a:p>
        </p:txBody>
      </p:sp>
      <p:sp>
        <p:nvSpPr>
          <p:cNvPr id="22" name="TextBox 48"/>
          <p:cNvSpPr txBox="1"/>
          <p:nvPr/>
        </p:nvSpPr>
        <p:spPr>
          <a:xfrm>
            <a:off x="7533036" y="1710433"/>
            <a:ext cx="647700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latin typeface="+mn-ea"/>
                <a:ea typeface="+mn-ea"/>
                <a:cs typeface="+mn-cs"/>
              </a:rPr>
              <a:t>dū</a:t>
            </a:r>
            <a:endParaRPr kumimoji="0" lang="en-US" altLang="zh-CN" sz="2800" b="1" kern="1200" cap="none" spc="0" normalizeH="0" baseline="0" noProof="0">
              <a:solidFill>
                <a:srgbClr val="0000FF"/>
              </a:solidFill>
              <a:latin typeface="+mn-ea"/>
              <a:ea typeface="+mn-ea"/>
              <a:cs typeface="+mn-cs"/>
            </a:endParaRPr>
          </a:p>
        </p:txBody>
      </p:sp>
      <p:sp>
        <p:nvSpPr>
          <p:cNvPr id="23" name="TextBox 48"/>
          <p:cNvSpPr txBox="1"/>
          <p:nvPr/>
        </p:nvSpPr>
        <p:spPr>
          <a:xfrm>
            <a:off x="1675161" y="2339540"/>
            <a:ext cx="957263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latin typeface="+mn-ea"/>
                <a:ea typeface="+mn-ea"/>
                <a:cs typeface="+mn-cs"/>
              </a:rPr>
              <a:t>ɡuàn</a:t>
            </a:r>
            <a:endParaRPr kumimoji="0" lang="zh-CN" altLang="en-US" sz="2800" b="1" kern="1200" cap="none" spc="0" normalizeH="0" baseline="0" noProof="0">
              <a:solidFill>
                <a:srgbClr val="0000FF"/>
              </a:solidFill>
              <a:latin typeface="+mn-ea"/>
              <a:ea typeface="+mn-ea"/>
              <a:cs typeface="+mn-cs"/>
            </a:endParaRPr>
          </a:p>
        </p:txBody>
      </p:sp>
      <p:sp>
        <p:nvSpPr>
          <p:cNvPr id="24" name="TextBox 48"/>
          <p:cNvSpPr txBox="1"/>
          <p:nvPr/>
        </p:nvSpPr>
        <p:spPr>
          <a:xfrm>
            <a:off x="5537548" y="2339540"/>
            <a:ext cx="592138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latin typeface="+mn-ea"/>
                <a:ea typeface="+mn-ea"/>
                <a:cs typeface="+mn-cs"/>
              </a:rPr>
              <a:t>kē</a:t>
            </a:r>
            <a:endParaRPr kumimoji="0" lang="zh-CN" altLang="en-US" sz="2800" b="1" kern="1200" cap="none" spc="0" normalizeH="0" baseline="0" noProof="0">
              <a:solidFill>
                <a:srgbClr val="0000FF"/>
              </a:solidFill>
              <a:latin typeface="+mn-ea"/>
              <a:ea typeface="+mn-ea"/>
              <a:cs typeface="+mn-cs"/>
            </a:endParaRPr>
          </a:p>
        </p:txBody>
      </p:sp>
      <p:sp>
        <p:nvSpPr>
          <p:cNvPr id="25" name="TextBox 48"/>
          <p:cNvSpPr txBox="1"/>
          <p:nvPr/>
        </p:nvSpPr>
        <p:spPr>
          <a:xfrm>
            <a:off x="2618136" y="2985565"/>
            <a:ext cx="788988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latin typeface="+mn-ea"/>
                <a:ea typeface="+mn-ea"/>
                <a:cs typeface="+mn-cs"/>
              </a:rPr>
              <a:t>hān</a:t>
            </a:r>
            <a:endParaRPr kumimoji="0" lang="en-US" altLang="zh-CN" sz="2800" b="1" kern="1200" cap="none" spc="0" normalizeH="0" baseline="0" noProof="0">
              <a:solidFill>
                <a:srgbClr val="0000FF"/>
              </a:solidFill>
              <a:latin typeface="+mn-ea"/>
              <a:ea typeface="+mn-ea"/>
              <a:cs typeface="+mn-cs"/>
            </a:endParaRPr>
          </a:p>
        </p:txBody>
      </p:sp>
      <p:grpSp>
        <p:nvGrpSpPr>
          <p:cNvPr id="15375" name="组合 18"/>
          <p:cNvGrpSpPr/>
          <p:nvPr/>
        </p:nvGrpSpPr>
        <p:grpSpPr>
          <a:xfrm>
            <a:off x="3003550" y="0"/>
            <a:ext cx="3136900" cy="682625"/>
            <a:chOff x="3003859" y="0"/>
            <a:chExt cx="3136282" cy="682388"/>
          </a:xfrm>
        </p:grpSpPr>
        <p:pic>
          <p:nvPicPr>
            <p:cNvPr id="15379" name="图片 2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003859" y="0"/>
              <a:ext cx="3136282" cy="68238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5380" name="文本框 13"/>
            <p:cNvSpPr txBox="1"/>
            <p:nvPr/>
          </p:nvSpPr>
          <p:spPr>
            <a:xfrm>
              <a:off x="3642519" y="49094"/>
              <a:ext cx="1858963" cy="58477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200" b="1">
                  <a:latin typeface="黑体" panose="02010609060101010101" pitchFamily="49" charset="-122"/>
                  <a:ea typeface="黑体" panose="02010609060101010101" pitchFamily="49" charset="-122"/>
                </a:rPr>
                <a:t>初读课文</a:t>
              </a:r>
            </a:p>
          </p:txBody>
        </p:sp>
      </p:grpSp>
      <p:sp>
        <p:nvSpPr>
          <p:cNvPr id="29" name="TextBox 48"/>
          <p:cNvSpPr txBox="1"/>
          <p:nvPr/>
        </p:nvSpPr>
        <p:spPr>
          <a:xfrm>
            <a:off x="6939419" y="2985565"/>
            <a:ext cx="9881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latin typeface="+mn-ea"/>
                <a:ea typeface="+mn-ea"/>
                <a:cs typeface="+mn-cs"/>
              </a:rPr>
              <a:t>jiǎo</a:t>
            </a:r>
            <a:endParaRPr kumimoji="0" lang="en-US" altLang="zh-CN" sz="2800" b="1" kern="1200" cap="none" spc="0" normalizeH="0" baseline="0" noProof="0">
              <a:solidFill>
                <a:srgbClr val="0000FF"/>
              </a:solidFill>
              <a:latin typeface="+mn-ea"/>
              <a:ea typeface="+mn-ea"/>
              <a:cs typeface="+mn-cs"/>
            </a:endParaRPr>
          </a:p>
        </p:txBody>
      </p:sp>
      <p:sp>
        <p:nvSpPr>
          <p:cNvPr id="30" name="TextBox 48"/>
          <p:cNvSpPr txBox="1"/>
          <p:nvPr/>
        </p:nvSpPr>
        <p:spPr>
          <a:xfrm>
            <a:off x="1819737" y="3636235"/>
            <a:ext cx="66810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latin typeface="+mn-ea"/>
                <a:ea typeface="+mn-ea"/>
                <a:cs typeface="+mn-cs"/>
              </a:rPr>
              <a:t>wǔ</a:t>
            </a:r>
            <a:endParaRPr kumimoji="0" lang="en-US" altLang="zh-CN" sz="2800" b="1" kern="1200" cap="none" spc="0" normalizeH="0" baseline="0" noProof="0">
              <a:solidFill>
                <a:srgbClr val="0000FF"/>
              </a:solidFill>
              <a:latin typeface="+mn-ea"/>
              <a:ea typeface="+mn-ea"/>
              <a:cs typeface="+mn-cs"/>
            </a:endParaRPr>
          </a:p>
        </p:txBody>
      </p:sp>
      <p:sp>
        <p:nvSpPr>
          <p:cNvPr id="31" name="TextBox 48"/>
          <p:cNvSpPr txBox="1"/>
          <p:nvPr/>
        </p:nvSpPr>
        <p:spPr>
          <a:xfrm>
            <a:off x="4637894" y="3636235"/>
            <a:ext cx="126122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latin typeface="+mn-ea"/>
                <a:ea typeface="+mn-ea"/>
                <a:cs typeface="+mn-cs"/>
              </a:rPr>
              <a:t>lí bɑ</a:t>
            </a:r>
            <a:endParaRPr kumimoji="0" lang="en-US" altLang="zh-CN" sz="2800" b="1" kern="1200" cap="none" spc="0" normalizeH="0" baseline="0" noProof="0">
              <a:solidFill>
                <a:srgbClr val="0000FF"/>
              </a:solidFill>
              <a:latin typeface="+mn-ea"/>
              <a:ea typeface="+mn-ea"/>
              <a:cs typeface="+mn-cs"/>
            </a:endParaRPr>
          </a:p>
        </p:txBody>
      </p:sp>
      <p:sp>
        <p:nvSpPr>
          <p:cNvPr id="32" name="TextBox 48"/>
          <p:cNvSpPr txBox="1"/>
          <p:nvPr/>
        </p:nvSpPr>
        <p:spPr>
          <a:xfrm>
            <a:off x="6970267" y="3600640"/>
            <a:ext cx="957263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latin typeface="+mn-ea"/>
                <a:ea typeface="+mn-ea"/>
                <a:cs typeface="+mn-cs"/>
              </a:rPr>
              <a:t>quán</a:t>
            </a:r>
            <a:endParaRPr kumimoji="0" lang="zh-CN" altLang="en-US" sz="2800" b="1" kern="1200" cap="none" spc="0" normalizeH="0" baseline="0" noProof="0">
              <a:solidFill>
                <a:srgbClr val="0000FF"/>
              </a:solidFill>
              <a:latin typeface="+mn-ea"/>
              <a:ea typeface="+mn-ea"/>
              <a:cs typeface="+mn-cs"/>
            </a:endParaRPr>
          </a:p>
        </p:txBody>
      </p:sp>
      <p:sp>
        <p:nvSpPr>
          <p:cNvPr id="33" name="TextBox 48"/>
          <p:cNvSpPr txBox="1"/>
          <p:nvPr/>
        </p:nvSpPr>
        <p:spPr>
          <a:xfrm>
            <a:off x="1747447" y="4318495"/>
            <a:ext cx="8126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b="1" kern="1200" cap="none" spc="0" normalizeH="0" baseline="0" noProof="0" err="1">
                <a:solidFill>
                  <a:srgbClr val="0000FF"/>
                </a:solidFill>
                <a:latin typeface="+mn-ea"/>
                <a:ea typeface="+mn-ea"/>
                <a:cs typeface="+mn-cs"/>
              </a:rPr>
              <a:t>chù</a:t>
            </a:r>
            <a:endParaRPr kumimoji="0" lang="en-US" altLang="zh-CN" sz="2800" b="1" kern="1200" cap="none" spc="0" normalizeH="0" baseline="0" noProof="0">
              <a:solidFill>
                <a:srgbClr val="0000FF"/>
              </a:solidFill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0" grpId="0"/>
      <p:bldP spid="22" grpId="0"/>
      <p:bldP spid="23" grpId="0"/>
      <p:bldP spid="24" grpId="0"/>
      <p:bldP spid="25" grpId="0"/>
      <p:bldP spid="29" grpId="0"/>
      <p:bldP spid="30" grpId="0"/>
      <p:bldP spid="31" grpId="0"/>
      <p:bldP spid="32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312E8249-D3C6-4FF4-BD7F-15CBE618FA9D}"/>
              </a:ext>
            </a:extLst>
          </p:cNvPr>
          <p:cNvSpPr txBox="1"/>
          <p:nvPr/>
        </p:nvSpPr>
        <p:spPr>
          <a:xfrm>
            <a:off x="2754967" y="672068"/>
            <a:ext cx="7985760" cy="4164794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文中是找些话题与人交谈的意思</a:t>
            </a:r>
            <a:r>
              <a:rPr lang="ii-CN" altLang="en-US">
                <a:solidFill>
                  <a:srgbClr val="FF0000"/>
                </a:solidFill>
                <a:latin typeface="楷体" panose="02010609060101010101" pitchFamily="49" charset="-122"/>
              </a:rPr>
              <a:t>。</a:t>
            </a:r>
            <a:endParaRPr lang="en-US" altLang="ii-CN">
              <a:solidFill>
                <a:srgbClr val="FF0000"/>
              </a:solidFill>
              <a:latin typeface="楷体" panose="02010609060101010101" pitchFamily="49" charset="-122"/>
            </a:endParaRPr>
          </a:p>
          <a:p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指繁重的捐税。</a:t>
            </a:r>
            <a:endParaRPr lang="en-US" altLang="zh-CN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奇伟的景象。</a:t>
            </a:r>
            <a:endParaRPr lang="en-US" altLang="zh-CN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畅快地入睡。</a:t>
            </a:r>
            <a:endParaRPr lang="en-US" altLang="zh-CN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高耸地立着。</a:t>
            </a:r>
          </a:p>
          <a:p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文中是指流水发出凄切的声音。</a:t>
            </a:r>
          </a:p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2754C69-0888-C1CB-178F-39BEFAABAA2D}"/>
              </a:ext>
            </a:extLst>
          </p:cNvPr>
          <p:cNvSpPr txBox="1"/>
          <p:nvPr/>
        </p:nvSpPr>
        <p:spPr>
          <a:xfrm>
            <a:off x="600832" y="121158"/>
            <a:ext cx="5695790" cy="52322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buFont typeface="Wingdings" panose="05000000000000000000" pitchFamily="2" charset="2"/>
              <a:buChar char="l"/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在文中圈出下列词语，并解释。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A5414C2-481A-D9D5-B221-CA01AA1658A3}"/>
              </a:ext>
            </a:extLst>
          </p:cNvPr>
          <p:cNvSpPr txBox="1"/>
          <p:nvPr/>
        </p:nvSpPr>
        <p:spPr>
          <a:xfrm>
            <a:off x="504409" y="672068"/>
            <a:ext cx="2250558" cy="356616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攀谈：</a:t>
            </a:r>
            <a:endParaRPr lang="en-US" altLang="zh-CN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苛捐杂税：</a:t>
            </a:r>
            <a:endParaRPr lang="en-US" altLang="zh-CN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奇观：</a:t>
            </a:r>
            <a:endParaRPr lang="en-US" altLang="zh-CN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酣然入梦：</a:t>
            </a:r>
            <a:endParaRPr lang="en-US" altLang="zh-CN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矗立：</a:t>
            </a:r>
          </a:p>
          <a:p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呜咽：</a:t>
            </a:r>
          </a:p>
        </p:txBody>
      </p:sp>
    </p:spTree>
    <p:extLst>
      <p:ext uri="{BB962C8B-B14F-4D97-AF65-F5344CB8AC3E}">
        <p14:creationId xmlns:p14="http://schemas.microsoft.com/office/powerpoint/2010/main" val="40202792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71805" y="292156"/>
            <a:ext cx="8553218" cy="57304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结合课文和资料，说说老山界是一座怎样的山。</a:t>
            </a: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232B68BB-271E-4FFA-8A53-BD34DAD69B40}"/>
              </a:ext>
            </a:extLst>
          </p:cNvPr>
          <p:cNvSpPr/>
          <p:nvPr/>
        </p:nvSpPr>
        <p:spPr>
          <a:xfrm>
            <a:off x="451902" y="986055"/>
            <a:ext cx="8193024" cy="386528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457200" eaLnBrk="1" hangingPunct="1">
              <a:lnSpc>
                <a:spcPct val="130000"/>
              </a:lnSpc>
              <a:spcBef>
                <a:spcPts val="300"/>
              </a:spcBef>
              <a:defRPr/>
            </a:pPr>
            <a:r>
              <a:rPr lang="zh-CN" altLang="en-US" sz="2400" b="1">
                <a:latin typeface="+mn-ea"/>
              </a:rPr>
              <a:t>老山界为五岭之越城岭山脉的中段分支，在广西北部，南北坡长</a:t>
            </a:r>
            <a:r>
              <a:rPr lang="en-US" altLang="zh-CN" sz="2400" b="1">
                <a:latin typeface="+mn-ea"/>
              </a:rPr>
              <a:t>21</a:t>
            </a:r>
            <a:r>
              <a:rPr lang="zh-CN" altLang="en-US" sz="2400" b="1">
                <a:latin typeface="+mn-ea"/>
              </a:rPr>
              <a:t>公里，东西宽约</a:t>
            </a:r>
            <a:r>
              <a:rPr lang="en-US" altLang="zh-CN" sz="2400" b="1">
                <a:latin typeface="+mn-ea"/>
              </a:rPr>
              <a:t>6</a:t>
            </a:r>
            <a:r>
              <a:rPr lang="zh-CN" altLang="en-US" sz="2400" b="1">
                <a:latin typeface="+mn-ea"/>
              </a:rPr>
              <a:t>公里，山地面积达</a:t>
            </a:r>
            <a:r>
              <a:rPr lang="en-US" altLang="zh-CN" sz="2400" b="1">
                <a:latin typeface="+mn-ea"/>
              </a:rPr>
              <a:t>126</a:t>
            </a:r>
            <a:r>
              <a:rPr lang="zh-CN" altLang="en-US" sz="2400" b="1">
                <a:latin typeface="+mn-ea"/>
              </a:rPr>
              <a:t>平方公里，其主峰是猫儿山，海拔</a:t>
            </a:r>
            <a:r>
              <a:rPr lang="en-US" altLang="zh-CN" sz="2400" b="1">
                <a:latin typeface="+mn-ea"/>
              </a:rPr>
              <a:t>2141</a:t>
            </a:r>
            <a:r>
              <a:rPr lang="zh-CN" altLang="en-US" sz="2400" b="1">
                <a:latin typeface="+mn-ea"/>
              </a:rPr>
              <a:t>米，是五岭第一高峰。这里山势连绵，峰峦重叠，悬崖峭壁高耸入云，触目惊心。遍山林深叶茂，河谷幽深，人迹罕至。只有悬崖绝壁间的羊肠小径可走。小径如同一条细长的带子，忽而伸向山顶，忽而坠入峡谷。“瞬间有四季，几步不同天”，是人们对老山界的形象描述。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266717F-8877-1C30-D399-AC7E3BAAC391}"/>
            </a:ext>
          </a:extLst>
        </p:cNvPr>
        <p:cNvGrpSpPr/>
        <p:nvPr/>
      </p:nvGrpSpPr>
      <p:grpSpPr>
        <a:xfrm>
          <a:off x="0" y="0"/>
          <a:ext cx="0" cy="0"/>
        </a:xfrm>
      </p:grpSpPr>
      <p:grpSp>
        <p:nvGrpSpPr>
          <p:cNvPr id="19460" name="组合 2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49FD958-EF83-ABD2-9320-1660D76BF509}"/>
              </a:ext>
            </a:extLst>
          </p:cNvPr>
          <p:cNvGrpSpPr/>
          <p:nvPr/>
        </p:nvGrpSpPr>
        <p:grpSpPr>
          <a:xfrm>
            <a:off x="3003550" y="0"/>
            <a:ext cx="3136900" cy="682625"/>
            <a:chOff x="3003859" y="0"/>
            <a:chExt cx="3136282" cy="682388"/>
          </a:xfrm>
        </p:grpSpPr>
        <p:pic>
          <p:nvPicPr>
            <p:cNvPr id="19461" name="图片 22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567E816-F039-65B4-C2A6-E04325EDBA0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003859" y="0"/>
              <a:ext cx="3136282" cy="68238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9462" name="文本框 13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9FE6ECA-F873-12A7-5ABF-F3B2413EA421}"/>
                </a:ext>
              </a:extLst>
            </p:cNvPr>
            <p:cNvSpPr txBox="1"/>
            <p:nvPr/>
          </p:nvSpPr>
          <p:spPr>
            <a:xfrm>
              <a:off x="3642519" y="49094"/>
              <a:ext cx="1858963" cy="58477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200" b="1">
                  <a:latin typeface="黑体" panose="02010609060101010101" pitchFamily="49" charset="-122"/>
                  <a:ea typeface="黑体" panose="02010609060101010101" pitchFamily="49" charset="-122"/>
                </a:rPr>
                <a:t>朗读感知</a:t>
              </a:r>
            </a:p>
          </p:txBody>
        </p:sp>
      </p:grpSp>
      <p:sp>
        <p:nvSpPr>
          <p:cNvPr id="23" name="矩形 2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D3AAEF6-2BE7-A3B0-4D0A-F8BD515AE84A}"/>
              </a:ext>
            </a:extLst>
          </p:cNvPr>
          <p:cNvSpPr/>
          <p:nvPr/>
        </p:nvSpPr>
        <p:spPr>
          <a:xfrm>
            <a:off x="475488" y="1902316"/>
            <a:ext cx="8193024" cy="282192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lnSpc>
                <a:spcPct val="130000"/>
              </a:lnSpc>
              <a:spcBef>
                <a:spcPts val="300"/>
              </a:spcBef>
              <a:defRPr/>
            </a:pPr>
            <a:r>
              <a:rPr lang="zh-CN" altLang="en-US" sz="2400" b="1">
                <a:latin typeface="+mn-ea"/>
              </a:rPr>
              <a:t>    </a:t>
            </a:r>
            <a:r>
              <a:rPr lang="en-US" altLang="zh-CN" sz="2800" b="1">
                <a:latin typeface="+mn-ea"/>
              </a:rPr>
              <a:t>1.</a:t>
            </a:r>
            <a:r>
              <a:rPr lang="zh-CN" altLang="en-US" sz="2800" b="1">
                <a:latin typeface="+mn-ea"/>
              </a:rPr>
              <a:t>通过初读课文，我们知道了这是一篇记叙文，那作者是怎样叙事的呢？请同学们细读课文，边读边画出红军翻山的路线图。</a:t>
            </a:r>
          </a:p>
          <a:p>
            <a:pPr lvl="0" eaLnBrk="1" hangingPunct="1">
              <a:lnSpc>
                <a:spcPct val="130000"/>
              </a:lnSpc>
              <a:spcBef>
                <a:spcPts val="300"/>
              </a:spcBef>
              <a:defRPr/>
            </a:pPr>
            <a:r>
              <a:rPr lang="zh-CN" altLang="en-US" sz="2800" b="1">
                <a:latin typeface="+mn-ea"/>
              </a:rPr>
              <a:t>学生边读课文边画图。</a:t>
            </a:r>
          </a:p>
          <a:p>
            <a:pPr lvl="0" eaLnBrk="1" hangingPunct="1">
              <a:lnSpc>
                <a:spcPct val="130000"/>
              </a:lnSpc>
              <a:spcBef>
                <a:spcPts val="300"/>
              </a:spcBef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4D7BA5F-30BA-B369-F19E-BF05152339DE}"/>
              </a:ext>
            </a:extLst>
          </p:cNvPr>
          <p:cNvSpPr/>
          <p:nvPr/>
        </p:nvSpPr>
        <p:spPr>
          <a:xfrm>
            <a:off x="475488" y="995294"/>
            <a:ext cx="2092960" cy="5730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学习任务单</a:t>
            </a: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172700" y="120015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31438086"/>
      </p:ext>
    </p:extLst>
  </p:cSld>
  <p:clrMapOvr>
    <a:masterClrMapping/>
  </p:clrMapOvr>
  <p:transition spd="slow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B092EB4-ECE3-45C3-9628-DF329FE00C44}"/>
              </a:ext>
            </a:extLst>
          </p:cNvPr>
          <p:cNvGrpSpPr/>
          <p:nvPr/>
        </p:nvGrpSpPr>
        <p:grpSpPr>
          <a:xfrm>
            <a:off x="603250" y="814031"/>
            <a:ext cx="7893050" cy="3116619"/>
            <a:chOff x="603250" y="814031"/>
            <a:chExt cx="7893050" cy="3116619"/>
          </a:xfrm>
        </p:grpSpPr>
        <p:sp>
          <p:nvSpPr>
            <p:cNvPr id="5" name="任意多边形: 形状 4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F4B446F6-E44C-43CF-B424-F286A883FFB1}"/>
                </a:ext>
              </a:extLst>
            </p:cNvPr>
            <p:cNvSpPr/>
            <p:nvPr/>
          </p:nvSpPr>
          <p:spPr>
            <a:xfrm>
              <a:off x="628650" y="894627"/>
              <a:ext cx="7791450" cy="3036023"/>
            </a:xfrm>
            <a:custGeom>
              <a:gdLst>
                <a:gd name="connsiteX0" fmla="*/ 0 w 7791450"/>
                <a:gd name="connsiteY0" fmla="*/ 2883623 h 3036023"/>
                <a:gd name="connsiteX1" fmla="*/ 298450 w 7791450"/>
                <a:gd name="connsiteY1" fmla="*/ 2896323 h 3036023"/>
                <a:gd name="connsiteX2" fmla="*/ 552450 w 7791450"/>
                <a:gd name="connsiteY2" fmla="*/ 2889973 h 3036023"/>
                <a:gd name="connsiteX3" fmla="*/ 914400 w 7791450"/>
                <a:gd name="connsiteY3" fmla="*/ 2864573 h 3036023"/>
                <a:gd name="connsiteX4" fmla="*/ 1289050 w 7791450"/>
                <a:gd name="connsiteY4" fmla="*/ 2813773 h 3036023"/>
                <a:gd name="connsiteX5" fmla="*/ 1739900 w 7791450"/>
                <a:gd name="connsiteY5" fmla="*/ 2680423 h 3036023"/>
                <a:gd name="connsiteX6" fmla="*/ 2063750 w 7791450"/>
                <a:gd name="connsiteY6" fmla="*/ 2489923 h 3036023"/>
                <a:gd name="connsiteX7" fmla="*/ 2324100 w 7791450"/>
                <a:gd name="connsiteY7" fmla="*/ 2324823 h 3036023"/>
                <a:gd name="connsiteX8" fmla="*/ 2609850 w 7791450"/>
                <a:gd name="connsiteY8" fmla="*/ 2134323 h 3036023"/>
                <a:gd name="connsiteX9" fmla="*/ 2876550 w 7791450"/>
                <a:gd name="connsiteY9" fmla="*/ 1937473 h 3036023"/>
                <a:gd name="connsiteX10" fmla="*/ 3130550 w 7791450"/>
                <a:gd name="connsiteY10" fmla="*/ 1772373 h 3036023"/>
                <a:gd name="connsiteX11" fmla="*/ 3365500 w 7791450"/>
                <a:gd name="connsiteY11" fmla="*/ 1645373 h 3036023"/>
                <a:gd name="connsiteX12" fmla="*/ 3600450 w 7791450"/>
                <a:gd name="connsiteY12" fmla="*/ 1556473 h 3036023"/>
                <a:gd name="connsiteX13" fmla="*/ 3822700 w 7791450"/>
                <a:gd name="connsiteY13" fmla="*/ 1429473 h 3036023"/>
                <a:gd name="connsiteX14" fmla="*/ 4076700 w 7791450"/>
                <a:gd name="connsiteY14" fmla="*/ 1346923 h 3036023"/>
                <a:gd name="connsiteX15" fmla="*/ 4502150 w 7791450"/>
                <a:gd name="connsiteY15" fmla="*/ 1219923 h 3036023"/>
                <a:gd name="connsiteX16" fmla="*/ 4730750 w 7791450"/>
                <a:gd name="connsiteY16" fmla="*/ 1105623 h 3036023"/>
                <a:gd name="connsiteX17" fmla="*/ 4927600 w 7791450"/>
                <a:gd name="connsiteY17" fmla="*/ 940523 h 3036023"/>
                <a:gd name="connsiteX18" fmla="*/ 5073650 w 7791450"/>
                <a:gd name="connsiteY18" fmla="*/ 711923 h 3036023"/>
                <a:gd name="connsiteX19" fmla="*/ 5149850 w 7791450"/>
                <a:gd name="connsiteY19" fmla="*/ 496023 h 3036023"/>
                <a:gd name="connsiteX20" fmla="*/ 5219700 w 7791450"/>
                <a:gd name="connsiteY20" fmla="*/ 375373 h 3036023"/>
                <a:gd name="connsiteX21" fmla="*/ 5257800 w 7791450"/>
                <a:gd name="connsiteY21" fmla="*/ 280123 h 3036023"/>
                <a:gd name="connsiteX22" fmla="*/ 5353050 w 7791450"/>
                <a:gd name="connsiteY22" fmla="*/ 197573 h 3036023"/>
                <a:gd name="connsiteX23" fmla="*/ 5518150 w 7791450"/>
                <a:gd name="connsiteY23" fmla="*/ 95973 h 3036023"/>
                <a:gd name="connsiteX24" fmla="*/ 5753100 w 7791450"/>
                <a:gd name="connsiteY24" fmla="*/ 13423 h 3036023"/>
                <a:gd name="connsiteX25" fmla="*/ 5892800 w 7791450"/>
                <a:gd name="connsiteY25" fmla="*/ 723 h 3036023"/>
                <a:gd name="connsiteX26" fmla="*/ 6070600 w 7791450"/>
                <a:gd name="connsiteY26" fmla="*/ 19773 h 3036023"/>
                <a:gd name="connsiteX27" fmla="*/ 6254750 w 7791450"/>
                <a:gd name="connsiteY27" fmla="*/ 159473 h 3036023"/>
                <a:gd name="connsiteX28" fmla="*/ 6337300 w 7791450"/>
                <a:gd name="connsiteY28" fmla="*/ 267423 h 3036023"/>
                <a:gd name="connsiteX29" fmla="*/ 6477000 w 7791450"/>
                <a:gd name="connsiteY29" fmla="*/ 407123 h 3036023"/>
                <a:gd name="connsiteX30" fmla="*/ 6642100 w 7791450"/>
                <a:gd name="connsiteY30" fmla="*/ 616673 h 3036023"/>
                <a:gd name="connsiteX31" fmla="*/ 6769100 w 7791450"/>
                <a:gd name="connsiteY31" fmla="*/ 775423 h 3036023"/>
                <a:gd name="connsiteX32" fmla="*/ 6870700 w 7791450"/>
                <a:gd name="connsiteY32" fmla="*/ 940523 h 3036023"/>
                <a:gd name="connsiteX33" fmla="*/ 7029450 w 7791450"/>
                <a:gd name="connsiteY33" fmla="*/ 1194523 h 3036023"/>
                <a:gd name="connsiteX34" fmla="*/ 7188200 w 7791450"/>
                <a:gd name="connsiteY34" fmla="*/ 1518373 h 3036023"/>
                <a:gd name="connsiteX35" fmla="*/ 7289800 w 7791450"/>
                <a:gd name="connsiteY35" fmla="*/ 1766023 h 3036023"/>
                <a:gd name="connsiteX36" fmla="*/ 7410450 w 7791450"/>
                <a:gd name="connsiteY36" fmla="*/ 2172423 h 3036023"/>
                <a:gd name="connsiteX37" fmla="*/ 7505700 w 7791450"/>
                <a:gd name="connsiteY37" fmla="*/ 2477223 h 3036023"/>
                <a:gd name="connsiteX38" fmla="*/ 7645400 w 7791450"/>
                <a:gd name="connsiteY38" fmla="*/ 2769323 h 3036023"/>
                <a:gd name="connsiteX39" fmla="*/ 7791450 w 7791450"/>
                <a:gd name="connsiteY39" fmla="*/ 3036023 h 30360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7791450" h="3036023">
                  <a:moveTo>
                    <a:pt x="0" y="2883623"/>
                  </a:moveTo>
                  <a:cubicBezTo>
                    <a:pt x="105833" y="2888914"/>
                    <a:pt x="206375" y="2895265"/>
                    <a:pt x="298450" y="2896323"/>
                  </a:cubicBezTo>
                  <a:cubicBezTo>
                    <a:pt x="390525" y="2897381"/>
                    <a:pt x="449792" y="2895265"/>
                    <a:pt x="552450" y="2889973"/>
                  </a:cubicBezTo>
                  <a:cubicBezTo>
                    <a:pt x="655108" y="2884681"/>
                    <a:pt x="791633" y="2877273"/>
                    <a:pt x="914400" y="2864573"/>
                  </a:cubicBezTo>
                  <a:cubicBezTo>
                    <a:pt x="1037167" y="2851873"/>
                    <a:pt x="1151467" y="2844465"/>
                    <a:pt x="1289050" y="2813773"/>
                  </a:cubicBezTo>
                  <a:cubicBezTo>
                    <a:pt x="1426633" y="2783081"/>
                    <a:pt x="1610783" y="2734398"/>
                    <a:pt x="1739900" y="2680423"/>
                  </a:cubicBezTo>
                  <a:cubicBezTo>
                    <a:pt x="1869017" y="2626448"/>
                    <a:pt x="1966383" y="2549190"/>
                    <a:pt x="2063750" y="2489923"/>
                  </a:cubicBezTo>
                  <a:cubicBezTo>
                    <a:pt x="2161117" y="2430656"/>
                    <a:pt x="2233083" y="2384090"/>
                    <a:pt x="2324100" y="2324823"/>
                  </a:cubicBezTo>
                  <a:cubicBezTo>
                    <a:pt x="2415117" y="2265556"/>
                    <a:pt x="2517775" y="2198881"/>
                    <a:pt x="2609850" y="2134323"/>
                  </a:cubicBezTo>
                  <a:cubicBezTo>
                    <a:pt x="2701925" y="2069765"/>
                    <a:pt x="2789767" y="1997798"/>
                    <a:pt x="2876550" y="1937473"/>
                  </a:cubicBezTo>
                  <a:cubicBezTo>
                    <a:pt x="2963333" y="1877148"/>
                    <a:pt x="3049058" y="1821056"/>
                    <a:pt x="3130550" y="1772373"/>
                  </a:cubicBezTo>
                  <a:cubicBezTo>
                    <a:pt x="3212042" y="1723690"/>
                    <a:pt x="3287183" y="1681356"/>
                    <a:pt x="3365500" y="1645373"/>
                  </a:cubicBezTo>
                  <a:cubicBezTo>
                    <a:pt x="3443817" y="1609390"/>
                    <a:pt x="3524250" y="1592456"/>
                    <a:pt x="3600450" y="1556473"/>
                  </a:cubicBezTo>
                  <a:cubicBezTo>
                    <a:pt x="3676650" y="1520490"/>
                    <a:pt x="3743325" y="1464398"/>
                    <a:pt x="3822700" y="1429473"/>
                  </a:cubicBezTo>
                  <a:cubicBezTo>
                    <a:pt x="3902075" y="1394548"/>
                    <a:pt x="4076700" y="1346923"/>
                    <a:pt x="4076700" y="1346923"/>
                  </a:cubicBezTo>
                  <a:cubicBezTo>
                    <a:pt x="4189942" y="1311998"/>
                    <a:pt x="4393142" y="1260140"/>
                    <a:pt x="4502150" y="1219923"/>
                  </a:cubicBezTo>
                  <a:cubicBezTo>
                    <a:pt x="4611158" y="1179706"/>
                    <a:pt x="4659842" y="1152190"/>
                    <a:pt x="4730750" y="1105623"/>
                  </a:cubicBezTo>
                  <a:cubicBezTo>
                    <a:pt x="4801658" y="1059056"/>
                    <a:pt x="4870450" y="1006140"/>
                    <a:pt x="4927600" y="940523"/>
                  </a:cubicBezTo>
                  <a:cubicBezTo>
                    <a:pt x="4984750" y="874906"/>
                    <a:pt x="5036608" y="786006"/>
                    <a:pt x="5073650" y="711923"/>
                  </a:cubicBezTo>
                  <a:cubicBezTo>
                    <a:pt x="5110692" y="637840"/>
                    <a:pt x="5125508" y="552115"/>
                    <a:pt x="5149850" y="496023"/>
                  </a:cubicBezTo>
                  <a:cubicBezTo>
                    <a:pt x="5174192" y="439931"/>
                    <a:pt x="5201708" y="411356"/>
                    <a:pt x="5219700" y="375373"/>
                  </a:cubicBezTo>
                  <a:cubicBezTo>
                    <a:pt x="5237692" y="339390"/>
                    <a:pt x="5235575" y="309756"/>
                    <a:pt x="5257800" y="280123"/>
                  </a:cubicBezTo>
                  <a:cubicBezTo>
                    <a:pt x="5280025" y="250490"/>
                    <a:pt x="5309658" y="228265"/>
                    <a:pt x="5353050" y="197573"/>
                  </a:cubicBezTo>
                  <a:cubicBezTo>
                    <a:pt x="5396442" y="166881"/>
                    <a:pt x="5451475" y="126665"/>
                    <a:pt x="5518150" y="95973"/>
                  </a:cubicBezTo>
                  <a:cubicBezTo>
                    <a:pt x="5584825" y="65281"/>
                    <a:pt x="5690658" y="29298"/>
                    <a:pt x="5753100" y="13423"/>
                  </a:cubicBezTo>
                  <a:cubicBezTo>
                    <a:pt x="5815542" y="-2452"/>
                    <a:pt x="5839883" y="-335"/>
                    <a:pt x="5892800" y="723"/>
                  </a:cubicBezTo>
                  <a:cubicBezTo>
                    <a:pt x="5945717" y="1781"/>
                    <a:pt x="6010275" y="-6685"/>
                    <a:pt x="6070600" y="19773"/>
                  </a:cubicBezTo>
                  <a:cubicBezTo>
                    <a:pt x="6130925" y="46231"/>
                    <a:pt x="6210300" y="118198"/>
                    <a:pt x="6254750" y="159473"/>
                  </a:cubicBezTo>
                  <a:cubicBezTo>
                    <a:pt x="6299200" y="200748"/>
                    <a:pt x="6300258" y="226148"/>
                    <a:pt x="6337300" y="267423"/>
                  </a:cubicBezTo>
                  <a:cubicBezTo>
                    <a:pt x="6374342" y="308698"/>
                    <a:pt x="6426200" y="348915"/>
                    <a:pt x="6477000" y="407123"/>
                  </a:cubicBezTo>
                  <a:cubicBezTo>
                    <a:pt x="6527800" y="465331"/>
                    <a:pt x="6593417" y="555290"/>
                    <a:pt x="6642100" y="616673"/>
                  </a:cubicBezTo>
                  <a:cubicBezTo>
                    <a:pt x="6690783" y="678056"/>
                    <a:pt x="6731000" y="721448"/>
                    <a:pt x="6769100" y="775423"/>
                  </a:cubicBezTo>
                  <a:cubicBezTo>
                    <a:pt x="6807200" y="829398"/>
                    <a:pt x="6870700" y="940523"/>
                    <a:pt x="6870700" y="940523"/>
                  </a:cubicBezTo>
                  <a:cubicBezTo>
                    <a:pt x="6914092" y="1010373"/>
                    <a:pt x="6976533" y="1098215"/>
                    <a:pt x="7029450" y="1194523"/>
                  </a:cubicBezTo>
                  <a:cubicBezTo>
                    <a:pt x="7082367" y="1290831"/>
                    <a:pt x="7144808" y="1423123"/>
                    <a:pt x="7188200" y="1518373"/>
                  </a:cubicBezTo>
                  <a:cubicBezTo>
                    <a:pt x="7231592" y="1613623"/>
                    <a:pt x="7252758" y="1657015"/>
                    <a:pt x="7289800" y="1766023"/>
                  </a:cubicBezTo>
                  <a:cubicBezTo>
                    <a:pt x="7326842" y="1875031"/>
                    <a:pt x="7374467" y="2053890"/>
                    <a:pt x="7410450" y="2172423"/>
                  </a:cubicBezTo>
                  <a:cubicBezTo>
                    <a:pt x="7446433" y="2290956"/>
                    <a:pt x="7466542" y="2377740"/>
                    <a:pt x="7505700" y="2477223"/>
                  </a:cubicBezTo>
                  <a:cubicBezTo>
                    <a:pt x="7544858" y="2576706"/>
                    <a:pt x="7597775" y="2676190"/>
                    <a:pt x="7645400" y="2769323"/>
                  </a:cubicBezTo>
                  <a:cubicBezTo>
                    <a:pt x="7693025" y="2862456"/>
                    <a:pt x="7742237" y="2949239"/>
                    <a:pt x="7791450" y="3036023"/>
                  </a:cubicBezTo>
                </a:path>
              </a:pathLst>
            </a:custGeom>
            <a:noFill/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任意多边形: 形状 8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FD10339-05CA-4688-A6A0-94FC5FF4ADD4}"/>
                </a:ext>
              </a:extLst>
            </p:cNvPr>
            <p:cNvSpPr/>
            <p:nvPr/>
          </p:nvSpPr>
          <p:spPr>
            <a:xfrm>
              <a:off x="603250" y="814031"/>
              <a:ext cx="7893050" cy="3078519"/>
            </a:xfrm>
            <a:custGeom>
              <a:gdLst>
                <a:gd name="connsiteX0" fmla="*/ 0 w 7893050"/>
                <a:gd name="connsiteY0" fmla="*/ 2881669 h 3078519"/>
                <a:gd name="connsiteX1" fmla="*/ 374650 w 7893050"/>
                <a:gd name="connsiteY1" fmla="*/ 2907069 h 3078519"/>
                <a:gd name="connsiteX2" fmla="*/ 641350 w 7893050"/>
                <a:gd name="connsiteY2" fmla="*/ 2875319 h 3078519"/>
                <a:gd name="connsiteX3" fmla="*/ 1035050 w 7893050"/>
                <a:gd name="connsiteY3" fmla="*/ 2849919 h 3078519"/>
                <a:gd name="connsiteX4" fmla="*/ 1555750 w 7893050"/>
                <a:gd name="connsiteY4" fmla="*/ 2735619 h 3078519"/>
                <a:gd name="connsiteX5" fmla="*/ 1974850 w 7893050"/>
                <a:gd name="connsiteY5" fmla="*/ 2526069 h 3078519"/>
                <a:gd name="connsiteX6" fmla="*/ 2419350 w 7893050"/>
                <a:gd name="connsiteY6" fmla="*/ 2227619 h 3078519"/>
                <a:gd name="connsiteX7" fmla="*/ 2705100 w 7893050"/>
                <a:gd name="connsiteY7" fmla="*/ 2030769 h 3078519"/>
                <a:gd name="connsiteX8" fmla="*/ 3009900 w 7893050"/>
                <a:gd name="connsiteY8" fmla="*/ 1808519 h 3078519"/>
                <a:gd name="connsiteX9" fmla="*/ 3695700 w 7893050"/>
                <a:gd name="connsiteY9" fmla="*/ 1478319 h 3078519"/>
                <a:gd name="connsiteX10" fmla="*/ 4286250 w 7893050"/>
                <a:gd name="connsiteY10" fmla="*/ 1287819 h 3078519"/>
                <a:gd name="connsiteX11" fmla="*/ 4584700 w 7893050"/>
                <a:gd name="connsiteY11" fmla="*/ 1148119 h 3078519"/>
                <a:gd name="connsiteX12" fmla="*/ 4914900 w 7893050"/>
                <a:gd name="connsiteY12" fmla="*/ 881419 h 3078519"/>
                <a:gd name="connsiteX13" fmla="*/ 5080000 w 7893050"/>
                <a:gd name="connsiteY13" fmla="*/ 563919 h 3078519"/>
                <a:gd name="connsiteX14" fmla="*/ 5200650 w 7893050"/>
                <a:gd name="connsiteY14" fmla="*/ 290869 h 3078519"/>
                <a:gd name="connsiteX15" fmla="*/ 5588000 w 7893050"/>
                <a:gd name="connsiteY15" fmla="*/ 49569 h 3078519"/>
                <a:gd name="connsiteX16" fmla="*/ 5892800 w 7893050"/>
                <a:gd name="connsiteY16" fmla="*/ 5119 h 3078519"/>
                <a:gd name="connsiteX17" fmla="*/ 6248400 w 7893050"/>
                <a:gd name="connsiteY17" fmla="*/ 125769 h 3078519"/>
                <a:gd name="connsiteX18" fmla="*/ 6591300 w 7893050"/>
                <a:gd name="connsiteY18" fmla="*/ 468669 h 3078519"/>
                <a:gd name="connsiteX19" fmla="*/ 6870700 w 7893050"/>
                <a:gd name="connsiteY19" fmla="*/ 862369 h 3078519"/>
                <a:gd name="connsiteX20" fmla="*/ 7175500 w 7893050"/>
                <a:gd name="connsiteY20" fmla="*/ 1376719 h 3078519"/>
                <a:gd name="connsiteX21" fmla="*/ 7404100 w 7893050"/>
                <a:gd name="connsiteY21" fmla="*/ 1891069 h 3078519"/>
                <a:gd name="connsiteX22" fmla="*/ 7493000 w 7893050"/>
                <a:gd name="connsiteY22" fmla="*/ 2253019 h 3078519"/>
                <a:gd name="connsiteX23" fmla="*/ 7600950 w 7893050"/>
                <a:gd name="connsiteY23" fmla="*/ 2551469 h 3078519"/>
                <a:gd name="connsiteX24" fmla="*/ 7893050 w 7893050"/>
                <a:gd name="connsiteY24" fmla="*/ 3078519 h 30785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893050" h="3078519">
                  <a:moveTo>
                    <a:pt x="0" y="2881669"/>
                  </a:moveTo>
                  <a:cubicBezTo>
                    <a:pt x="133879" y="2894898"/>
                    <a:pt x="267758" y="2908127"/>
                    <a:pt x="374650" y="2907069"/>
                  </a:cubicBezTo>
                  <a:cubicBezTo>
                    <a:pt x="481542" y="2906011"/>
                    <a:pt x="531283" y="2884844"/>
                    <a:pt x="641350" y="2875319"/>
                  </a:cubicBezTo>
                  <a:cubicBezTo>
                    <a:pt x="751417" y="2865794"/>
                    <a:pt x="882650" y="2873202"/>
                    <a:pt x="1035050" y="2849919"/>
                  </a:cubicBezTo>
                  <a:cubicBezTo>
                    <a:pt x="1187450" y="2826636"/>
                    <a:pt x="1399117" y="2789594"/>
                    <a:pt x="1555750" y="2735619"/>
                  </a:cubicBezTo>
                  <a:cubicBezTo>
                    <a:pt x="1712383" y="2681644"/>
                    <a:pt x="1830917" y="2610736"/>
                    <a:pt x="1974850" y="2526069"/>
                  </a:cubicBezTo>
                  <a:cubicBezTo>
                    <a:pt x="2118783" y="2441402"/>
                    <a:pt x="2297642" y="2310169"/>
                    <a:pt x="2419350" y="2227619"/>
                  </a:cubicBezTo>
                  <a:cubicBezTo>
                    <a:pt x="2541058" y="2145069"/>
                    <a:pt x="2606675" y="2100619"/>
                    <a:pt x="2705100" y="2030769"/>
                  </a:cubicBezTo>
                  <a:cubicBezTo>
                    <a:pt x="2803525" y="1960919"/>
                    <a:pt x="2844800" y="1900594"/>
                    <a:pt x="3009900" y="1808519"/>
                  </a:cubicBezTo>
                  <a:cubicBezTo>
                    <a:pt x="3175000" y="1716444"/>
                    <a:pt x="3482975" y="1565102"/>
                    <a:pt x="3695700" y="1478319"/>
                  </a:cubicBezTo>
                  <a:cubicBezTo>
                    <a:pt x="3908425" y="1391536"/>
                    <a:pt x="4138083" y="1342852"/>
                    <a:pt x="4286250" y="1287819"/>
                  </a:cubicBezTo>
                  <a:cubicBezTo>
                    <a:pt x="4434417" y="1232786"/>
                    <a:pt x="4479925" y="1215852"/>
                    <a:pt x="4584700" y="1148119"/>
                  </a:cubicBezTo>
                  <a:cubicBezTo>
                    <a:pt x="4689475" y="1080386"/>
                    <a:pt x="4832350" y="978786"/>
                    <a:pt x="4914900" y="881419"/>
                  </a:cubicBezTo>
                  <a:cubicBezTo>
                    <a:pt x="4997450" y="784052"/>
                    <a:pt x="5032375" y="662344"/>
                    <a:pt x="5080000" y="563919"/>
                  </a:cubicBezTo>
                  <a:cubicBezTo>
                    <a:pt x="5127625" y="465494"/>
                    <a:pt x="5115983" y="376594"/>
                    <a:pt x="5200650" y="290869"/>
                  </a:cubicBezTo>
                  <a:cubicBezTo>
                    <a:pt x="5285317" y="205144"/>
                    <a:pt x="5472642" y="97194"/>
                    <a:pt x="5588000" y="49569"/>
                  </a:cubicBezTo>
                  <a:cubicBezTo>
                    <a:pt x="5703358" y="1944"/>
                    <a:pt x="5782733" y="-7581"/>
                    <a:pt x="5892800" y="5119"/>
                  </a:cubicBezTo>
                  <a:cubicBezTo>
                    <a:pt x="6002867" y="17819"/>
                    <a:pt x="6131983" y="48511"/>
                    <a:pt x="6248400" y="125769"/>
                  </a:cubicBezTo>
                  <a:cubicBezTo>
                    <a:pt x="6364817" y="203027"/>
                    <a:pt x="6487583" y="345902"/>
                    <a:pt x="6591300" y="468669"/>
                  </a:cubicBezTo>
                  <a:cubicBezTo>
                    <a:pt x="6695017" y="591436"/>
                    <a:pt x="6773333" y="711027"/>
                    <a:pt x="6870700" y="862369"/>
                  </a:cubicBezTo>
                  <a:cubicBezTo>
                    <a:pt x="6968067" y="1013711"/>
                    <a:pt x="7086600" y="1205269"/>
                    <a:pt x="7175500" y="1376719"/>
                  </a:cubicBezTo>
                  <a:cubicBezTo>
                    <a:pt x="7264400" y="1548169"/>
                    <a:pt x="7351183" y="1745019"/>
                    <a:pt x="7404100" y="1891069"/>
                  </a:cubicBezTo>
                  <a:cubicBezTo>
                    <a:pt x="7457017" y="2037119"/>
                    <a:pt x="7460192" y="2142952"/>
                    <a:pt x="7493000" y="2253019"/>
                  </a:cubicBezTo>
                  <a:cubicBezTo>
                    <a:pt x="7525808" y="2363086"/>
                    <a:pt x="7534275" y="2413886"/>
                    <a:pt x="7600950" y="2551469"/>
                  </a:cubicBezTo>
                  <a:cubicBezTo>
                    <a:pt x="7667625" y="2689052"/>
                    <a:pt x="7893050" y="3078519"/>
                    <a:pt x="7893050" y="3078519"/>
                  </a:cubicBezTo>
                </a:path>
              </a:pathLst>
            </a:custGeom>
            <a:noFill/>
            <a:ln>
              <a:solidFill>
                <a:schemeClr val="accent6">
                  <a:lumMod val="75000"/>
                </a:schemeClr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" name="椭圆 10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FAF0431-D912-494C-A43D-068DA196CFC6}"/>
              </a:ext>
            </a:extLst>
          </p:cNvPr>
          <p:cNvSpPr/>
          <p:nvPr/>
        </p:nvSpPr>
        <p:spPr>
          <a:xfrm>
            <a:off x="977900" y="3702050"/>
            <a:ext cx="99823" cy="113685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B21610B-0027-42EC-8653-9B1F9C3B7541}"/>
              </a:ext>
            </a:extLst>
          </p:cNvPr>
          <p:cNvSpPr txBox="1"/>
          <p:nvPr/>
        </p:nvSpPr>
        <p:spPr>
          <a:xfrm>
            <a:off x="712940" y="3326815"/>
            <a:ext cx="883540" cy="36933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下午</a:t>
            </a:r>
          </a:p>
        </p:txBody>
      </p:sp>
      <p:sp>
        <p:nvSpPr>
          <p:cNvPr id="15" name="文本框 1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CE4957D-F12D-4866-8E61-7C08064CD692}"/>
              </a:ext>
            </a:extLst>
          </p:cNvPr>
          <p:cNvSpPr txBox="1"/>
          <p:nvPr/>
        </p:nvSpPr>
        <p:spPr>
          <a:xfrm>
            <a:off x="1619447" y="2980461"/>
            <a:ext cx="754980" cy="6463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天色晚了</a:t>
            </a:r>
          </a:p>
        </p:txBody>
      </p:sp>
      <p:sp>
        <p:nvSpPr>
          <p:cNvPr id="16" name="文本框 1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EDFC309-E5E9-4431-915A-1A6EBE9AE28E}"/>
              </a:ext>
            </a:extLst>
          </p:cNvPr>
          <p:cNvSpPr txBox="1"/>
          <p:nvPr/>
        </p:nvSpPr>
        <p:spPr>
          <a:xfrm rot="20291873">
            <a:off x="2279142" y="2876270"/>
            <a:ext cx="897040" cy="36933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天黑了</a:t>
            </a:r>
          </a:p>
        </p:txBody>
      </p:sp>
      <p:sp>
        <p:nvSpPr>
          <p:cNvPr id="17" name="文本框 1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3E411F1E-39F7-4FD4-8599-F2BEC054FF81}"/>
              </a:ext>
            </a:extLst>
          </p:cNvPr>
          <p:cNvSpPr txBox="1"/>
          <p:nvPr/>
        </p:nvSpPr>
        <p:spPr>
          <a:xfrm>
            <a:off x="3592189" y="1933378"/>
            <a:ext cx="1008699" cy="36933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半夜里</a:t>
            </a:r>
          </a:p>
        </p:txBody>
      </p:sp>
      <p:sp>
        <p:nvSpPr>
          <p:cNvPr id="18" name="文本框 1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87C6C31-3252-4491-911D-4F479D123F58}"/>
              </a:ext>
            </a:extLst>
          </p:cNvPr>
          <p:cNvSpPr txBox="1"/>
          <p:nvPr/>
        </p:nvSpPr>
        <p:spPr>
          <a:xfrm>
            <a:off x="4309469" y="1549544"/>
            <a:ext cx="1175511" cy="36933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黎明以后</a:t>
            </a:r>
          </a:p>
        </p:txBody>
      </p:sp>
      <p:sp>
        <p:nvSpPr>
          <p:cNvPr id="19" name="文本框 17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3E9B83B2-462B-4EFD-87EB-B5CCF64FD0FF}"/>
              </a:ext>
            </a:extLst>
          </p:cNvPr>
          <p:cNvSpPr txBox="1"/>
          <p:nvPr/>
        </p:nvSpPr>
        <p:spPr>
          <a:xfrm>
            <a:off x="5376077" y="434966"/>
            <a:ext cx="2212283" cy="36933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次日下午两点多钟</a:t>
            </a:r>
          </a:p>
        </p:txBody>
      </p:sp>
      <p:sp>
        <p:nvSpPr>
          <p:cNvPr id="20" name="文本框 18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4F10AD3-EBCB-452C-9454-972AE944D8F4}"/>
              </a:ext>
            </a:extLst>
          </p:cNvPr>
          <p:cNvSpPr txBox="1"/>
          <p:nvPr/>
        </p:nvSpPr>
        <p:spPr>
          <a:xfrm>
            <a:off x="552450" y="3788715"/>
            <a:ext cx="883541" cy="6463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沿山沟</a:t>
            </a:r>
            <a:endParaRPr lang="en-US" altLang="zh-CN" sz="1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往上走</a:t>
            </a:r>
          </a:p>
        </p:txBody>
      </p:sp>
      <p:sp>
        <p:nvSpPr>
          <p:cNvPr id="21" name="文本框 19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FB44C3B1-CB94-4BA0-9B7A-7D3090A44D02}"/>
              </a:ext>
            </a:extLst>
          </p:cNvPr>
          <p:cNvSpPr txBox="1"/>
          <p:nvPr/>
        </p:nvSpPr>
        <p:spPr>
          <a:xfrm>
            <a:off x="1468609" y="3698422"/>
            <a:ext cx="931730" cy="6463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瑶民家歇脚</a:t>
            </a:r>
          </a:p>
        </p:txBody>
      </p:sp>
      <p:sp>
        <p:nvSpPr>
          <p:cNvPr id="22" name="文本框 20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982FE0E-C9E7-4747-BA86-42E831AF0649}"/>
              </a:ext>
            </a:extLst>
          </p:cNvPr>
          <p:cNvSpPr txBox="1"/>
          <p:nvPr/>
        </p:nvSpPr>
        <p:spPr>
          <a:xfrm>
            <a:off x="2955274" y="2856413"/>
            <a:ext cx="1467615" cy="6463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攀爬</a:t>
            </a:r>
            <a:endParaRPr lang="en-US" altLang="zh-CN" sz="1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“之”字路</a:t>
            </a:r>
          </a:p>
        </p:txBody>
      </p:sp>
      <p:sp>
        <p:nvSpPr>
          <p:cNvPr id="23" name="文本框 2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490EB1D-35D1-4E3B-A066-AC13D32EEA56}"/>
              </a:ext>
            </a:extLst>
          </p:cNvPr>
          <p:cNvSpPr txBox="1"/>
          <p:nvPr/>
        </p:nvSpPr>
        <p:spPr>
          <a:xfrm>
            <a:off x="2490016" y="3394306"/>
            <a:ext cx="695774" cy="646331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到达山脚</a:t>
            </a:r>
            <a:endParaRPr lang="en-US" altLang="zh-CN" sz="1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文本框 2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3C1931F-4CC0-41ED-BE3D-AF57BFAE8895}"/>
              </a:ext>
            </a:extLst>
          </p:cNvPr>
          <p:cNvSpPr txBox="1"/>
          <p:nvPr/>
        </p:nvSpPr>
        <p:spPr>
          <a:xfrm>
            <a:off x="4778673" y="2096397"/>
            <a:ext cx="1252932" cy="646331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到达</a:t>
            </a:r>
            <a:endParaRPr lang="en-US" altLang="zh-CN" sz="1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雷公岩</a:t>
            </a:r>
          </a:p>
        </p:txBody>
      </p:sp>
      <p:sp>
        <p:nvSpPr>
          <p:cNvPr id="25" name="文本框 2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2FB6EA5-8799-434A-A186-29314F01D0C1}"/>
              </a:ext>
            </a:extLst>
          </p:cNvPr>
          <p:cNvSpPr txBox="1"/>
          <p:nvPr/>
        </p:nvSpPr>
        <p:spPr>
          <a:xfrm>
            <a:off x="6089570" y="890413"/>
            <a:ext cx="824006" cy="6463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到达</a:t>
            </a:r>
            <a:endParaRPr lang="en-US" altLang="zh-CN" sz="1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山顶</a:t>
            </a:r>
          </a:p>
        </p:txBody>
      </p:sp>
      <p:sp>
        <p:nvSpPr>
          <p:cNvPr id="26" name="文本框 2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B58F0CD-40CE-49E2-A31C-6F007B34FA69}"/>
              </a:ext>
            </a:extLst>
          </p:cNvPr>
          <p:cNvSpPr txBox="1"/>
          <p:nvPr/>
        </p:nvSpPr>
        <p:spPr>
          <a:xfrm rot="19848843">
            <a:off x="7300324" y="1436907"/>
            <a:ext cx="461665" cy="212250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一口气儿跑下山</a:t>
            </a: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266E04DC-8FA0-4985-8890-107E1371371E}"/>
              </a:ext>
            </a:extLst>
          </p:cNvPr>
          <p:cNvSpPr txBox="1"/>
          <p:nvPr/>
        </p:nvSpPr>
        <p:spPr>
          <a:xfrm>
            <a:off x="7325060" y="3477106"/>
            <a:ext cx="923346" cy="36933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宿营地</a:t>
            </a:r>
          </a:p>
        </p:txBody>
      </p:sp>
      <p:sp>
        <p:nvSpPr>
          <p:cNvPr id="28" name="文本框 2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9179CFF-4E22-4EC1-B2BC-CBCC0337AC8C}"/>
              </a:ext>
            </a:extLst>
          </p:cNvPr>
          <p:cNvSpPr txBox="1"/>
          <p:nvPr/>
        </p:nvSpPr>
        <p:spPr>
          <a:xfrm>
            <a:off x="4050216" y="2412638"/>
            <a:ext cx="776458" cy="6463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山腰露宿</a:t>
            </a:r>
          </a:p>
        </p:txBody>
      </p:sp>
      <p:sp>
        <p:nvSpPr>
          <p:cNvPr id="29" name="椭圆 28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703C5A3-DD04-4009-B6CD-20077C580D88}"/>
              </a:ext>
            </a:extLst>
          </p:cNvPr>
          <p:cNvSpPr/>
          <p:nvPr/>
        </p:nvSpPr>
        <p:spPr>
          <a:xfrm>
            <a:off x="1861440" y="3603787"/>
            <a:ext cx="99823" cy="113685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A915540-68BC-4C71-B920-10EC7B90DE1A}"/>
              </a:ext>
            </a:extLst>
          </p:cNvPr>
          <p:cNvSpPr/>
          <p:nvPr/>
        </p:nvSpPr>
        <p:spPr>
          <a:xfrm>
            <a:off x="2627840" y="3293888"/>
            <a:ext cx="99823" cy="113685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F3119F8A-A923-4963-B190-B026B9300977}"/>
              </a:ext>
            </a:extLst>
          </p:cNvPr>
          <p:cNvSpPr/>
          <p:nvPr/>
        </p:nvSpPr>
        <p:spPr>
          <a:xfrm>
            <a:off x="3408890" y="2742728"/>
            <a:ext cx="99823" cy="113685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7CB36715-3273-47ED-AAD4-07AC9B803D08}"/>
              </a:ext>
            </a:extLst>
          </p:cNvPr>
          <p:cNvSpPr/>
          <p:nvPr/>
        </p:nvSpPr>
        <p:spPr>
          <a:xfrm>
            <a:off x="4209646" y="2302797"/>
            <a:ext cx="99823" cy="113685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椭圆 3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70C7BA5-0038-42DD-AFB8-175F5F5B0E2A}"/>
              </a:ext>
            </a:extLst>
          </p:cNvPr>
          <p:cNvSpPr/>
          <p:nvPr/>
        </p:nvSpPr>
        <p:spPr>
          <a:xfrm>
            <a:off x="5107342" y="1978635"/>
            <a:ext cx="99823" cy="113685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椭圆 3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5C7E16F-9093-4FD9-87B8-9762FA99226C}"/>
              </a:ext>
            </a:extLst>
          </p:cNvPr>
          <p:cNvSpPr/>
          <p:nvPr/>
        </p:nvSpPr>
        <p:spPr>
          <a:xfrm>
            <a:off x="6429640" y="785257"/>
            <a:ext cx="99823" cy="113685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椭圆 38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E6DE8A0-B51E-4596-9B6B-078302DD2629}"/>
              </a:ext>
            </a:extLst>
          </p:cNvPr>
          <p:cNvSpPr/>
          <p:nvPr/>
        </p:nvSpPr>
        <p:spPr>
          <a:xfrm>
            <a:off x="8261106" y="3582462"/>
            <a:ext cx="99823" cy="113685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39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7B99EE5C-C11F-4880-846A-F20E0A6E5E61}"/>
              </a:ext>
            </a:extLst>
          </p:cNvPr>
          <p:cNvSpPr txBox="1"/>
          <p:nvPr/>
        </p:nvSpPr>
        <p:spPr>
          <a:xfrm>
            <a:off x="781050" y="736600"/>
            <a:ext cx="207192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/>
              <a:t>路线图：</a:t>
            </a:r>
            <a:endParaRPr lang="en-US" altLang="zh-CN" sz="2800" b="1"/>
          </a:p>
          <a:p>
            <a:r>
              <a:rPr lang="en-US" altLang="zh-CN" sz="2800" b="1"/>
              <a:t>        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时间线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路线</a:t>
            </a:r>
          </a:p>
        </p:txBody>
      </p:sp>
      <p:cxnSp>
        <p:nvCxnSpPr>
          <p:cNvPr id="44" name="直接连接符 4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2FE0617E-F6BA-4A28-AC91-6A255F44571B}"/>
              </a:ext>
            </a:extLst>
          </p:cNvPr>
          <p:cNvCxnSpPr/>
          <p:nvPr/>
        </p:nvCxnSpPr>
        <p:spPr>
          <a:xfrm>
            <a:off x="793947" y="1441450"/>
            <a:ext cx="825500" cy="0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4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EF2D540-C4E0-4264-8ED8-224635E0857B}"/>
              </a:ext>
            </a:extLst>
          </p:cNvPr>
          <p:cNvCxnSpPr/>
          <p:nvPr/>
        </p:nvCxnSpPr>
        <p:spPr>
          <a:xfrm>
            <a:off x="800100" y="1806992"/>
            <a:ext cx="825500" cy="0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653710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93500" y="539798"/>
            <a:ext cx="8047038" cy="254031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lnSpc>
                <a:spcPct val="130000"/>
              </a:lnSpc>
              <a:spcBef>
                <a:spcPts val="300"/>
              </a:spcBef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分析行军路线图，思考：</a:t>
            </a:r>
          </a:p>
          <a:p>
            <a:pPr lvl="0" eaLnBrk="1" hangingPunct="1">
              <a:lnSpc>
                <a:spcPct val="130000"/>
              </a:lnSpc>
              <a:spcBef>
                <a:spcPts val="300"/>
              </a:spcBef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）从路线图看，作者是按照什么顺序叙事的？叙事的线索是什么？</a:t>
            </a:r>
          </a:p>
          <a:p>
            <a:pPr lvl="0" eaLnBrk="1" hangingPunct="1">
              <a:lnSpc>
                <a:spcPct val="130000"/>
              </a:lnSpc>
              <a:spcBef>
                <a:spcPts val="300"/>
              </a:spcBef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）用一句话概括文章所叙之事。</a:t>
            </a:r>
          </a:p>
          <a:p>
            <a:pPr lvl="0" eaLnBrk="1" hangingPunct="1">
              <a:lnSpc>
                <a:spcPct val="130000"/>
              </a:lnSpc>
              <a:spcBef>
                <a:spcPts val="300"/>
              </a:spcBef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）从图中，你还可以发现红军翻越老山界的哪些信息？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ABD792AE-B62A-F5B9-D045-38527A1DC8F3}"/>
              </a:ext>
            </a:extLst>
          </p:cNvPr>
          <p:cNvSpPr txBox="1"/>
          <p:nvPr/>
        </p:nvSpPr>
        <p:spPr>
          <a:xfrm>
            <a:off x="393500" y="3342756"/>
            <a:ext cx="7874262" cy="9845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ts val="300"/>
              </a:spcBef>
            </a:pPr>
            <a:r>
              <a:rPr lang="zh-CN" altLang="en-US" sz="24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作者以登山的时间变化和地点转移为叙事线索，记叙了红军翻越老山界的经过。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ADB97ED-D43D-7670-938E-B6DEF7DE056D}"/>
            </a:ext>
          </a:extLst>
        </p:cNvPr>
        <p:cNvGrpSpPr/>
        <p:nvPr/>
      </p:nvGrpSpPr>
      <p:grpSpPr>
        <a:xfrm>
          <a:off x="0" y="0"/>
          <a: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52434D8A-D4FF-78B5-FC05-3467F7B51F8C}"/>
              </a:ext>
            </a:extLst>
          </p:cNvPr>
          <p:cNvSpPr/>
          <p:nvPr/>
        </p:nvSpPr>
        <p:spPr>
          <a:xfrm>
            <a:off x="300496" y="0"/>
            <a:ext cx="2092960" cy="5730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学习任务单</a:t>
            </a: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310B0AB1-BD94-B9E1-A16B-14F4DB455006}"/>
              </a:ext>
            </a:extLst>
          </p:cNvPr>
          <p:cNvSpPr/>
          <p:nvPr/>
        </p:nvSpPr>
        <p:spPr>
          <a:xfrm>
            <a:off x="475488" y="1209869"/>
            <a:ext cx="8193024" cy="194476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457200" eaLnBrk="1" hangingPunct="1">
              <a:lnSpc>
                <a:spcPct val="130000"/>
              </a:lnSpc>
              <a:spcBef>
                <a:spcPts val="300"/>
              </a:spcBef>
              <a:defRPr/>
            </a:pPr>
            <a:r>
              <a:rPr lang="zh-CN" altLang="en-US" sz="2400" b="1">
                <a:latin typeface="+mn-ea"/>
              </a:rPr>
              <a:t>课文最后一段说“老山界是我们长征中所过的第一座难走的山。”红军战士在翻越老山界时遇到了哪些困难？战士们是如何面对的？请同学们细读课文，圈画相关内容并填写表格。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9595245"/>
      </p:ext>
    </p:extLst>
  </p:cSld>
  <p:clrMapOvr>
    <a:masterClrMapping/>
  </p:clrMapOvr>
  <p:transition spd="slow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3531AD8-AC2D-5DB2-3BD5-63D1CF4CEC75}"/>
            </a:ext>
          </a:extLst>
        </p:cNvPr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1805956-EDAB-6F31-5BE2-2D99424596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2715391"/>
              </p:ext>
            </p:extLst>
          </p:nvPr>
        </p:nvGraphicFramePr>
        <p:xfrm>
          <a:off x="499695" y="144160"/>
          <a:ext cx="7953223" cy="45971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609">
                  <a:extLst>
                    <a:ext uri="{9D8B030D-6E8A-4147-A177-3AD203B41FA5}">
                      <a16:col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val="1508461623"/>
                    </a:ext>
                  </a:extLst>
                </a:gridCol>
                <a:gridCol w="2900989">
                  <a:extLst>
                    <a:ext uri="{9D8B030D-6E8A-4147-A177-3AD203B41FA5}">
                      <a16:col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val="2715689027"/>
                    </a:ext>
                  </a:extLst>
                </a:gridCol>
                <a:gridCol w="2473333">
                  <a:extLst>
                    <a:ext uri="{9D8B030D-6E8A-4147-A177-3AD203B41FA5}">
                      <a16:col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val="3015779000"/>
                    </a:ext>
                  </a:extLst>
                </a:gridCol>
                <a:gridCol w="2226292">
                  <a:extLst>
                    <a:ext uri="{9D8B030D-6E8A-4147-A177-3AD203B41FA5}">
                      <a16:col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val="1483116318"/>
                    </a:ext>
                  </a:extLst>
                </a:gridCol>
              </a:tblGrid>
              <a:tr h="403349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 b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困难情况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 b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战士的态度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 b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课文的中心思想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val="3190921718"/>
                  </a:ext>
                </a:extLst>
              </a:tr>
              <a:tr h="1054374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/>
                </a:tc>
                <a:tc rowSpan="4">
                  <a:txBody>
                    <a:bodyPr vert="horz" wrap="square"/>
                    <a:lstStyle/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val="1819867290"/>
                  </a:ext>
                </a:extLst>
              </a:tr>
              <a:tr h="651025">
                <a:tc>
                  <a:txBody>
                    <a:bodyPr vert="horz" wrap="square"/>
                    <a:lstStyle/>
                    <a:p>
                      <a:pPr algn="ctr"/>
                      <a:endParaRPr lang="en-US" altLang="zh-CN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/>
                      <a:endParaRPr lang="en-US" altLang="zh-CN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600" b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“路只有一尺来宽</a:t>
                      </a:r>
                      <a:r>
                        <a:rPr lang="en-US" altLang="zh-CN" sz="1600" b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……</a:t>
                      </a:r>
                      <a:r>
                        <a:rPr lang="zh-CN" altLang="en-US" sz="1600" b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不就骨碌下去了吗”“寒气逼人</a:t>
                      </a:r>
                      <a:r>
                        <a:rPr lang="en-US" altLang="zh-CN" sz="1600" b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……</a:t>
                      </a:r>
                      <a:r>
                        <a:rPr lang="zh-CN" altLang="en-US" sz="1600" b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浑身打着颤”，露宿峭壁，半夜冻醒。</a:t>
                      </a:r>
                      <a:endParaRPr lang="en-US" altLang="zh-CN" sz="16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/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val="3530574251"/>
                  </a:ext>
                </a:extLst>
              </a:tr>
              <a:tr h="651025">
                <a:tc>
                  <a:txBody>
                    <a:bodyPr vert="horz" wrap="square"/>
                    <a:lstStyle/>
                    <a:p>
                      <a:pPr algn="ctr"/>
                      <a:endParaRPr lang="en-US" altLang="zh-CN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/>
                      <a:endParaRPr lang="en-US" altLang="zh-CN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/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val="4167844749"/>
                  </a:ext>
                </a:extLst>
              </a:tr>
              <a:tr h="651025">
                <a:tc>
                  <a:txBody>
                    <a:bodyPr vert="horz" wrap="square"/>
                    <a:lstStyle/>
                    <a:p>
                      <a:pPr algn="ctr"/>
                      <a:endParaRPr lang="en-US" altLang="zh-CN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/>
                      <a:endParaRPr lang="en-US" altLang="zh-CN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600" b="1" kern="120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“伤员病员都下了担架走，旁边需要有人搀扶着”“机关枪声很密”，伤病员多，敌人追击。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/>
                </a:tc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 sz="20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val="765922723"/>
                  </a:ext>
                </a:extLst>
              </a:tr>
            </a:tbl>
          </a:graphicData>
        </a:graphic>
      </p:graphicFrame>
      <p:sp>
        <p:nvSpPr>
          <p:cNvPr id="7" name="矩形 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2D09E04-09A4-ACE5-AF24-784D79F2276D}"/>
              </a:ext>
            </a:extLst>
          </p:cNvPr>
          <p:cNvSpPr/>
          <p:nvPr/>
        </p:nvSpPr>
        <p:spPr>
          <a:xfrm>
            <a:off x="766070" y="568118"/>
            <a:ext cx="2976589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“向上看</a:t>
            </a:r>
            <a:r>
              <a:rPr lang="en-US" altLang="zh-CN" sz="1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lang="zh-CN" altLang="en-US" sz="1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就在脚底下。”山路险峻，悬崖峭壁。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EF0C09D-02DB-89D6-DD0F-4A1DFC412E86}"/>
              </a:ext>
            </a:extLst>
          </p:cNvPr>
          <p:cNvSpPr txBox="1"/>
          <p:nvPr/>
        </p:nvSpPr>
        <p:spPr>
          <a:xfrm>
            <a:off x="427605" y="691379"/>
            <a:ext cx="492443" cy="88268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走路难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EED8C27-7B66-5E23-6366-64D11F1D4875}"/>
              </a:ext>
            </a:extLst>
          </p:cNvPr>
          <p:cNvSpPr txBox="1"/>
          <p:nvPr/>
        </p:nvSpPr>
        <p:spPr>
          <a:xfrm>
            <a:off x="427608" y="1679939"/>
            <a:ext cx="492443" cy="88268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睡觉难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4915BA3-0D2E-0EDF-29E2-7882AC6955A3}"/>
              </a:ext>
            </a:extLst>
          </p:cNvPr>
          <p:cNvSpPr txBox="1"/>
          <p:nvPr/>
        </p:nvSpPr>
        <p:spPr>
          <a:xfrm>
            <a:off x="427606" y="2730880"/>
            <a:ext cx="492443" cy="88268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吃饭难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2AE7CFA3-2536-16BB-DE4E-305D4A071B77}"/>
              </a:ext>
            </a:extLst>
          </p:cNvPr>
          <p:cNvSpPr txBox="1"/>
          <p:nvPr/>
        </p:nvSpPr>
        <p:spPr>
          <a:xfrm>
            <a:off x="427607" y="3613563"/>
            <a:ext cx="492443" cy="88268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处境难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771CDE1D-7178-4AEB-1AD4-5AFD15859080}"/>
              </a:ext>
            </a:extLst>
          </p:cNvPr>
          <p:cNvSpPr/>
          <p:nvPr/>
        </p:nvSpPr>
        <p:spPr>
          <a:xfrm>
            <a:off x="3742659" y="583711"/>
            <a:ext cx="2434857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“都想努一把力，好快些翻过山去”，没有丝毫的胆怯。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3FA921E7-842F-868C-F396-45AE3235B132}"/>
              </a:ext>
            </a:extLst>
          </p:cNvPr>
          <p:cNvSpPr/>
          <p:nvPr/>
        </p:nvSpPr>
        <p:spPr>
          <a:xfrm>
            <a:off x="3742659" y="1836150"/>
            <a:ext cx="2434857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“横着心躺下去”，毫无怨言。</a:t>
            </a: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2BDA2FBE-F90A-C16F-82BC-6BEA977DCDF8}"/>
              </a:ext>
            </a:extLst>
          </p:cNvPr>
          <p:cNvSpPr/>
          <p:nvPr/>
        </p:nvSpPr>
        <p:spPr>
          <a:xfrm>
            <a:off x="992136" y="2730880"/>
            <a:ext cx="2434857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“肚子很饿，气力不够”，粮食奇缺，肚子饥饿。</a:t>
            </a: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BB854B4-76D4-B7CD-F2D2-BEAB3808F3CA}"/>
              </a:ext>
            </a:extLst>
          </p:cNvPr>
          <p:cNvSpPr/>
          <p:nvPr/>
        </p:nvSpPr>
        <p:spPr>
          <a:xfrm>
            <a:off x="3788498" y="2730880"/>
            <a:ext cx="2434857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鼓着勇气前进”，忍饥爬山。</a:t>
            </a: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28A327C4-B792-5F72-4599-1A6D59B14E5C}"/>
              </a:ext>
            </a:extLst>
          </p:cNvPr>
          <p:cNvSpPr/>
          <p:nvPr/>
        </p:nvSpPr>
        <p:spPr>
          <a:xfrm>
            <a:off x="3742659" y="3706320"/>
            <a:ext cx="2434857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“慰问和帮助伤员病员”，讥笑敌人飞机的无能。</a:t>
            </a: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57D4EBC2-D5F8-497F-328B-888520277CFF}"/>
              </a:ext>
            </a:extLst>
          </p:cNvPr>
          <p:cNvSpPr/>
          <p:nvPr/>
        </p:nvSpPr>
        <p:spPr>
          <a:xfrm>
            <a:off x="6281535" y="1727432"/>
            <a:ext cx="2171383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表现了红军战士不怕艰难险阻的顽强意志和革命乐观主义精神。</a:t>
            </a:r>
          </a:p>
        </p:txBody>
      </p:sp>
    </p:spTree>
    <p:extLst>
      <p:ext uri="{BB962C8B-B14F-4D97-AF65-F5344CB8AC3E}">
        <p14:creationId xmlns:p14="http://schemas.microsoft.com/office/powerpoint/2010/main" val="146495854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FFBE5971-0BBD-E222-5A4B-D4763B929386}"/>
            </a:ext>
          </a:extLst>
        </p:cNvPr>
        <p:cNvGrpSpPr/>
        <p:nvPr/>
      </p:nvGrpSpPr>
      <p:grpSpPr>
        <a:xfrm>
          <a:off x="0" y="0"/>
          <a: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A46FC6D1-E3ED-D134-3293-7BAC82E9F162}"/>
              </a:ext>
            </a:extLst>
          </p:cNvPr>
          <p:cNvSpPr/>
          <p:nvPr/>
        </p:nvSpPr>
        <p:spPr>
          <a:xfrm>
            <a:off x="393500" y="731736"/>
            <a:ext cx="8047038" cy="57304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lnSpc>
                <a:spcPct val="130000"/>
              </a:lnSpc>
              <a:spcBef>
                <a:spcPts val="300"/>
              </a:spcBef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课文中有哪些精彩的片段给你留下了深刻的印象？</a:t>
            </a:r>
          </a:p>
        </p:txBody>
      </p:sp>
      <p:grpSp>
        <p:nvGrpSpPr>
          <p:cNvPr id="20485" name="组合 27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BCAEBAF-1A77-E0AF-A905-A1A15B5539A8}"/>
              </a:ext>
            </a:extLst>
          </p:cNvPr>
          <p:cNvGrpSpPr/>
          <p:nvPr/>
        </p:nvGrpSpPr>
        <p:grpSpPr>
          <a:xfrm>
            <a:off x="3003550" y="0"/>
            <a:ext cx="3136900" cy="682625"/>
            <a:chOff x="3003859" y="0"/>
            <a:chExt cx="3136282" cy="682388"/>
          </a:xfrm>
        </p:grpSpPr>
        <p:pic>
          <p:nvPicPr>
            <p:cNvPr id="20486" name="图片 29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D2A8F01-47B1-1FB3-E932-BF4D26DA9C0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003859" y="0"/>
              <a:ext cx="3136282" cy="68238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487" name="文本框 13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FEC76AF-AA50-B8E5-A9DC-27207B57F3E0}"/>
                </a:ext>
              </a:extLst>
            </p:cNvPr>
            <p:cNvSpPr txBox="1"/>
            <p:nvPr/>
          </p:nvSpPr>
          <p:spPr>
            <a:xfrm>
              <a:off x="3642519" y="49094"/>
              <a:ext cx="1858963" cy="58477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200" b="1">
                  <a:latin typeface="黑体" panose="02010609060101010101" pitchFamily="49" charset="-122"/>
                  <a:ea typeface="黑体" panose="02010609060101010101" pitchFamily="49" charset="-122"/>
                </a:rPr>
                <a:t>文本赏析</a:t>
              </a:r>
            </a:p>
          </p:txBody>
        </p:sp>
      </p:grpSp>
      <p:sp>
        <p:nvSpPr>
          <p:cNvPr id="2" name="文本框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45F914C-53A8-A4BD-8F36-BEF5A6FD5999}"/>
              </a:ext>
            </a:extLst>
          </p:cNvPr>
          <p:cNvSpPr txBox="1"/>
          <p:nvPr/>
        </p:nvSpPr>
        <p:spPr>
          <a:xfrm>
            <a:off x="797049" y="1688488"/>
            <a:ext cx="7239939" cy="25131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ts val="300"/>
              </a:spcBef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）红军与瑶民的亲切交谈和相互帮助，让我感受到“军民鱼水一家人”的深厚情谊。</a:t>
            </a:r>
          </a:p>
          <a:p>
            <a:pPr eaLnBrk="1" hangingPunct="1">
              <a:lnSpc>
                <a:spcPct val="130000"/>
              </a:lnSpc>
              <a:spcBef>
                <a:spcPts val="300"/>
              </a:spcBef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）红军夜里打着火把爬山的场面，让我感受到老山界山路曲折、山峰陡峭以及红军身处险途仍不失豪迈的乐观精神。</a:t>
            </a:r>
          </a:p>
          <a:p>
            <a:pPr eaLnBrk="1" hangingPunct="1">
              <a:lnSpc>
                <a:spcPct val="130000"/>
              </a:lnSpc>
              <a:spcBef>
                <a:spcPts val="300"/>
              </a:spcBef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）红军露宿山腰时所见到的宝石般的星星、巨人般的山峰，所听到的不可捉摸、变幻莫测的声音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也让我无限神往。</a:t>
            </a:r>
          </a:p>
        </p:txBody>
      </p:sp>
    </p:spTree>
    <p:extLst>
      <p:ext uri="{BB962C8B-B14F-4D97-AF65-F5344CB8AC3E}">
        <p14:creationId xmlns:p14="http://schemas.microsoft.com/office/powerpoint/2010/main" val="380719944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46881" y="197921"/>
            <a:ext cx="8231188" cy="265880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．揣摩场面描写</a:t>
            </a: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）从文中哪些地方可以看出山陡山高，试举例说明。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en-US" altLang="zh-CN" sz="2400" b="1">
              <a:latin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）对于“之”字奇观，作者是怎样描绘这一奇观的？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659552" y="1347676"/>
            <a:ext cx="8124825" cy="9845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spcBef>
                <a:spcPts val="300"/>
              </a:spcBef>
            </a:pPr>
            <a:r>
              <a:rPr lang="zh-CN" altLang="en-US" sz="24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只见火把排成许多“之”字形，一直连到天上，跟星光接起来，分不出是火把还是星星。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F468BD9A-741D-2467-401E-0F8C4B986365}"/>
              </a:ext>
            </a:extLst>
          </p:cNvPr>
          <p:cNvSpPr txBox="1"/>
          <p:nvPr/>
        </p:nvSpPr>
        <p:spPr>
          <a:xfrm>
            <a:off x="500062" y="2856726"/>
            <a:ext cx="8124825" cy="1944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spcBef>
                <a:spcPts val="300"/>
              </a:spcBef>
            </a:pPr>
            <a:r>
              <a:rPr lang="zh-CN" altLang="en-US" sz="24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火把成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“之”字形，表现山路的曲折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；火把“跟星光接起来”，突出了山的高峻；火把“照着人的脸，就在脚底下”，突出了山的陡峭。作者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通过对火把的描写，极力渲染了老山界山势高、陡、险的特点。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B1A0E26-F433-E5F2-032B-716B3C7F944A}"/>
            </a:ext>
          </a:extLst>
        </p:cNvPr>
        <p:cNvGrpSpPr/>
        <p:nvPr/>
      </p:nvGrpSpPr>
      <p:grpSpPr>
        <a:xfrm>
          <a:off x="0" y="0"/>
          <a: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F67C234-5133-21F7-0C4D-BA92C7A0DAA7}"/>
              </a:ext>
            </a:extLst>
          </p:cNvPr>
          <p:cNvSpPr/>
          <p:nvPr/>
        </p:nvSpPr>
        <p:spPr>
          <a:xfrm>
            <a:off x="446881" y="197921"/>
            <a:ext cx="8231188" cy="43475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．揣摩景物描写</a:t>
            </a: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研读“半夜里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……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不知什么时候又睡着了”部分，思考下列问题：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）文中“逼”“刺”“卷”蜷”等动词有什么表达作用？</a:t>
            </a:r>
            <a:endParaRPr kumimoji="0" lang="en-US" altLang="zh-CN" sz="20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）作者用了哪些比喻来描写露宿所见？</a:t>
            </a:r>
            <a:endParaRPr kumimoji="0" lang="en-US" altLang="zh-CN" sz="20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）“它跟我们这样地接近哪”一句强调了什么？</a:t>
            </a:r>
            <a:endParaRPr kumimoji="0" lang="en-US" altLang="zh-CN" sz="20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4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）作者写露宿的所闻，以声衬静，用了一组比喻句写声音。这些声音有何特点？采用什么方法写出？</a:t>
            </a:r>
            <a:endParaRPr kumimoji="0" lang="en-US" altLang="zh-CN" sz="20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5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宋体" panose="02010600030101010101" pitchFamily="2" charset="-122"/>
                <a:cs typeface="+mn-cs"/>
              </a:rPr>
              <a:t>）这段景物描写有什么作用？</a:t>
            </a:r>
          </a:p>
        </p:txBody>
      </p:sp>
    </p:spTree>
    <p:extLst>
      <p:ext uri="{BB962C8B-B14F-4D97-AF65-F5344CB8AC3E}">
        <p14:creationId xmlns:p14="http://schemas.microsoft.com/office/powerpoint/2010/main" val="2376738385"/>
      </p:ext>
    </p:extLst>
  </p:cSld>
  <p:clrMapOvr>
    <a:masterClrMapping/>
  </p:clrMapOvr>
  <p:transition spd="slow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https://d.book118.com/015030021311011111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宋体</vt:lpstr>
      <vt:lpstr>楷体</vt:lpstr>
      <vt:lpstr>黑体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2024-09-17T18:10:09.984</cp:lastPrinted>
  <dcterms:created xsi:type="dcterms:W3CDTF">2024-09-17T10:10:10Z</dcterms:created>
  <dcterms:modified xsi:type="dcterms:W3CDTF">2024-09-17T10:10:11Z</dcterms:modified>
</cp:coreProperties>
</file>