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8503A5-F928-4D8D-890D-0F53BBFA20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42DFDB-3CD7-477B-8F28-2DB96041D5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442F9FC-45D1-45BB-81DA-03F764F3AA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FFBB0D-FFBB-4568-9765-5D456E93B8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5023BB9-C416-4C07-A476-D11D968C0F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22983B-7EBC-4EF3-B758-6BA5E94DFAB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8D67753-4992-4D3B-B52D-79D1C116182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F4617F-10CA-4E8B-86AB-6A745E7055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7C9E44-2AB5-4717-983C-3420A07F6F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99D34D9-E011-409A-B5AE-710C29A03D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7D67268-C5BF-4C5A-8903-233A6DEC233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3.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15040243334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42747" y="1226293"/>
            <a:ext cx="9106507" cy="1906231"/>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chemeClr val="accent1"/>
                </a:solidFill>
                <a:latin typeface="Microsoft Yahei"/>
                <a:ea typeface="Microsoft Yahei"/>
                <a:cs typeface="Microsoft Yahei"/>
              </a:rPr>
              <a:t>医用敷料项目创业计划书</a:t>
            </a:r>
            <a:endParaRPr lang="en-US" sz="1100"/>
          </a:p>
        </p:txBody>
      </p:sp>
      <p:grpSp>
        <p:nvGrpSpPr>
          <p:cNvPr id="3" name="Group 3"/>
          <p:cNvGrpSpPr/>
          <p:nvPr/>
        </p:nvGrpSpPr>
        <p:grpSpPr>
          <a:xfrm>
            <a:off x="2739291" y="3540703"/>
            <a:ext cx="6713418" cy="489827"/>
            <a:chOff x="2739291" y="3540703"/>
            <a:chExt cx="6713418" cy="489827"/>
          </a:xfrm>
        </p:grpSpPr>
        <p:sp>
          <p:nvSpPr>
            <p:cNvPr id="4" name="AutoShape 4"/>
            <p:cNvSpPr/>
            <p:nvPr/>
          </p:nvSpPr>
          <p:spPr>
            <a:xfrm>
              <a:off x="2739291" y="3540703"/>
              <a:ext cx="3401434" cy="489827"/>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solidFill>
                  <a:latin typeface="Microsoft Yahei"/>
                  <a:ea typeface="Microsoft Yahei"/>
                  <a:cs typeface="Microsoft Yahei"/>
                </a:rPr>
                <a:t>汇报人：XX</a:t>
              </a:r>
              <a:endParaRPr lang="en-US" sz="1100"/>
            </a:p>
          </p:txBody>
        </p:sp>
        <p:sp>
          <p:nvSpPr>
            <p:cNvPr id="5" name="AutoShape 5"/>
            <p:cNvSpPr/>
            <p:nvPr/>
          </p:nvSpPr>
          <p:spPr>
            <a:xfrm>
              <a:off x="6140725" y="3540703"/>
              <a:ext cx="3311984" cy="489827"/>
            </a:xfrm>
            <a:prstGeom prst="rect">
              <a:avLst/>
            </a:prstGeom>
          </p:spPr>
          <p:txBody>
            <a:bodyPr wrap="square" lIns="85725" tIns="85725" rIns="47625" bIns="857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2025">
                  <a:solidFill>
                    <a:srgbClr val="000000"/>
                  </a:solidFill>
                  <a:latin typeface="Microsoft Yahei"/>
                  <a:ea typeface="Microsoft Yahei"/>
                  <a:cs typeface="Microsoft Yahei"/>
                </a:rPr>
                <a:t>20XX-XX-XX</a:t>
              </a:r>
              <a:endParaRPr lang="en-US" sz="1100"/>
            </a:p>
          </p:txBody>
        </p: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项目背景与概述</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产品与服务介绍</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技术与研发实力</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市场分析与竞争格局</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营销策略与渠道建设</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59520" y="535260"/>
            <a:ext cx="10672960" cy="57691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stretch>
            <a:fillRect/>
          </a:stretch>
        </p:blipFill>
        <p:spPr>
          <a:xfrm>
            <a:off x="0" y="-535260"/>
            <a:ext cx="5567207" cy="6839712"/>
          </a:xfrm>
          <a:prstGeom prst="rect">
            <a:avLst/>
          </a:prstGeom>
        </p:spPr>
      </p:pic>
      <p:sp>
        <p:nvSpPr>
          <p:cNvPr id="4" name="AutoShape 4"/>
          <p:cNvSpPr/>
          <p:nvPr/>
        </p:nvSpPr>
        <p:spPr>
          <a:xfrm>
            <a:off x="6276259" y="861481"/>
            <a:ext cx="3746772" cy="59753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75">
                <a:solidFill>
                  <a:schemeClr val="accent1"/>
                </a:solidFill>
                <a:latin typeface="Microsoft Yahei"/>
                <a:ea typeface="Microsoft Yahei"/>
                <a:cs typeface="Microsoft Yahei"/>
              </a:rPr>
              <a:t>CONTENTS</a:t>
            </a:r>
            <a:endParaRPr lang="en-US" sz="1100"/>
          </a:p>
        </p:txBody>
      </p:sp>
      <p:sp>
        <p:nvSpPr>
          <p:cNvPr id="5" name="TextBox 5"/>
          <p:cNvSpPr txBox="1"/>
          <p:nvPr/>
        </p:nvSpPr>
        <p:spPr>
          <a:xfrm>
            <a:off x="6083808" y="1823759"/>
            <a:ext cx="4638675" cy="4457700"/>
          </a:xfrm>
          <a:prstGeom prst="rect">
            <a:avLst/>
          </a:prstGeom>
        </p:spPr>
        <p:txBody>
          <a:bodyPr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团队组成与管理架构</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财务规划与资金需求</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风险评估与应对策略</a:t>
            </a:r>
          </a:p>
          <a:p>
            <a:pPr marL="203200" lvl="0" indent="-203200">
              <a:lnSpc>
                <a:spcPct val="150000"/>
              </a:lnSpc>
              <a:spcBef>
                <a:spcPts val="450"/>
              </a:spcBef>
              <a:buFont typeface="Arial"/>
              <a:buChar char="•"/>
            </a:pPr>
            <a:r>
              <a:rPr lang="en-US" sz="2400" b="1">
                <a:solidFill>
                  <a:schemeClr val="accent1"/>
                </a:solidFill>
                <a:latin typeface="Microsoft Yahei"/>
                <a:ea typeface="Microsoft Yahei"/>
                <a:cs typeface="Microsoft Yahei"/>
              </a:rPr>
              <a:t>发展计划与未来展望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项目背景与概述</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01</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042" b="2042"/>
          <a:stretch>
            <a:fillRect/>
          </a:stretch>
        </p:blipFill>
        <p:spPr>
          <a:xfrm>
            <a:off x="539110" y="1500307"/>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当前，随着人们生活水平的提高，对医疗健康的需求日益增长。医用敷料作为医疗健康领域的一个重要组成部分，市场需求不断扩大。</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尽管市场上存在一些医用敷料品牌，但大多数产品在性能、适用范围和使用体验等方面仍存在一定的提升空间。</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基于以上市场背景，我们决定开发一款高性能、多用途、舒适度高的医用敷料，以满足不同患者的需求。</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项目背景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我们的目标是成为医用敷料领域的领先品牌，通过提供高品质的产品和服务，为患者带来更好的医疗体验。</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我们的愿景是成为医用敷料市场的领导者，通过不断创新和拓展市场，推动行业的发展和进步。</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项目目标与愿景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项目市场潜力与机会</a:t>
              </a:r>
            </a:p>
          </p:txBody>
        </p:sp>
      </p:grpSp>
      <p:sp>
        <p:nvSpPr>
          <p:cNvPr id="33" name="AutoShape 33"/>
          <p:cNvSpPr/>
          <p:nvPr/>
        </p:nvSpPr>
        <p:spPr>
          <a:xfrm>
            <a:off x="579283" y="2049017"/>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674589" y="2156678"/>
            <a:ext cx="395855"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solidFill>
                <a:latin typeface="Microsoft Yahei"/>
                <a:ea typeface="Microsoft Yahei"/>
                <a:cs typeface="Microsoft Yahei"/>
              </a:rPr>
              <a:t>随着人口老龄化的加剧和慢性病患者的增加，医用敷料市场的需求将持续增长。</a:t>
            </a:r>
          </a:p>
        </p:txBody>
      </p:sp>
      <p:sp>
        <p:nvSpPr>
          <p:cNvPr id="36" name="AutoShape 36"/>
          <p:cNvSpPr/>
          <p:nvPr/>
        </p:nvSpPr>
        <p:spPr>
          <a:xfrm>
            <a:off x="579283" y="3218181"/>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655539" y="3325842"/>
            <a:ext cx="453011"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solidFill>
                <a:latin typeface="Microsoft Yahei"/>
                <a:ea typeface="Microsoft Yahei"/>
                <a:cs typeface="Microsoft Yahei"/>
              </a:rPr>
              <a:t>当前市场上，中高端医用敷料产品相对较少，存在较大的市场空间。</a:t>
            </a:r>
          </a:p>
        </p:txBody>
      </p:sp>
      <p:sp>
        <p:nvSpPr>
          <p:cNvPr id="39" name="AutoShape 39"/>
          <p:cNvSpPr/>
          <p:nvPr/>
        </p:nvSpPr>
        <p:spPr>
          <a:xfrm>
            <a:off x="575049" y="4441785"/>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642204" y="4549446"/>
            <a:ext cx="453011"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solidFill>
                <a:latin typeface="Microsoft Yahei"/>
                <a:ea typeface="Microsoft Yahei"/>
                <a:cs typeface="Microsoft Yahei"/>
              </a:rPr>
              <a:t>我们可以通过开发具有创新性和差异化的产品，以及提供优质的客户服务，在市场中获得竞争优势。</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产品与服务介绍</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02</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医用敷料是一种用于医疗和伤口护理的消耗品，具有促进伤口愈合、保护伤口免受感染、减轻疼痛和促进组织修复等功能。</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solidFill>
                <a:latin typeface="Microsoft Yahei"/>
                <a:ea typeface="Microsoft Yahei"/>
                <a:cs typeface="Microsoft Yahei"/>
              </a:rPr>
              <a:t>我们的产品包括各种类型的医用敷料，如纱布、绷带、创口贴、敷贴等，以满足不同医疗场景和伤口护理的需求。</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产品描述</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040649" y="4459492"/>
            <a:ext cx="2991272" cy="113356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我们提供多种不同类型的医用敷料，以满足不同医疗场景和伤口护理的需求。</a:t>
            </a:r>
            <a:endParaRPr lang="en-US" sz="1100"/>
          </a:p>
        </p:txBody>
      </p:sp>
      <p:sp>
        <p:nvSpPr>
          <p:cNvPr id="3" name="AutoShape 3"/>
          <p:cNvSpPr/>
          <p:nvPr/>
        </p:nvSpPr>
        <p:spPr>
          <a:xfrm>
            <a:off x="5302294" y="2786180"/>
            <a:ext cx="1586556" cy="1586556"/>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974741" y="3458798"/>
            <a:ext cx="242348" cy="242348"/>
          </a:xfrm>
          <a:prstGeom prst="ellipse">
            <a:avLst/>
          </a:pr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a:off x="5295619" y="2778478"/>
            <a:ext cx="1600762" cy="1602131"/>
          </a:xfrm>
          <a:custGeom>
            <a:rect l="l" t="t"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5523933" y="3009188"/>
            <a:ext cx="1143279" cy="1141910"/>
          </a:xfrm>
          <a:custGeom>
            <a:rect l="l" t="t"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5759777" y="3243834"/>
            <a:ext cx="672618" cy="672618"/>
          </a:xfrm>
          <a:custGeom>
            <a:rect l="l" t="t"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2">
              <a:lumMod val="60000"/>
              <a:lumOff val="4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4397679" y="2570153"/>
            <a:ext cx="584182" cy="584180"/>
          </a:xfrm>
          <a:prstGeom prst="diamond">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7198489" y="2570153"/>
            <a:ext cx="584182" cy="589085"/>
          </a:xfrm>
          <a:prstGeom prst="diamond">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4397679" y="4078166"/>
            <a:ext cx="584182" cy="584180"/>
          </a:xfrm>
          <a:prstGeom prst="diamond">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7198489" y="4078166"/>
            <a:ext cx="584182" cy="584180"/>
          </a:xfrm>
          <a:prstGeom prst="diamond">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4397679" y="2711972"/>
            <a:ext cx="584182" cy="3156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schemeClr>
                </a:solidFill>
                <a:latin typeface="Microsoft Yahei"/>
                <a:ea typeface="Microsoft Yahei"/>
                <a:cs typeface="Microsoft Yahei"/>
              </a:rPr>
              <a:t>01</a:t>
            </a:r>
            <a:endParaRPr lang="en-US" sz="1100"/>
          </a:p>
        </p:txBody>
      </p:sp>
      <p:sp>
        <p:nvSpPr>
          <p:cNvPr id="13" name="AutoShape 13"/>
          <p:cNvSpPr/>
          <p:nvPr/>
        </p:nvSpPr>
        <p:spPr>
          <a:xfrm>
            <a:off x="4397679" y="4212438"/>
            <a:ext cx="584182" cy="3156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schemeClr>
                </a:solidFill>
                <a:latin typeface="Microsoft Yahei"/>
                <a:ea typeface="Microsoft Yahei"/>
                <a:cs typeface="Microsoft Yahei"/>
              </a:rPr>
              <a:t>02</a:t>
            </a:r>
            <a:endParaRPr lang="en-US" sz="1100"/>
          </a:p>
        </p:txBody>
      </p:sp>
      <p:sp>
        <p:nvSpPr>
          <p:cNvPr id="14" name="AutoShape 14"/>
          <p:cNvSpPr/>
          <p:nvPr/>
        </p:nvSpPr>
        <p:spPr>
          <a:xfrm>
            <a:off x="7198489" y="2702445"/>
            <a:ext cx="584182" cy="3156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3">
                    <a:lumMod val="20000"/>
                    <a:lumOff val="80000"/>
                  </a:schemeClr>
                </a:solidFill>
                <a:latin typeface="Microsoft Yahei"/>
                <a:ea typeface="Microsoft Yahei"/>
                <a:cs typeface="Microsoft Yahei"/>
              </a:rPr>
              <a:t>03</a:t>
            </a:r>
            <a:endParaRPr lang="en-US" sz="1100"/>
          </a:p>
        </p:txBody>
      </p:sp>
      <p:sp>
        <p:nvSpPr>
          <p:cNvPr id="15" name="AutoShape 15"/>
          <p:cNvSpPr/>
          <p:nvPr/>
        </p:nvSpPr>
        <p:spPr>
          <a:xfrm>
            <a:off x="7198489" y="4212438"/>
            <a:ext cx="584182" cy="3156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1425">
                <a:solidFill>
                  <a:schemeClr val="accent2">
                    <a:lumMod val="20000"/>
                    <a:lumOff val="80000"/>
                  </a:schemeClr>
                </a:solidFill>
                <a:latin typeface="Microsoft Yahei"/>
                <a:ea typeface="Microsoft Yahei"/>
                <a:cs typeface="Microsoft Yahei"/>
              </a:rPr>
              <a:t>04</a:t>
            </a:r>
            <a:endParaRPr lang="en-US" sz="1100"/>
          </a:p>
        </p:txBody>
      </p:sp>
      <p:sp>
        <p:nvSpPr>
          <p:cNvPr id="16" name="AutoShape 16"/>
          <p:cNvSpPr/>
          <p:nvPr/>
        </p:nvSpPr>
        <p:spPr>
          <a:xfrm>
            <a:off x="1004073" y="1994376"/>
            <a:ext cx="2991272" cy="113356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我们的医用敷料采用高品质的原材料，经过严格的加工和质量控制，确保产品的质量和安全性。</a:t>
            </a:r>
            <a:endParaRPr lang="en-US" sz="1100"/>
          </a:p>
        </p:txBody>
      </p:sp>
      <p:sp>
        <p:nvSpPr>
          <p:cNvPr id="17" name="AutoShape 17"/>
          <p:cNvSpPr/>
          <p:nvPr/>
        </p:nvSpPr>
        <p:spPr>
          <a:xfrm>
            <a:off x="8310042" y="1907692"/>
            <a:ext cx="2991272" cy="113356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我们的医用敷料具有优秀的透气性能，能够保持伤口干燥和舒适。</a:t>
            </a:r>
            <a:endParaRPr lang="en-US" sz="1100"/>
          </a:p>
        </p:txBody>
      </p:sp>
      <p:sp>
        <p:nvSpPr>
          <p:cNvPr id="18" name="AutoShape 18"/>
          <p:cNvSpPr/>
          <p:nvPr/>
        </p:nvSpPr>
        <p:spPr>
          <a:xfrm>
            <a:off x="8310042" y="4459492"/>
            <a:ext cx="2991272" cy="1133563"/>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solidFill>
                <a:latin typeface="Microsoft Yahei"/>
                <a:ea typeface="Microsoft Yahei"/>
                <a:cs typeface="Microsoft Yahei"/>
              </a:rPr>
              <a:t>我们的医用敷料使用方便，易于粘贴和更换。</a:t>
            </a:r>
            <a:endParaRPr lang="en-US" sz="1100"/>
          </a:p>
        </p:txBody>
      </p:sp>
      <p:sp>
        <p:nvSpPr>
          <p:cNvPr id="19" name="AutoShape 19"/>
          <p:cNvSpPr/>
          <p:nvPr/>
        </p:nvSpPr>
        <p:spPr>
          <a:xfrm>
            <a:off x="1040649" y="1467965"/>
            <a:ext cx="2468084" cy="52641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solidFill>
                <a:latin typeface="Microsoft Yahei"/>
                <a:ea typeface="Microsoft Yahei"/>
                <a:cs typeface="Microsoft Yahei"/>
              </a:rPr>
              <a:t>高质量</a:t>
            </a:r>
            <a:endParaRPr lang="en-US" sz="1100"/>
          </a:p>
        </p:txBody>
      </p:sp>
      <p:sp>
        <p:nvSpPr>
          <p:cNvPr id="20" name="AutoShape 20"/>
          <p:cNvSpPr/>
          <p:nvPr/>
        </p:nvSpPr>
        <p:spPr>
          <a:xfrm>
            <a:off x="8310042" y="1467965"/>
            <a:ext cx="2480432" cy="52641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solidFill>
                <a:latin typeface="Microsoft Yahei"/>
                <a:ea typeface="Microsoft Yahei"/>
                <a:cs typeface="Microsoft Yahei"/>
              </a:rPr>
              <a:t>透气性好</a:t>
            </a:r>
            <a:endParaRPr lang="en-US" sz="1100"/>
          </a:p>
        </p:txBody>
      </p:sp>
      <p:sp>
        <p:nvSpPr>
          <p:cNvPr id="21" name="AutoShape 21"/>
          <p:cNvSpPr/>
          <p:nvPr/>
        </p:nvSpPr>
        <p:spPr>
          <a:xfrm>
            <a:off x="1040649" y="3846326"/>
            <a:ext cx="2468084" cy="52641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solidFill>
                <a:latin typeface="Microsoft Yahei"/>
                <a:ea typeface="Microsoft Yahei"/>
                <a:cs typeface="Microsoft Yahei"/>
              </a:rPr>
              <a:t>多样化</a:t>
            </a:r>
            <a:endParaRPr lang="en-US" sz="1100"/>
          </a:p>
        </p:txBody>
      </p:sp>
      <p:sp>
        <p:nvSpPr>
          <p:cNvPr id="22" name="AutoShape 22"/>
          <p:cNvSpPr/>
          <p:nvPr/>
        </p:nvSpPr>
        <p:spPr>
          <a:xfrm>
            <a:off x="8310042" y="3846326"/>
            <a:ext cx="2550364" cy="52641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defRPr/>
            </a:pPr>
            <a:r>
              <a:rPr lang="en-US" sz="2025" b="1">
                <a:solidFill>
                  <a:schemeClr val="accent1"/>
                </a:solidFill>
                <a:latin typeface="Microsoft Yahei"/>
                <a:ea typeface="Microsoft Yahei"/>
                <a:cs typeface="Microsoft Yahei"/>
              </a:rPr>
              <a:t>易于使用</a:t>
            </a:r>
            <a:endParaRPr lang="en-US" sz="1100"/>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产品特点与优势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4838682" y="2171682"/>
            <a:ext cx="2514635" cy="2514635"/>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TextBox 4"/>
          <p:cNvSpPr txBox="1"/>
          <p:nvPr/>
        </p:nvSpPr>
        <p:spPr>
          <a:xfrm>
            <a:off x="575049"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我们将根据产品的品质、特点、市场需求等因素来确定产品定价，以确保我们的产品具有市场竞争力。</a:t>
            </a:r>
          </a:p>
        </p:txBody>
      </p:sp>
      <p:sp>
        <p:nvSpPr>
          <p:cNvPr id="5" name="TextBox 5"/>
          <p:cNvSpPr txBox="1"/>
          <p:nvPr/>
        </p:nvSpPr>
        <p:spPr>
          <a:xfrm>
            <a:off x="8072018" y="2026920"/>
            <a:ext cx="3466777"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350">
                <a:solidFill>
                  <a:schemeClr val="dk1"/>
                </a:solidFill>
                <a:latin typeface="Microsoft Yahei"/>
                <a:ea typeface="Microsoft Yahei"/>
                <a:cs typeface="Microsoft Yahei"/>
              </a:rPr>
              <a:t>我们的市场定位是提供高品质、多样化的医用敷料，以满足医院、诊所、伤口护理中心等医疗机构的需求。</a:t>
            </a:r>
          </a:p>
        </p:txBody>
      </p:sp>
      <p:sp>
        <p:nvSpPr>
          <p:cNvPr id="6" name="Freeform 6"/>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产品定价与市场定位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技术与研发实力</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03</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6917240" y="1561136"/>
            <a:ext cx="4493087" cy="4493087"/>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6966008" y="923459"/>
            <a:ext cx="4439879" cy="4439879"/>
          </a:xfrm>
          <a:prstGeom prst="parallelogram">
            <a:avLst/>
          </a:prstGeom>
          <a:solidFill>
            <a:schemeClr val="accent2">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pic>
        <p:nvPicPr>
          <p:cNvPr id="4" name="Picture 4"/>
          <p:cNvPicPr>
            <a:picLocks noChangeAspect="1"/>
          </p:cNvPicPr>
          <p:nvPr/>
        </p:nvPicPr>
        <p:blipFill>
          <a:blip r:embed="rId2">
            <a:alphaModFix/>
          </a:blip>
          <a:srcRect l="16667" r="16667"/>
          <a:stretch>
            <a:fillRect/>
          </a:stretch>
        </p:blipFill>
        <p:spPr>
          <a:xfrm>
            <a:off x="6733794" y="1049945"/>
            <a:ext cx="4857393" cy="4857392"/>
          </a:xfrm>
          <a:prstGeom prst="parallelogram">
            <a:avLst/>
          </a:prstGeom>
        </p:spPr>
      </p:pic>
      <p:sp>
        <p:nvSpPr>
          <p:cNvPr id="5" name="TextBox 5"/>
          <p:cNvSpPr txBox="1"/>
          <p:nvPr/>
        </p:nvSpPr>
        <p:spPr>
          <a:xfrm>
            <a:off x="1218874" y="1875949"/>
            <a:ext cx="5514920" cy="3901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solidFill>
                <a:latin typeface="Microsoft Yahei"/>
                <a:ea typeface="Microsoft Yahei"/>
                <a:cs typeface="Microsoft Yahei"/>
              </a:rPr>
              <a:t>技术来源：本项目的技术来源于合作伙伴的授权和自主研发。合作伙伴是一家在医用敷料领域拥有多年经验的公司，其授权的技术为项目提供了可靠的技术支持。同时，项目团队自主研发了一些关键技术，如新型材料的选择和制备、生产工艺的优化等。</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技术来源与壁垒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产品的独特性</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本项目所研发的医用敷料产品具有独特的性能和优势，如具有更好的吸水性、透气性和生物相容性等，这些特点使得产品在市场上具有较强的竞争力。</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技术壁垒</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本项目的技术壁垒主要体现在以下几个方面</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新型材料的制备技术</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项目团队自主研发了新型材料的制备技术，该技术具有较高的技术门槛和专利保护，不易被竞争对手模仿。</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生产工艺的优化</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项目团队经过多次试验和改进，成功研发出一种生产工艺的优化方法，该方法提高了生产效率、降低了成本，且已申请了专利保护。</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技术来源与壁垒</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研发实力</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本项目的研发实力主要体现在以下几个方面</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研发团队</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本项目的研发团队由多位具有丰富经验的专家和工程师组成，团队成员在医用敷料领域具有多年的研发经验和专业技能。</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强大的研发能力</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研发团队具备从原材料选择、配方设计、生产工艺优化等各个环节的研发能力，能够快速响应市场需求，不断推出新品。</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丰富的研发经验</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团队成员在医用敷料领域具有丰富的研发经验，能够准确把握市场趋势和技术发展方向，及时调整研发策略。</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solidFill>
                <a:latin typeface="Microsoft Yahei"/>
                <a:ea typeface="Microsoft Yahei"/>
                <a:cs typeface="Microsoft Yahei"/>
              </a:rPr>
              <a:t>先进的实验设备</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项目团队拥有先进的实验设备和仪器，可以进行各种材料性能的测试和实验，确保产品的质量和性能。</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研发团队与实力</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本项目在技术创新方面取得了显著的成果，如新型材料的制备技术、生产工艺的优化等均属于行业领先水平。此外，项目团队还针对市场需求开发出了一系列具有独特性能和优势的医用敷料产品。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技术创新</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本项目已申请了多项专利，包括新型材料制备技术、生产工艺优化方法以及产品专利等。这些专利的保护范围涵盖了项目的核心技术及产品，为项目的持续创新和发展提供了有力的保障。同时，项目团队还将持续关注行业内的技术发展动态和竞争对手的专利情况，及时进行专利的申请和维护工作。</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专利情况</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技术创新与专利情况</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439506" y="5227774"/>
            <a:ext cx="7312987" cy="729897"/>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3075" b="1">
                <a:solidFill>
                  <a:schemeClr val="accent1"/>
                </a:solidFill>
                <a:latin typeface="Microsoft Yahei"/>
                <a:ea typeface="Microsoft Yahei"/>
                <a:cs typeface="Microsoft Yahei"/>
              </a:rPr>
              <a:t>市场分析与竞争格局</a:t>
            </a:r>
            <a:endParaRPr lang="en-US" sz="1100"/>
          </a:p>
        </p:txBody>
      </p:sp>
      <p:sp>
        <p:nvSpPr>
          <p:cNvPr id="3" name="AutoShape 3"/>
          <p:cNvSpPr/>
          <p:nvPr/>
        </p:nvSpPr>
        <p:spPr>
          <a:xfrm>
            <a:off x="4954829" y="2485096"/>
            <a:ext cx="2082658" cy="1318935"/>
          </a:xfrm>
          <a:prstGeom prst="rect">
            <a:avLst/>
          </a:prstGeom>
        </p:spPr>
        <p:txBody>
          <a:bodyPr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825" b="1">
                <a:solidFill>
                  <a:schemeClr val="accent1"/>
                </a:solidFill>
                <a:latin typeface="Microsoft Yahei"/>
                <a:ea typeface="Microsoft Yahei"/>
                <a:cs typeface="Microsoft Yahei"/>
              </a:rPr>
              <a:t>04</a:t>
            </a:r>
            <a:endParaRPr lang="en-US" sz="11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477400" y="2610745"/>
            <a:ext cx="1568482" cy="1639538"/>
            <a:chOff x="6477400" y="2610745"/>
            <a:chExt cx="1568482" cy="1639538"/>
          </a:xfrm>
        </p:grpSpPr>
        <p:sp>
          <p:nvSpPr>
            <p:cNvPr id="3" name="Freeform 3"/>
            <p:cNvSpPr/>
            <p:nvPr/>
          </p:nvSpPr>
          <p:spPr>
            <a:xfrm rot="15417784">
              <a:off x="6477400" y="2610745"/>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 name="AutoShape 4"/>
            <p:cNvSpPr/>
            <p:nvPr/>
          </p:nvSpPr>
          <p:spPr>
            <a:xfrm rot="20817784">
              <a:off x="7071664" y="3240538"/>
              <a:ext cx="380048" cy="38004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5" name="Group 5"/>
          <p:cNvGrpSpPr/>
          <p:nvPr/>
        </p:nvGrpSpPr>
        <p:grpSpPr>
          <a:xfrm>
            <a:off x="8078838" y="2037055"/>
            <a:ext cx="3224117" cy="3370231"/>
            <a:chOff x="8078838" y="2037055"/>
            <a:chExt cx="3224117" cy="3370231"/>
          </a:xfrm>
        </p:grpSpPr>
        <p:sp>
          <p:nvSpPr>
            <p:cNvPr id="6" name="Freeform 6"/>
            <p:cNvSpPr/>
            <p:nvPr/>
          </p:nvSpPr>
          <p:spPr>
            <a:xfrm rot="16200000">
              <a:off x="8078838" y="2037055"/>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AutoShape 7"/>
            <p:cNvSpPr/>
            <p:nvPr/>
          </p:nvSpPr>
          <p:spPr>
            <a:xfrm rot="20817784">
              <a:off x="9350711" y="3363792"/>
              <a:ext cx="680371" cy="68037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8" name="Group 8"/>
          <p:cNvGrpSpPr/>
          <p:nvPr/>
        </p:nvGrpSpPr>
        <p:grpSpPr>
          <a:xfrm>
            <a:off x="7259021" y="4383062"/>
            <a:ext cx="977456" cy="1021747"/>
            <a:chOff x="7259021" y="4383062"/>
            <a:chExt cx="977456" cy="1021747"/>
          </a:xfrm>
        </p:grpSpPr>
        <p:sp>
          <p:nvSpPr>
            <p:cNvPr id="9" name="Freeform 9"/>
            <p:cNvSpPr/>
            <p:nvPr/>
          </p:nvSpPr>
          <p:spPr>
            <a:xfrm rot="16200000">
              <a:off x="7259021" y="4383062"/>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7629353" y="4775492"/>
              <a:ext cx="236887" cy="236887"/>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sp>
        <p:nvSpPr>
          <p:cNvPr id="11" name="AutoShape 11"/>
          <p:cNvSpPr/>
          <p:nvPr/>
        </p:nvSpPr>
        <p:spPr>
          <a:xfrm>
            <a:off x="870036" y="2413316"/>
            <a:ext cx="584258" cy="584258"/>
          </a:xfrm>
          <a:prstGeom prst="ellipse">
            <a:avLst/>
          </a:prstGeom>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965342" y="2512808"/>
            <a:ext cx="395855"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solidFill>
                <a:latin typeface="Microsoft Yahei"/>
                <a:ea typeface="Microsoft Yahei"/>
                <a:cs typeface="Microsoft Yahei"/>
              </a:rPr>
              <a:t>01</a:t>
            </a:r>
            <a:endParaRPr lang="en-US" sz="1100"/>
          </a:p>
        </p:txBody>
      </p:sp>
      <p:sp>
        <p:nvSpPr>
          <p:cNvPr id="13" name="TextBox 13"/>
          <p:cNvSpPr txBox="1"/>
          <p:nvPr/>
        </p:nvSpPr>
        <p:spPr>
          <a:xfrm>
            <a:off x="1641736" y="2429872"/>
            <a:ext cx="4120112" cy="78656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solidFill>
                <a:latin typeface="Microsoft Yahei"/>
                <a:ea typeface="Microsoft Yahei"/>
                <a:cs typeface="Microsoft Yahei"/>
              </a:rPr>
              <a:t>由于人们对医疗健康的需求增加，医用敷料市场呈现出持续增长的趋势。</a:t>
            </a:r>
          </a:p>
        </p:txBody>
      </p:sp>
      <p:sp>
        <p:nvSpPr>
          <p:cNvPr id="14" name="TextBox 14"/>
          <p:cNvSpPr txBox="1"/>
          <p:nvPr/>
        </p:nvSpPr>
        <p:spPr>
          <a:xfrm>
            <a:off x="1641736" y="2158409"/>
            <a:ext cx="3781425" cy="4762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solidFill>
                <a:latin typeface="Microsoft Yahei"/>
                <a:ea typeface="Microsoft Yahei"/>
                <a:cs typeface="Microsoft Yahei"/>
              </a:rPr>
              <a:t>医用敷料市场持续增长</a:t>
            </a:r>
          </a:p>
        </p:txBody>
      </p:sp>
      <p:sp>
        <p:nvSpPr>
          <p:cNvPr id="15" name="AutoShape 15"/>
          <p:cNvSpPr/>
          <p:nvPr/>
        </p:nvSpPr>
        <p:spPr>
          <a:xfrm>
            <a:off x="870036" y="3552810"/>
            <a:ext cx="584258" cy="584258"/>
          </a:xfrm>
          <a:prstGeom prst="ellipse">
            <a:avLst/>
          </a:prstGeom>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46292" y="3654420"/>
            <a:ext cx="453011"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solidFill>
                <a:latin typeface="Microsoft Yahei"/>
                <a:ea typeface="Microsoft Yahei"/>
                <a:cs typeface="Microsoft Yahei"/>
              </a:rPr>
              <a:t>02</a:t>
            </a:r>
            <a:endParaRPr lang="en-US" sz="1100"/>
          </a:p>
        </p:txBody>
      </p:sp>
      <p:sp>
        <p:nvSpPr>
          <p:cNvPr id="17" name="TextBox 17"/>
          <p:cNvSpPr txBox="1"/>
          <p:nvPr/>
        </p:nvSpPr>
        <p:spPr>
          <a:xfrm>
            <a:off x="1641736" y="3615528"/>
            <a:ext cx="4114800" cy="799744"/>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solidFill>
                <a:latin typeface="Microsoft Yahei"/>
                <a:ea typeface="Microsoft Yahei"/>
                <a:cs typeface="Microsoft Yahei"/>
              </a:rPr>
              <a:t>随着消费者对高品质、高效果的医用敷料产品的追求，市场不断扩容。</a:t>
            </a:r>
          </a:p>
        </p:txBody>
      </p:sp>
      <p:sp>
        <p:nvSpPr>
          <p:cNvPr id="18" name="TextBox 18"/>
          <p:cNvSpPr txBox="1"/>
          <p:nvPr/>
        </p:nvSpPr>
        <p:spPr>
          <a:xfrm>
            <a:off x="1641736" y="3344066"/>
            <a:ext cx="3781425" cy="4762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solidFill>
                <a:latin typeface="Microsoft Yahei"/>
                <a:ea typeface="Microsoft Yahei"/>
                <a:cs typeface="Microsoft Yahei"/>
              </a:rPr>
              <a:t>消费升级推动市场扩容</a:t>
            </a:r>
          </a:p>
        </p:txBody>
      </p:sp>
      <p:sp>
        <p:nvSpPr>
          <p:cNvPr id="19" name="AutoShape 19"/>
          <p:cNvSpPr/>
          <p:nvPr/>
        </p:nvSpPr>
        <p:spPr>
          <a:xfrm>
            <a:off x="865802" y="4701631"/>
            <a:ext cx="584258" cy="584258"/>
          </a:xfrm>
          <a:prstGeom prst="ellipse">
            <a:avLst/>
          </a:prstGeom>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932957" y="4801125"/>
            <a:ext cx="453011" cy="368935"/>
          </a:xfrm>
          <a:prstGeom prst="rect">
            <a:avLst/>
          </a:prstGeom>
        </p:spPr>
        <p:txBody>
          <a:bodyPr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solidFill>
                <a:latin typeface="Microsoft Yahei"/>
                <a:ea typeface="Microsoft Yahei"/>
                <a:cs typeface="Microsoft Yahei"/>
              </a:rPr>
              <a:t>03</a:t>
            </a:r>
            <a:endParaRPr lang="en-US" sz="1100"/>
          </a:p>
        </p:txBody>
      </p:sp>
      <p:sp>
        <p:nvSpPr>
          <p:cNvPr id="21" name="TextBox 21"/>
          <p:cNvSpPr txBox="1"/>
          <p:nvPr/>
        </p:nvSpPr>
        <p:spPr>
          <a:xfrm>
            <a:off x="1641736" y="4814363"/>
            <a:ext cx="4114800" cy="786566"/>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solidFill>
                <a:latin typeface="Microsoft Yahei"/>
                <a:ea typeface="Microsoft Yahei"/>
                <a:cs typeface="Microsoft Yahei"/>
              </a:rPr>
              <a:t>除了传统的伤口护理和手术止血等应用领域，医用敷料市场正逐步拓展到美容整形、皮肤护理等领域。</a:t>
            </a:r>
          </a:p>
        </p:txBody>
      </p:sp>
      <p:sp>
        <p:nvSpPr>
          <p:cNvPr id="22" name="TextBox 22"/>
          <p:cNvSpPr txBox="1"/>
          <p:nvPr/>
        </p:nvSpPr>
        <p:spPr>
          <a:xfrm>
            <a:off x="1641736" y="4542900"/>
            <a:ext cx="3781425" cy="476250"/>
          </a:xfrm>
          <a:prstGeom prst="rect">
            <a:avLst/>
          </a:prstGeom>
        </p:spPr>
        <p:txBody>
          <a:bodyPr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solidFill>
                <a:latin typeface="Microsoft Yahei"/>
                <a:ea typeface="Microsoft Yahei"/>
                <a:cs typeface="Microsoft Yahei"/>
              </a:rPr>
              <a:t>新兴应用领域不断涌现</a:t>
            </a: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市场需求分析</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cxnSp>
        <p:nvCxnSpPr>
          <p:cNvPr id="3" name="Connector 3"/>
          <p:cNvCxnSpPr/>
          <p:nvPr/>
        </p:nvCxnSpPr>
        <p:spPr>
          <a:xfrm flipH="1">
            <a:off x="6041106" y="1736764"/>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89511"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目标客户群体包括医院、诊所、药店、医疗器械经销商等医疗机构和药店。</a:t>
            </a:r>
          </a:p>
        </p:txBody>
      </p:sp>
      <p:sp>
        <p:nvSpPr>
          <p:cNvPr id="5" name="TextBox 5"/>
          <p:cNvSpPr txBox="1"/>
          <p:nvPr/>
        </p:nvSpPr>
        <p:spPr>
          <a:xfrm>
            <a:off x="6572628" y="223711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目标客户群体对医用敷料产品的质量、效果、安全性等方面有较高的要求。</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目标客户群体特征</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652605" y="2972012"/>
            <a:ext cx="2353053" cy="1956378"/>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如3M、Smith &amp; Nephew、Johnson &amp; Johnson等，这些品牌在市场上拥有一定的份额和影响力。</a:t>
            </a:r>
            <a:endParaRPr lang="en-US" sz="1100"/>
          </a:p>
        </p:txBody>
      </p:sp>
      <p:sp>
        <p:nvSpPr>
          <p:cNvPr id="3" name="AutoShape 3"/>
          <p:cNvSpPr/>
          <p:nvPr/>
        </p:nvSpPr>
        <p:spPr>
          <a:xfrm>
            <a:off x="8684852" y="1462164"/>
            <a:ext cx="2382848" cy="1991137"/>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一些在特定地区经营的医用敷料品牌，虽然规模较小，但在当地具有一定的知名度和市场份额。</a:t>
            </a:r>
            <a:endParaRPr lang="en-US" sz="1100"/>
          </a:p>
        </p:txBody>
      </p:sp>
      <p:sp>
        <p:nvSpPr>
          <p:cNvPr id="4" name="AutoShape 4"/>
          <p:cNvSpPr/>
          <p:nvPr/>
        </p:nvSpPr>
        <p:spPr>
          <a:xfrm>
            <a:off x="8684852" y="4394429"/>
            <a:ext cx="2382848" cy="1962565"/>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375"/>
              </a:spcBef>
              <a:defRPr/>
            </a:pPr>
            <a:r>
              <a:rPr lang="en-US" sz="1500">
                <a:solidFill>
                  <a:schemeClr val="dk1"/>
                </a:solidFill>
                <a:latin typeface="Microsoft Yahei"/>
                <a:ea typeface="Microsoft Yahei"/>
                <a:cs typeface="Microsoft Yahei"/>
              </a:rPr>
              <a:t>一些新兴的医用敷料品牌正逐渐进入市场，试图在竞争激烈的市场中占据一席之地。</a:t>
            </a:r>
            <a:endParaRPr lang="en-US" sz="1100"/>
          </a:p>
        </p:txBody>
      </p:sp>
      <p:pic>
        <p:nvPicPr>
          <p:cNvPr id="5" name="Picture 5"/>
          <p:cNvPicPr>
            <a:picLocks noChangeAspect="1"/>
          </p:cNvPicPr>
          <p:nvPr/>
        </p:nvPicPr>
        <p:blipFill>
          <a:blip r:embed="rId2">
            <a:alphaModFix amt="75000"/>
          </a:blip>
          <a:srcRect l="31868" t="13068" r="31502" b="30114"/>
          <a:stretch>
            <a:fillRect/>
          </a:stretch>
        </p:blipFill>
        <p:spPr>
          <a:xfrm>
            <a:off x="4217947" y="1384382"/>
            <a:ext cx="3545264" cy="5454568"/>
          </a:xfrm>
          <a:prstGeom prst="rect">
            <a:avLst/>
          </a:prstGeom>
        </p:spPr>
      </p:pic>
      <p:pic>
        <p:nvPicPr>
          <p:cNvPr id="6" name="Picture 6"/>
          <p:cNvPicPr>
            <a:picLocks noChangeAspect="1"/>
          </p:cNvPicPr>
          <p:nvPr/>
        </p:nvPicPr>
        <p:blipFill>
          <a:blip r:embed="rId3"/>
          <a:srcRect l="29536" r="29536"/>
          <a:stretch>
            <a:fillRect/>
          </a:stretch>
        </p:blipFill>
        <p:spPr>
          <a:xfrm>
            <a:off x="4495323" y="1838813"/>
            <a:ext cx="2952950" cy="4810026"/>
          </a:xfrm>
          <a:prstGeom prst="rect">
            <a:avLst/>
          </a:prstGeom>
        </p:spPr>
      </p:pic>
      <p:grpSp>
        <p:nvGrpSpPr>
          <p:cNvPr id="7" name="Group 7"/>
          <p:cNvGrpSpPr/>
          <p:nvPr/>
        </p:nvGrpSpPr>
        <p:grpSpPr>
          <a:xfrm>
            <a:off x="3239789" y="3141586"/>
            <a:ext cx="1463040" cy="1463040"/>
            <a:chOff x="3239789" y="3141586"/>
            <a:chExt cx="1463040" cy="1463040"/>
          </a:xfrm>
        </p:grpSpPr>
        <p:sp>
          <p:nvSpPr>
            <p:cNvPr id="8" name="AutoShape 8"/>
            <p:cNvSpPr/>
            <p:nvPr/>
          </p:nvSpPr>
          <p:spPr>
            <a:xfrm>
              <a:off x="3239789" y="3141586"/>
              <a:ext cx="1463040" cy="146304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grpSp>
        <p:nvGrpSpPr>
          <p:cNvPr id="9" name="Group 9"/>
          <p:cNvGrpSpPr/>
          <p:nvPr/>
        </p:nvGrpSpPr>
        <p:grpSpPr>
          <a:xfrm>
            <a:off x="3612771" y="3559447"/>
            <a:ext cx="702092" cy="584684"/>
            <a:chOff x="3612771" y="3559447"/>
            <a:chExt cx="702092" cy="584684"/>
          </a:xfrm>
        </p:grpSpPr>
        <p:sp>
          <p:nvSpPr>
            <p:cNvPr id="10" name="Freeform 10"/>
            <p:cNvSpPr/>
            <p:nvPr/>
          </p:nvSpPr>
          <p:spPr>
            <a:xfrm>
              <a:off x="3612771" y="4122895"/>
              <a:ext cx="702092" cy="21236"/>
            </a:xfrm>
            <a:custGeom>
              <a:rect l="l" t="t"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02447" y="3690774"/>
              <a:ext cx="101383" cy="37274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850662" y="3559447"/>
              <a:ext cx="101383" cy="504071"/>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998877" y="3720392"/>
              <a:ext cx="101383" cy="34312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47092" y="3830623"/>
              <a:ext cx="101383" cy="233035"/>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6924196" y="1127033"/>
            <a:ext cx="1463040" cy="1463040"/>
            <a:chOff x="6924196" y="1127033"/>
            <a:chExt cx="1463040" cy="1463040"/>
          </a:xfrm>
        </p:grpSpPr>
        <p:sp>
          <p:nvSpPr>
            <p:cNvPr id="16" name="Freeform 16"/>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924196" y="1127033"/>
              <a:ext cx="1463040" cy="146304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9" name="Freeform 19"/>
            <p:cNvSpPr/>
            <p:nvPr/>
          </p:nvSpPr>
          <p:spPr>
            <a:xfrm>
              <a:off x="7364596" y="1565888"/>
              <a:ext cx="575749" cy="390208"/>
            </a:xfrm>
            <a:custGeom>
              <a:rect l="l" t="t"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273763" y="1974818"/>
              <a:ext cx="748924" cy="211520"/>
            </a:xfrm>
            <a:custGeom>
              <a:rect l="l" t="t"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924196" y="4151964"/>
            <a:ext cx="1463040" cy="1463040"/>
            <a:chOff x="6924196" y="4151964"/>
            <a:chExt cx="1463040" cy="1463040"/>
          </a:xfrm>
        </p:grpSpPr>
        <p:sp>
          <p:nvSpPr>
            <p:cNvPr id="22" name="AutoShape 22"/>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924196" y="4151964"/>
              <a:ext cx="1463040" cy="146304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24" name="AutoShape 24"/>
            <p:cNvSpPr/>
            <p:nvPr/>
          </p:nvSpPr>
          <p:spPr>
            <a:xfrm>
              <a:off x="7285470" y="4642335"/>
              <a:ext cx="725508" cy="572110"/>
            </a:xfrm>
            <a:prstGeom prst="wedgeEllipseCallou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5" name="AutoShape 25"/>
          <p:cNvSpPr/>
          <p:nvPr/>
        </p:nvSpPr>
        <p:spPr>
          <a:xfrm>
            <a:off x="455981" y="2535936"/>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国内外知名品牌</a:t>
            </a:r>
            <a:endParaRPr lang="en-US" sz="1100"/>
          </a:p>
        </p:txBody>
      </p:sp>
      <p:sp>
        <p:nvSpPr>
          <p:cNvPr id="26" name="AutoShape 26"/>
          <p:cNvSpPr/>
          <p:nvPr/>
        </p:nvSpPr>
        <p:spPr>
          <a:xfrm>
            <a:off x="8503125" y="1054893"/>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区域性品牌</a:t>
            </a:r>
            <a:endParaRPr lang="en-US" sz="1100"/>
          </a:p>
        </p:txBody>
      </p:sp>
      <p:sp>
        <p:nvSpPr>
          <p:cNvPr id="27" name="AutoShape 27"/>
          <p:cNvSpPr/>
          <p:nvPr/>
        </p:nvSpPr>
        <p:spPr>
          <a:xfrm>
            <a:off x="8503125" y="4009655"/>
            <a:ext cx="2746302" cy="407270"/>
          </a:xfrm>
          <a:prstGeom prst="rect">
            <a:avLst/>
          </a:prstGeom>
        </p:spPr>
        <p:txBody>
          <a:bodyPr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chemeClr val="accent1"/>
                </a:solidFill>
                <a:latin typeface="Microsoft Yahei"/>
                <a:ea typeface="Microsoft Yahei"/>
                <a:cs typeface="Microsoft Yahei"/>
              </a:rPr>
              <a:t>新进入者</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竞争对手分析</a:t>
              </a:r>
            </a:p>
          </p:txBody>
        </p:sp>
      </p:gr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https://d.book118.com/015040243334011112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21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21</vt:i4>
      </vt:variant>
    </vt:vector>
  </HeadingPairs>
  <TitlesOfParts>
    <vt:vector baseType="lpstr" size="2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2024-09-19T12:41:40.914</cp:lastPrinted>
  <dcterms:created xsi:type="dcterms:W3CDTF">2024-09-19T04:41:40Z</dcterms:created>
  <dcterms:modified xsi:type="dcterms:W3CDTF">2024-09-19T04:41:43Z</dcterms:modified>
</cp:coreProperties>
</file>