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UHLRJV+MS-UIGothic"/>
      <p:regular r:id="rId16"/>
    </p:embeddedFont>
    <p:embeddedFont>
      <p:font typeface="THOKBW+LWGNHI+ArialMT"/>
      <p:regular r:id="rId17"/>
    </p:embeddedFont>
    <p:embeddedFont>
      <p:font typeface="WHBFKL+TRIWGL+MicrosoftYaHei-Bold"/>
      <p:regular r:id="rId18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FD0E12-9D79-4650-9EEB-2A90E092D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699D1C-0862-442C-81D9-73BEB7BF0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30E2D5-E704-46F3-A18C-D2C9A4533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34F867-66B3-4A1A-BF26-37B43B1D3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F0CB43-6B6C-4838-AA19-A68D63649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CC7B79-5757-40AE-B920-5E09125BF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1E88AB-46FB-4F4B-A92F-73D6A1E71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F2F3DE-4FA8-4CA2-A104-A1D8178E5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379495-EF6C-4B8E-A34C-D3E76A2F4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817CA3-6B25-412A-BC45-7F6727BDC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22D1F9-97C8-49C4-A2A7-73BF72CA2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510121224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63294" y="1318414"/>
            <a:ext cx="6893033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3">
                <a:solidFill>
                  <a:srgbClr val="FF960E"/>
                </a:solidFill>
                <a:latin typeface="UHLRJV+MS-UIGothic"/>
                <a:cs typeface="UHLRJV+MS-UIGothic"/>
              </a:rPr>
              <a:t>革命烈士</a:t>
            </a:r>
            <a:r>
              <a:rPr sz="5150" spc="25">
                <a:solidFill>
                  <a:srgbClr val="FF960E"/>
                </a:solidFill>
                <a:latin typeface="SimSun"/>
                <a:cs typeface="SimSun"/>
              </a:rPr>
              <a:t>诗</a:t>
            </a:r>
            <a:r>
              <a:rPr sz="5150" spc="25">
                <a:solidFill>
                  <a:srgbClr val="FF960E"/>
                </a:solidFill>
                <a:latin typeface="UHLRJV+MS-UIGothic"/>
                <a:cs typeface="UHLRJV+MS-UIGothic"/>
              </a:rPr>
              <a:t>二首</a:t>
            </a:r>
            <a:r>
              <a:rPr sz="5150" spc="25">
                <a:solidFill>
                  <a:srgbClr val="FF960E"/>
                </a:solidFill>
                <a:latin typeface="SimSun"/>
                <a:cs typeface="SimSun"/>
              </a:rPr>
              <a:t>详</a:t>
            </a:r>
            <a:r>
              <a:rPr sz="5150">
                <a:solidFill>
                  <a:srgbClr val="FF960E"/>
                </a:solidFill>
                <a:latin typeface="UHLRJV+MS-UIGothic"/>
                <a:cs typeface="UHLRJV+MS-UIGothic"/>
              </a:rPr>
              <a:t>解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FF960E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FF960E"/>
                </a:solidFill>
                <a:latin typeface="UHLRJV+MS-UIGothic"/>
                <a:cs typeface="UHLRJV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1273124" cy="7858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THOKBW+LWGNHI+ArialMT"/>
                <a:cs typeface="THOKBW+LWGNHI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UHLRJV+MS-UIGothic"/>
                <a:cs typeface="UHLRJV+MS-UIGothic"/>
              </a:rPr>
              <a:t>引言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5140901" cy="242918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THOKBW+LWGNHI+ArialMT"/>
                <a:cs typeface="THOKBW+LWGNHI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UHLRJV+MS-UIGothic"/>
                <a:cs typeface="UHLRJV+MS-UIGothic"/>
              </a:rPr>
              <a:t>《革命烈士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诗</a:t>
            </a:r>
            <a:r>
              <a:rPr sz="2400">
                <a:solidFill>
                  <a:srgbClr val="FF960E"/>
                </a:solidFill>
                <a:latin typeface="UHLRJV+MS-UIGothic"/>
                <a:cs typeface="UHLRJV+MS-UIGothic"/>
              </a:rPr>
              <a:t>二首》的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创</a:t>
            </a:r>
            <a:r>
              <a:rPr sz="2400">
                <a:solidFill>
                  <a:srgbClr val="FF960E"/>
                </a:solidFill>
                <a:latin typeface="UHLRJV+MS-UIGothic"/>
                <a:cs typeface="UHLRJV+MS-UIGothic"/>
              </a:rPr>
              <a:t>作背景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THOKBW+LWGNHI+ArialMT"/>
                <a:cs typeface="THOKBW+LWGNHI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UHLRJV+MS-UIGothic"/>
                <a:cs typeface="UHLRJV+MS-UIGothic"/>
              </a:rPr>
              <a:t>《革命烈士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诗</a:t>
            </a:r>
            <a:r>
              <a:rPr sz="2400">
                <a:solidFill>
                  <a:srgbClr val="FF960E"/>
                </a:solidFill>
                <a:latin typeface="UHLRJV+MS-UIGothic"/>
                <a:cs typeface="UHLRJV+MS-UIGothic"/>
              </a:rPr>
              <a:t>二首》的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诗</a:t>
            </a:r>
            <a:r>
              <a:rPr sz="2400">
                <a:solidFill>
                  <a:srgbClr val="FF960E"/>
                </a:solidFill>
                <a:latin typeface="UHLRJV+MS-UIGothic"/>
                <a:cs typeface="UHLRJV+MS-UIGothic"/>
              </a:rPr>
              <a:t>歌内容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THOKBW+LWGNHI+ArialMT"/>
                <a:cs typeface="THOKBW+LWGNHI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UHLRJV+MS-UIGothic"/>
                <a:cs typeface="UHLRJV+MS-UIGothic"/>
              </a:rPr>
              <a:t>《革命烈士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诗</a:t>
            </a:r>
            <a:r>
              <a:rPr sz="2400">
                <a:solidFill>
                  <a:srgbClr val="FF960E"/>
                </a:solidFill>
                <a:latin typeface="UHLRJV+MS-UIGothic"/>
                <a:cs typeface="UHLRJV+MS-UIGothic"/>
              </a:rPr>
              <a:t>二首》的影响与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评</a:t>
            </a:r>
            <a:r>
              <a:rPr sz="2400">
                <a:solidFill>
                  <a:srgbClr val="FF960E"/>
                </a:solidFill>
                <a:latin typeface="UHLRJV+MS-UIGothic"/>
                <a:cs typeface="UHLRJV+MS-UIGothic"/>
              </a:rPr>
              <a:t>价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THOKBW+LWGNHI+ArialMT"/>
                <a:cs typeface="THOKBW+LWGNHI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UHLRJV+MS-UIGothic"/>
                <a:cs typeface="UHLRJV+MS-UIGothic"/>
              </a:rPr>
              <a:t>《革命烈士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诗</a:t>
            </a:r>
            <a:r>
              <a:rPr sz="2400">
                <a:solidFill>
                  <a:srgbClr val="FF960E"/>
                </a:solidFill>
                <a:latin typeface="UHLRJV+MS-UIGothic"/>
                <a:cs typeface="UHLRJV+MS-UIGothic"/>
              </a:rPr>
              <a:t>二首》的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现</a:t>
            </a:r>
            <a:r>
              <a:rPr sz="2400">
                <a:solidFill>
                  <a:srgbClr val="FF960E"/>
                </a:solidFill>
                <a:latin typeface="UHLRJV+MS-UIGothic"/>
                <a:cs typeface="UHLRJV+MS-UIGothic"/>
              </a:rPr>
              <a:t>代意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义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75334" y="-4300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643500"/>
                </a:solidFill>
                <a:latin typeface="WHBFKL+TRIWGL+MicrosoftYaHei-Bold"/>
                <a:cs typeface="WHBFKL+TRIWGL+MicrosoftYaHei-Bold"/>
              </a:rPr>
              <a:t>CHAPTER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50695" y="3088239"/>
            <a:ext cx="2025364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351E00"/>
                </a:solidFill>
                <a:latin typeface="UHLRJV+MS-UIGothic"/>
                <a:cs typeface="UHLRJV+MS-UIGothic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FF960E"/>
                </a:solidFill>
                <a:latin typeface="UHLRJV+MS-UIGothic"/>
                <a:cs typeface="UHLRJV+MS-UIGothic"/>
              </a:rPr>
              <a:t>程背景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696555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HLRJV+MS-UIGothic"/>
                <a:cs typeface="UHLRJV+MS-UIGothic"/>
              </a:rPr>
              <a:t>革命烈士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诗</a:t>
            </a:r>
            <a:r>
              <a:rPr sz="1350">
                <a:solidFill>
                  <a:srgbClr val="FFFFFF"/>
                </a:solidFill>
                <a:latin typeface="UHLRJV+MS-UIGothic"/>
                <a:cs typeface="UHLRJV+MS-UIGothic"/>
              </a:rPr>
              <a:t>是中国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UHLRJV+MS-UIGothic"/>
                <a:cs typeface="UHLRJV+MS-UIGothic"/>
              </a:rPr>
              <a:t>代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诗</a:t>
            </a:r>
            <a:r>
              <a:rPr sz="1350">
                <a:solidFill>
                  <a:srgbClr val="FFFFFF"/>
                </a:solidFill>
                <a:latin typeface="UHLRJV+MS-UIGothic"/>
                <a:cs typeface="UHLRJV+MS-UIGothic"/>
              </a:rPr>
              <a:t>歌的重要分支，它反映了那个特殊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FFFFFF"/>
                </a:solidFill>
                <a:latin typeface="UHLRJV+MS-UIGothic"/>
                <a:cs typeface="UHLRJV+MS-UIGothic"/>
              </a:rPr>
              <a:t>史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UHLRJV+MS-UIGothic"/>
                <a:cs typeface="UHLRJV+MS-UIGothic"/>
              </a:rPr>
              <a:t>期人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FFFFFF"/>
                </a:solidFill>
                <a:latin typeface="UHLRJV+MS-UIGothic"/>
                <a:cs typeface="UHLRJV+MS-UIGothic"/>
              </a:rPr>
              <a:t>的思想、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HLRJV+MS-UIGothic"/>
                <a:cs typeface="UHLRJV+MS-UIGothic"/>
              </a:rPr>
              <a:t>情感和追求。通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过对这</a:t>
            </a:r>
            <a:r>
              <a:rPr sz="1350">
                <a:solidFill>
                  <a:srgbClr val="FFFFFF"/>
                </a:solidFill>
                <a:latin typeface="UHLRJV+MS-UIGothic"/>
                <a:cs typeface="UHLRJV+MS-UIGothic"/>
              </a:rPr>
              <a:t>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诗</a:t>
            </a:r>
            <a:r>
              <a:rPr sz="1350">
                <a:solidFill>
                  <a:srgbClr val="FFFFFF"/>
                </a:solidFill>
                <a:latin typeface="UHLRJV+MS-UIGothic"/>
                <a:cs typeface="UHLRJV+MS-UIGothic"/>
              </a:rPr>
              <a:t>歌的解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读</a:t>
            </a:r>
            <a:r>
              <a:rPr sz="1350">
                <a:solidFill>
                  <a:srgbClr val="FFFFFF"/>
                </a:solidFill>
                <a:latin typeface="UHLRJV+MS-UIGothic"/>
                <a:cs typeface="UHLRJV+MS-UIGothic"/>
              </a:rPr>
              <a:t>，可以深入了解那个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UHLRJV+MS-UIGothic"/>
                <a:cs typeface="UHLRJV+MS-UIGothic"/>
              </a:rPr>
              <a:t>代的文化、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FFFFFF"/>
                </a:solidFill>
                <a:latin typeface="UHLRJV+MS-UIGothic"/>
                <a:cs typeface="UHLRJV+MS-UIGothic"/>
              </a:rPr>
              <a:t>史和社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HLRJV+MS-UIGothic"/>
                <a:cs typeface="UHLRJV+MS-UIGothic"/>
              </a:rPr>
              <a:t>会背景。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38173"/>
            <a:ext cx="676839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UHLRJV+MS-UIGothic"/>
                <a:cs typeface="UHLRJV+MS-UIGothic"/>
              </a:rPr>
              <a:t>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诗</a:t>
            </a:r>
            <a:r>
              <a:rPr sz="1350">
                <a:solidFill>
                  <a:srgbClr val="FFFFFF"/>
                </a:solidFill>
                <a:latin typeface="UHLRJV+MS-UIGothic"/>
                <a:cs typeface="UHLRJV+MS-UIGothic"/>
              </a:rPr>
              <a:t>歌不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仅</a:t>
            </a:r>
            <a:r>
              <a:rPr sz="1350">
                <a:solidFill>
                  <a:srgbClr val="FFFFFF"/>
                </a:solidFill>
                <a:latin typeface="UHLRJV+MS-UIGothic"/>
                <a:cs typeface="UHLRJV+MS-UIGothic"/>
              </a:rPr>
              <a:t>具有文学价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FFFFFF"/>
                </a:solidFill>
                <a:latin typeface="UHLRJV+MS-UIGothic"/>
                <a:cs typeface="UHLRJV+MS-UIGothic"/>
              </a:rPr>
              <a:t>，更承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载</a:t>
            </a:r>
            <a:r>
              <a:rPr sz="1350">
                <a:solidFill>
                  <a:srgbClr val="FFFFFF"/>
                </a:solidFill>
                <a:latin typeface="UHLRJV+MS-UIGothic"/>
                <a:cs typeface="UHLRJV+MS-UIGothic"/>
              </a:rPr>
              <a:t>了丰富的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FFFFFF"/>
                </a:solidFill>
                <a:latin typeface="UHLRJV+MS-UIGothic"/>
                <a:cs typeface="UHLRJV+MS-UIGothic"/>
              </a:rPr>
              <a:t>史信息和深刻的思想内涵，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UHLRJV+MS-UIGothic"/>
                <a:cs typeface="UHLRJV+MS-UIGothic"/>
              </a:rPr>
              <a:t>于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HLRJV+MS-UIGothic"/>
                <a:cs typeface="UHLRJV+MS-UIGothic"/>
              </a:rPr>
              <a:t>培养人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FFFFFF"/>
                </a:solidFill>
                <a:latin typeface="UHLRJV+MS-UIGothic"/>
                <a:cs typeface="UHLRJV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爱</a:t>
            </a:r>
            <a:r>
              <a:rPr sz="1350">
                <a:solidFill>
                  <a:srgbClr val="FFFFFF"/>
                </a:solidFill>
                <a:latin typeface="UHLRJV+MS-UIGothic"/>
                <a:cs typeface="UHLRJV+MS-UIGothic"/>
              </a:rPr>
              <a:t>国情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怀</a:t>
            </a:r>
            <a:r>
              <a:rPr sz="1350">
                <a:solidFill>
                  <a:srgbClr val="FFFFFF"/>
                </a:solidFill>
                <a:latin typeface="UHLRJV+MS-UIGothic"/>
                <a:cs typeface="UHLRJV+MS-UIGothic"/>
              </a:rPr>
              <a:t>和人文素养具有重要意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FFFFFF"/>
                </a:solidFill>
                <a:latin typeface="UHLRJV+MS-UIGothic"/>
                <a:cs typeface="UHLRJV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FF960E"/>
                </a:solidFill>
                <a:latin typeface="UHLRJV+MS-UIGothic"/>
                <a:cs typeface="UHLRJV+MS-UIGothic"/>
              </a:rPr>
              <a:t>程目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2993454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HLRJV+MS-UIGothic"/>
                <a:cs typeface="UHLRJV+MS-UIGothic"/>
              </a:rPr>
              <a:t>掌握革命烈士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FFFFFF"/>
                </a:solidFill>
                <a:latin typeface="UHLRJV+MS-UIGothic"/>
                <a:cs typeface="UHLRJV+MS-UIGothic"/>
              </a:rPr>
              <a:t>的文学特点、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艺</a:t>
            </a:r>
          </a:p>
          <a:p>
            <a:pPr marL="47625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UHLRJV+MS-UIGothic"/>
                <a:cs typeface="UHLRJV+MS-UIGothic"/>
              </a:rPr>
              <a:t>手法和思想内涵。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2993454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HLRJV+MS-UIGothic"/>
                <a:cs typeface="UHLRJV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UHLRJV+MS-UIGothic"/>
                <a:cs typeface="UHLRJV+MS-UIGothic"/>
              </a:rPr>
              <a:t>分析具体作品，深入了解那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HLRJV+MS-UIGothic"/>
                <a:cs typeface="UHLRJV+MS-UIGothic"/>
              </a:rPr>
              <a:t>个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UHLRJV+MS-UIGothic"/>
                <a:cs typeface="UHLRJV+MS-UIGothic"/>
              </a:rPr>
              <a:t>代的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FFFFFF"/>
                </a:solidFill>
                <a:latin typeface="UHLRJV+MS-UIGothic"/>
                <a:cs typeface="UHLRJV+MS-UIGothic"/>
              </a:rPr>
              <a:t>史背景和社会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现实</a:t>
            </a:r>
            <a:r>
              <a:rPr sz="1500">
                <a:solidFill>
                  <a:srgbClr val="FFFFFF"/>
                </a:solidFill>
                <a:latin typeface="UHLRJV+MS-UIGothic"/>
                <a:cs typeface="UHLRJV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HLRJV+MS-UIGothic"/>
                <a:cs typeface="UHLRJV+MS-UIGothic"/>
              </a:rPr>
              <a:t>提高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对现</a:t>
            </a:r>
            <a:r>
              <a:rPr sz="1500">
                <a:solidFill>
                  <a:srgbClr val="FFFFFF"/>
                </a:solidFill>
                <a:latin typeface="UHLRJV+MS-UIGothic"/>
                <a:cs typeface="UHLRJV+MS-UIGothic"/>
              </a:rPr>
              <a:t>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FFFFFF"/>
                </a:solidFill>
                <a:latin typeface="UHLRJV+MS-UIGothic"/>
                <a:cs typeface="UHLRJV+MS-UIGothic"/>
              </a:rPr>
              <a:t>歌的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鉴赏</a:t>
            </a:r>
            <a:r>
              <a:rPr sz="1500">
                <a:solidFill>
                  <a:srgbClr val="FFFFFF"/>
                </a:solidFill>
                <a:latin typeface="UHLRJV+MS-UIGothic"/>
                <a:cs typeface="UHLRJV+MS-UIGothic"/>
              </a:rPr>
              <a:t>能力和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审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HLRJV+MS-UIGothic"/>
                <a:cs typeface="UHLRJV+MS-UIGothic"/>
              </a:rPr>
              <a:t>美水平，培养良好的人文素养和</a:t>
            </a:r>
          </a:p>
          <a:p>
            <a:pPr marL="8572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FFFFFF"/>
                </a:solidFill>
                <a:latin typeface="UHLRJV+MS-UIGothic"/>
                <a:cs typeface="UHLRJV+MS-UIGothic"/>
              </a:rPr>
              <a:t>国情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怀</a:t>
            </a:r>
            <a:r>
              <a:rPr sz="1500">
                <a:solidFill>
                  <a:srgbClr val="FFFFFF"/>
                </a:solidFill>
                <a:latin typeface="UHLRJV+MS-UIGothic"/>
                <a:cs typeface="UHLRJV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75334" y="-4300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643500"/>
                </a:solidFill>
                <a:latin typeface="WHBFKL+TRIWGL+MicrosoftYaHei-Bold"/>
                <a:cs typeface="WHBFKL+TRIWGL+MicrosoftYaHei-Bold"/>
              </a:rPr>
              <a:t>CHAPTER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50695" y="3088239"/>
            <a:ext cx="7349675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351E00"/>
                </a:solidFill>
                <a:latin typeface="UHLRJV+MS-UIGothic"/>
                <a:cs typeface="UHLRJV+MS-UIGothic"/>
              </a:rPr>
              <a:t>《革命烈士</a:t>
            </a:r>
            <a:r>
              <a:rPr sz="4550" spc="27">
                <a:solidFill>
                  <a:srgbClr val="351E00"/>
                </a:solidFill>
                <a:latin typeface="SimSun"/>
                <a:cs typeface="SimSun"/>
              </a:rPr>
              <a:t>诗</a:t>
            </a:r>
            <a:r>
              <a:rPr sz="4550" spc="25">
                <a:solidFill>
                  <a:srgbClr val="351E00"/>
                </a:solidFill>
                <a:latin typeface="UHLRJV+MS-UIGothic"/>
                <a:cs typeface="UHLRJV+MS-UIGothic"/>
              </a:rPr>
              <a:t>二首》的</a:t>
            </a:r>
            <a:r>
              <a:rPr sz="4550" spc="23">
                <a:solidFill>
                  <a:srgbClr val="351E00"/>
                </a:solidFill>
                <a:latin typeface="SimSun"/>
                <a:cs typeface="SimSun"/>
              </a:rPr>
              <a:t>创</a:t>
            </a:r>
            <a:r>
              <a:rPr sz="4550">
                <a:solidFill>
                  <a:srgbClr val="351E00"/>
                </a:solidFill>
                <a:latin typeface="UHLRJV+MS-UIGothic"/>
                <a:cs typeface="UHLRJV+MS-UIGothic"/>
              </a:rPr>
              <a:t>作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0695" y="3924534"/>
            <a:ext cx="2025364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351E00"/>
                </a:solidFill>
                <a:latin typeface="UHLRJV+MS-UIGothic"/>
                <a:cs typeface="UHLRJV+MS-UIGothic"/>
              </a:rPr>
              <a:t>背景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时</a:t>
            </a:r>
            <a:r>
              <a:rPr sz="3000">
                <a:solidFill>
                  <a:srgbClr val="FF960E"/>
                </a:solidFill>
                <a:latin typeface="UHLRJV+MS-UIGothic"/>
                <a:cs typeface="UHLRJV+MS-UIGothic"/>
              </a:rPr>
              <a:t>代背景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UHLRJV+MS-UIGothic"/>
                <a:cs typeface="UHLRJV+MS-UIGothic"/>
              </a:rPr>
              <a:t>个人背景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77437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HLRJV+MS-UIGothic"/>
                <a:cs typeface="UHLRJV+MS-UIGothic"/>
              </a:rPr>
              <a:t>作者是一位年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轻</a:t>
            </a:r>
            <a:r>
              <a:rPr sz="1500">
                <a:solidFill>
                  <a:srgbClr val="FFFFFF"/>
                </a:solidFill>
                <a:latin typeface="UHLRJV+MS-UIGothic"/>
                <a:cs typeface="UHLRJV+MS-UIGothic"/>
              </a:rPr>
              <a:t>的革命者，深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HLRJV+MS-UIGothic"/>
                <a:cs typeface="UHLRJV+MS-UIGothic"/>
              </a:rPr>
              <a:t>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马</a:t>
            </a:r>
            <a:r>
              <a:rPr sz="1500">
                <a:solidFill>
                  <a:srgbClr val="FFFFFF"/>
                </a:solidFill>
                <a:latin typeface="UHLRJV+MS-UIGothic"/>
                <a:cs typeface="UHLRJV+MS-UIGothic"/>
              </a:rPr>
              <a:t>克思主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FFF"/>
                </a:solidFill>
                <a:latin typeface="UHLRJV+MS-UIGothic"/>
                <a:cs typeface="UHLRJV+MS-UIGothic"/>
              </a:rPr>
              <a:t>思想影响。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7743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HLRJV+MS-UIGothic"/>
                <a:cs typeface="UHLRJV+MS-UIGothic"/>
              </a:rPr>
              <a:t>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亲</a:t>
            </a:r>
            <a:r>
              <a:rPr sz="1500">
                <a:solidFill>
                  <a:srgbClr val="FFFFFF"/>
                </a:solidFill>
                <a:latin typeface="UHLRJV+MS-UIGothic"/>
                <a:cs typeface="UHLRJV+MS-UIGothic"/>
              </a:rPr>
              <a:t>眼目睹了人民的苦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FFFFFF"/>
                </a:solidFill>
                <a:latin typeface="UHLRJV+MS-UIGothic"/>
                <a:cs typeface="UHLRJV+MS-UIGothic"/>
              </a:rPr>
              <a:t>，深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84797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UHLRJV+MS-UIGothic"/>
                <a:cs typeface="UHLRJV+MS-UIGothic"/>
              </a:rPr>
              <a:t>了表达自己的革命理想和信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HLRJV+MS-UIGothic"/>
                <a:cs typeface="UHLRJV+MS-UIGothic"/>
              </a:rPr>
              <a:t>念，他写下了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FFF"/>
                </a:solidFill>
                <a:latin typeface="UHLRJV+MS-UIGothic"/>
                <a:cs typeface="UHLRJV+MS-UIGothic"/>
              </a:rPr>
              <a:t>两首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FFFFFF"/>
                </a:solidFill>
                <a:latin typeface="UHLRJV+MS-UIGothic"/>
                <a:cs typeface="UHLRJV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09490" y="4926068"/>
            <a:ext cx="31389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HLRJV+MS-UIGothic"/>
                <a:cs typeface="UHLRJV+MS-UIGothic"/>
              </a:rPr>
              <a:t>感必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须</a:t>
            </a:r>
            <a:r>
              <a:rPr sz="1500">
                <a:solidFill>
                  <a:srgbClr val="FFFFFF"/>
                </a:solidFill>
                <a:latin typeface="UHLRJV+MS-UIGothic"/>
                <a:cs typeface="UHLRJV+MS-UIGothic"/>
              </a:rPr>
              <a:t>推翻旧制度，建立新社会。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创</a:t>
            </a:r>
            <a:r>
              <a:rPr sz="3000">
                <a:solidFill>
                  <a:srgbClr val="FF960E"/>
                </a:solidFill>
                <a:latin typeface="UHLRJV+MS-UIGothic"/>
                <a:cs typeface="UHLRJV+MS-UIGothic"/>
              </a:rPr>
              <a:t>作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过</a:t>
            </a:r>
            <a:r>
              <a:rPr sz="3000">
                <a:solidFill>
                  <a:srgbClr val="FF960E"/>
                </a:solidFill>
                <a:latin typeface="UHLRJV+MS-UIGothic"/>
                <a:cs typeface="UHLRJV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48915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HLRJV+MS-UIGothic"/>
                <a:cs typeface="UHLRJV+MS-UIGothic"/>
              </a:rPr>
              <a:t>作者在革命斗争中，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FFFFFF"/>
                </a:solidFill>
                <a:latin typeface="UHLRJV+MS-UIGothic"/>
                <a:cs typeface="UHLRJV+MS-UIGothic"/>
              </a:rPr>
              <a:t>累了丰富的素材和感情体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FFFFFF"/>
                </a:solidFill>
                <a:latin typeface="UHLRJV+MS-UIGothic"/>
                <a:cs typeface="UHLRJV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56942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HLRJV+MS-UIGothic"/>
                <a:cs typeface="UHLRJV+MS-UIGothic"/>
              </a:rPr>
              <a:t>在一个夜晚，他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怀</a:t>
            </a:r>
            <a:r>
              <a:rPr sz="1500">
                <a:solidFill>
                  <a:srgbClr val="FFFFFF"/>
                </a:solidFill>
                <a:latin typeface="UHLRJV+MS-UIGothic"/>
                <a:cs typeface="UHLRJV+MS-UIGothic"/>
              </a:rPr>
              <a:t>着激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UHLRJV+MS-UIGothic"/>
                <a:cs typeface="UHLRJV+MS-UIGothic"/>
              </a:rPr>
              <a:t>的心情，写下了《革命烈士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FFFFFF"/>
                </a:solidFill>
                <a:latin typeface="UHLRJV+MS-UIGothic"/>
                <a:cs typeface="UHLRJV+MS-UIGothic"/>
              </a:rPr>
              <a:t>二首》。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74468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FFF"/>
                </a:solidFill>
                <a:latin typeface="UHLRJV+MS-UIGothic"/>
                <a:cs typeface="UHLRJV+MS-UIGothic"/>
              </a:rPr>
              <a:t>两首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诗语</a:t>
            </a:r>
            <a:r>
              <a:rPr sz="1500">
                <a:solidFill>
                  <a:srgbClr val="FFFFFF"/>
                </a:solidFill>
                <a:latin typeface="UHLRJV+MS-UIGothic"/>
                <a:cs typeface="UHLRJV+MS-UIGothic"/>
              </a:rPr>
              <a:t>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UHLRJV+MS-UIGothic"/>
                <a:cs typeface="UHLRJV+MS-UIGothic"/>
              </a:rPr>
              <a:t>朴、感情真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挚</a:t>
            </a:r>
            <a:r>
              <a:rPr sz="1500">
                <a:solidFill>
                  <a:srgbClr val="FFFFFF"/>
                </a:solidFill>
                <a:latin typeface="UHLRJV+MS-UIGothic"/>
                <a:cs typeface="UHLRJV+MS-UIGothic"/>
              </a:rPr>
              <a:t>，表达了作者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UHLRJV+MS-UIGothic"/>
                <a:cs typeface="UHLRJV+MS-UIGothic"/>
              </a:rPr>
              <a:t>革命事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UHLRJV+MS-UIGothic"/>
                <a:cs typeface="UHLRJV+MS-UIGothic"/>
              </a:rPr>
              <a:t>的忠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FFFFFF"/>
                </a:solidFill>
                <a:latin typeface="UHLRJV+MS-UIGothic"/>
                <a:cs typeface="UHLRJV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UHLRJV+MS-UIGothic"/>
                <a:cs typeface="UHLRJV+MS-UIGothic"/>
              </a:rPr>
              <a:t>烈士的崇敬。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75334" y="-4300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643500"/>
                </a:solidFill>
                <a:latin typeface="WHBFKL+TRIWGL+MicrosoftYaHei-Bold"/>
                <a:cs typeface="WHBFKL+TRIWGL+MicrosoftYaHei-Bold"/>
              </a:rPr>
              <a:t>CHAPTER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50695" y="3088239"/>
            <a:ext cx="7349675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351E00"/>
                </a:solidFill>
                <a:latin typeface="UHLRJV+MS-UIGothic"/>
                <a:cs typeface="UHLRJV+MS-UIGothic"/>
              </a:rPr>
              <a:t>《革命烈士</a:t>
            </a:r>
            <a:r>
              <a:rPr sz="4550" spc="27">
                <a:solidFill>
                  <a:srgbClr val="351E00"/>
                </a:solidFill>
                <a:latin typeface="SimSun"/>
                <a:cs typeface="SimSun"/>
              </a:rPr>
              <a:t>诗</a:t>
            </a:r>
            <a:r>
              <a:rPr sz="4550" spc="25">
                <a:solidFill>
                  <a:srgbClr val="351E00"/>
                </a:solidFill>
                <a:latin typeface="UHLRJV+MS-UIGothic"/>
                <a:cs typeface="UHLRJV+MS-UIGothic"/>
              </a:rPr>
              <a:t>二首》的</a:t>
            </a:r>
            <a:r>
              <a:rPr sz="4550" spc="23">
                <a:solidFill>
                  <a:srgbClr val="351E00"/>
                </a:solidFill>
                <a:latin typeface="SimSun"/>
                <a:cs typeface="SimSun"/>
              </a:rPr>
              <a:t>诗</a:t>
            </a:r>
            <a:r>
              <a:rPr sz="4550">
                <a:solidFill>
                  <a:srgbClr val="351E00"/>
                </a:solidFill>
                <a:latin typeface="UHLRJV+MS-UIGothic"/>
                <a:cs typeface="UHLRJV+MS-UIGothic"/>
              </a:rPr>
              <a:t>歌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0695" y="3924534"/>
            <a:ext cx="2025364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351E00"/>
                </a:solidFill>
                <a:latin typeface="UHLRJV+MS-UIGothic"/>
                <a:cs typeface="UHLRJV+MS-UIGothic"/>
              </a:rPr>
              <a:t>内容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UHLRJV+MS-UIGothic"/>
                <a:cs typeface="UHLRJV+MS-UIGothic"/>
              </a:rPr>
              <a:t>主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题</a:t>
            </a:r>
            <a:r>
              <a:rPr sz="3000">
                <a:solidFill>
                  <a:srgbClr val="FF960E"/>
                </a:solidFill>
                <a:latin typeface="UHLRJV+MS-UIGothic"/>
                <a:cs typeface="UHLRJV+MS-UIGothic"/>
              </a:rPr>
              <a:t>思想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07539" y="170995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爱</a:t>
            </a:r>
            <a:r>
              <a:rPr sz="2000" spc="25">
                <a:solidFill>
                  <a:srgbClr val="FFFDFD"/>
                </a:solidFill>
                <a:latin typeface="UHLRJV+MS-UIGothic"/>
                <a:cs typeface="UHLRJV+MS-UIGothic"/>
              </a:rPr>
              <a:t>国主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义</a:t>
            </a:r>
            <a:r>
              <a:rPr sz="2000" spc="25">
                <a:solidFill>
                  <a:srgbClr val="FFFDFD"/>
                </a:solidFill>
                <a:latin typeface="UHLRJV+MS-UIGothic"/>
                <a:cs typeface="UHLRJV+MS-UIGothic"/>
              </a:rPr>
              <a:t>精神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40419" y="170995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2000" spc="25">
                <a:solidFill>
                  <a:srgbClr val="FFFDFD"/>
                </a:solidFill>
                <a:latin typeface="UHLRJV+MS-UIGothic"/>
                <a:cs typeface="UHLRJV+MS-UIGothic"/>
              </a:rPr>
              <a:t>未来的美好憧憬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50520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HLRJV+MS-UIGothic"/>
                <a:cs typeface="UHLRJV+MS-UIGothic"/>
              </a:rPr>
              <a:t>两首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FFFDFD"/>
                </a:solidFill>
                <a:latin typeface="UHLRJV+MS-UIGothic"/>
                <a:cs typeface="UHLRJV+MS-UIGothic"/>
              </a:rPr>
              <a:t>都表达了作者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UHLRJV+MS-UIGothic"/>
                <a:cs typeface="UHLRJV+MS-UIGothic"/>
              </a:rPr>
              <a:t>祖国的深深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热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FFFDFD"/>
                </a:solidFill>
                <a:latin typeface="UHLRJV+MS-UIGothic"/>
                <a:cs typeface="UHLRJV+MS-UIGothic"/>
              </a:rPr>
              <a:t>，以及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UHLRJV+MS-UIGothic"/>
                <a:cs typeface="UHLRJV+MS-UIGothic"/>
              </a:rPr>
              <a:t>革命事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UHLRJV+MS-UIGothic"/>
                <a:cs typeface="UHLRJV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坚</a:t>
            </a:r>
            <a:r>
              <a:rPr sz="1500">
                <a:solidFill>
                  <a:srgbClr val="FFFDFD"/>
                </a:solidFill>
                <a:latin typeface="UHLRJV+MS-UIGothic"/>
                <a:cs typeface="UHLRJV+MS-UIGothic"/>
              </a:rPr>
              <a:t>定信念。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FFFDFD"/>
                </a:solidFill>
                <a:latin typeface="UHLRJV+MS-UIGothic"/>
                <a:cs typeface="UHLRJV+MS-UIGothic"/>
              </a:rPr>
              <a:t>中描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绘</a:t>
            </a:r>
            <a:r>
              <a:rPr sz="1500">
                <a:solidFill>
                  <a:srgbClr val="FFFDFD"/>
                </a:solidFill>
                <a:latin typeface="UHLRJV+MS-UIGothic"/>
                <a:cs typeface="UHLRJV+MS-UIGothic"/>
              </a:rPr>
              <a:t>了美好的未来愿景，表达了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HLRJV+MS-UIGothic"/>
                <a:cs typeface="UHLRJV+MS-UIGothic"/>
              </a:rPr>
              <a:t>作者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UHLRJV+MS-UIGothic"/>
                <a:cs typeface="UHLRJV+MS-UIGothic"/>
              </a:rPr>
              <a:t>革命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胜</a:t>
            </a:r>
            <a:r>
              <a:rPr sz="1500">
                <a:solidFill>
                  <a:srgbClr val="FFFDFD"/>
                </a:solidFill>
                <a:latin typeface="UHLRJV+MS-UIGothic"/>
                <a:cs typeface="UHLRJV+MS-UIGothic"/>
              </a:rPr>
              <a:t>利的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坚</a:t>
            </a:r>
            <a:r>
              <a:rPr sz="1500">
                <a:solidFill>
                  <a:srgbClr val="FFFDFD"/>
                </a:solidFill>
                <a:latin typeface="UHLRJV+MS-UIGothic"/>
                <a:cs typeface="UHLRJV+MS-UIGothic"/>
              </a:rPr>
              <a:t>定信心。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916804" y="3853719"/>
            <a:ext cx="269239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UHLRJV+MS-UIGothic"/>
                <a:cs typeface="UHLRJV+MS-UIGothic"/>
              </a:rPr>
              <a:t>不屈不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挠</a:t>
            </a:r>
            <a:r>
              <a:rPr sz="2000" spc="25">
                <a:solidFill>
                  <a:srgbClr val="FFFDFD"/>
                </a:solidFill>
                <a:latin typeface="UHLRJV+MS-UIGothic"/>
                <a:cs typeface="UHLRJV+MS-UIGothic"/>
              </a:rPr>
              <a:t>的斗争精神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09134" y="4768588"/>
            <a:ext cx="36506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诗</a:t>
            </a:r>
            <a:r>
              <a:rPr sz="1500">
                <a:solidFill>
                  <a:srgbClr val="FFFDFD"/>
                </a:solidFill>
                <a:latin typeface="UHLRJV+MS-UIGothic"/>
                <a:cs typeface="UHLRJV+MS-UIGothic"/>
              </a:rPr>
              <a:t>中展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UHLRJV+MS-UIGothic"/>
                <a:cs typeface="UHLRJV+MS-UIGothic"/>
              </a:rPr>
              <a:t>了作者在面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UHLRJV+MS-UIGothic"/>
                <a:cs typeface="UHLRJV+MS-UIGothic"/>
              </a:rPr>
              <a:t>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FFFDFD"/>
                </a:solidFill>
                <a:latin typeface="UHLRJV+MS-UIGothic"/>
                <a:cs typeface="UHLRJV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DFD"/>
                </a:solidFill>
                <a:latin typeface="UHLRJV+MS-UIGothic"/>
                <a:cs typeface="UHLRJV+MS-UIGothic"/>
              </a:rPr>
              <a:t>迫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UHLRJV+MS-UIGothic"/>
                <a:cs typeface="UHLRJV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HLRJV+MS-UIGothic"/>
                <a:cs typeface="UHLRJV+MS-UIGothic"/>
              </a:rPr>
              <a:t>不屈不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挠</a:t>
            </a:r>
            <a:r>
              <a:rPr sz="1500">
                <a:solidFill>
                  <a:srgbClr val="FFFDFD"/>
                </a:solidFill>
                <a:latin typeface="UHLRJV+MS-UIGothic"/>
                <a:cs typeface="UHLRJV+MS-UIGothic"/>
              </a:rPr>
              <a:t>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顽强</a:t>
            </a:r>
            <a:r>
              <a:rPr sz="1500">
                <a:solidFill>
                  <a:srgbClr val="FFFDFD"/>
                </a:solidFill>
                <a:latin typeface="UHLRJV+MS-UIGothic"/>
                <a:cs typeface="UHLRJV+MS-UIGothic"/>
              </a:rPr>
              <a:t>斗争的精神。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https://d.book118.com/015101212241011104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UHLRJV+MS-UIGothic</vt:lpstr>
      <vt:lpstr>SimSun</vt:lpstr>
      <vt:lpstr>THOKBW+LWGNHI+ArialMT</vt:lpstr>
      <vt:lpstr>Times New Roman</vt:lpstr>
      <vt:lpstr>WHBFKL+TRIWGL+MicrosoftYaHei-Bold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2024-09-14T15:05:39.501</cp:lastPrinted>
  <dcterms:created xsi:type="dcterms:W3CDTF">2024-09-14T07:05:39Z</dcterms:created>
  <dcterms:modified xsi:type="dcterms:W3CDTF">2024-09-14T07:05:40Z</dcterms:modified>
</cp:coreProperties>
</file>