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4F0000-9974-49CE-8C24-82BC8E918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A50F7-9E91-4F76-B5FE-FC281FEE7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1BD68-4C8D-4B58-AE14-E1ACFB1AB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4725E1-B22C-438D-841B-16D06A1BE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97FD9C-50C9-45BB-B5F6-BB3B98D75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92B4BD-910C-44A7-B4D6-15155E58E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130AC7-FADF-4D47-9B7C-5A4C9CF29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3E1C7D-84B2-4F28-862C-72AFB114E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32D2F-1A53-4E98-954B-239217542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015F8D-D801-41A4-B175-AF92587F9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8C26D-32F5-4C34-ABCE-5D77C13F7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10301334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 title=""/>
          <p:cNvSpPr/>
          <p:nvPr/>
        </p:nvSpPr>
        <p:spPr>
          <a:xfrm>
            <a:off x="6242454" y="4483414"/>
            <a:ext cx="2428452" cy="517888"/>
          </a:xfrm>
          <a:prstGeom prst="rect">
            <a:avLst/>
          </a:prstGeom>
          <a:solidFill>
            <a:srgbClr val="C00000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 title=""/>
          <p:cNvSpPr/>
          <p:nvPr/>
        </p:nvSpPr>
        <p:spPr>
          <a:xfrm>
            <a:off x="3521417" y="4483418"/>
            <a:ext cx="2428452" cy="517888"/>
          </a:xfrm>
          <a:prstGeom prst="rect">
            <a:avLst/>
          </a:prstGeom>
          <a:noFill/>
          <a:ln w="19050">
            <a:solidFill>
              <a:srgbClr val="C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 title=""/>
          <p:cNvSpPr txBox="1"/>
          <p:nvPr/>
        </p:nvSpPr>
        <p:spPr>
          <a:xfrm>
            <a:off x="1066800" y="2816225"/>
            <a:ext cx="9143365" cy="1224915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 fontScale="9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rgbClr val="C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第26课 校园读书节策划与组织</a:t>
            </a:r>
            <a:endParaRPr lang="en-US" sz="5400" b="1">
              <a:solidFill>
                <a:srgbClr val="C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 title="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 title="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 title="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350">
              <a:solidFill>
                <a:srgbClr val="FFFFFF">
                  <a:alpha val="4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 title=""/>
          <p:cNvSpPr txBox="1"/>
          <p:nvPr/>
        </p:nvSpPr>
        <p:spPr>
          <a:xfrm>
            <a:off x="1140760" y="2818600"/>
            <a:ext cx="2748192" cy="18383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 title="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校园读书节意义与目的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策划阶段工作要点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组织实施阶段任务分解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现场管理注意事项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活动效果评估总结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延伸拓展：其他校园文化活动策划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7" name="Connector 7" title="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 title="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 title="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 title="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 title="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 title="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 title="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 title="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 title="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 title=""/>
          <p:cNvSpPr/>
          <p:nvPr/>
        </p:nvSpPr>
        <p:spPr>
          <a:xfrm flipH="1">
            <a:off x="8283662" y="1555515"/>
            <a:ext cx="4646478" cy="5363414"/>
          </a:xfrm>
          <a:prstGeom prst="parallelogram">
            <a:avLst/>
          </a:prstGeom>
          <a:gradFill>
            <a:gsLst>
              <a:gs pos="0">
                <a:schemeClr val="accent2">
                  <a:alpha val="32000"/>
                </a:schemeClr>
              </a:gs>
              <a:gs pos="100000">
                <a:schemeClr val="lt1">
                  <a:alpha val="3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 title=""/>
          <p:cNvSpPr/>
          <p:nvPr/>
        </p:nvSpPr>
        <p:spPr>
          <a:xfrm flipH="1">
            <a:off x="7317938" y="0"/>
            <a:ext cx="4139861" cy="5318227"/>
          </a:xfrm>
          <a:prstGeom prst="parallelogram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alpha val="5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 title=""/>
          <p:cNvSpPr/>
          <p:nvPr/>
        </p:nvSpPr>
        <p:spPr>
          <a:xfrm flipH="1">
            <a:off x="885093" y="1997560"/>
            <a:ext cx="233305" cy="25021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 title=""/>
          <p:cNvSpPr/>
          <p:nvPr/>
        </p:nvSpPr>
        <p:spPr>
          <a:xfrm flipH="1">
            <a:off x="1149171" y="1997560"/>
            <a:ext cx="233305" cy="25021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 title=""/>
          <p:cNvSpPr/>
          <p:nvPr/>
        </p:nvSpPr>
        <p:spPr>
          <a:xfrm flipH="1">
            <a:off x="1382476" y="1997560"/>
            <a:ext cx="233305" cy="25021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 title=""/>
          <p:cNvCxnSpPr/>
          <p:nvPr/>
        </p:nvCxnSpPr>
        <p:spPr>
          <a:xfrm>
            <a:off x="902834" y="5318718"/>
            <a:ext cx="1733973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 title=""/>
          <p:cNvSpPr txBox="1"/>
          <p:nvPr/>
        </p:nvSpPr>
        <p:spPr>
          <a:xfrm>
            <a:off x="753316" y="2122666"/>
            <a:ext cx="8686800" cy="1981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72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72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Freeform 9" title=""/>
          <p:cNvSpPr/>
          <p:nvPr/>
        </p:nvSpPr>
        <p:spPr>
          <a:xfrm flipH="1">
            <a:off x="2595419" y="5249630"/>
            <a:ext cx="116652" cy="125106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 title="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 title="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 title="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 title="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 title="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 title="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 title="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 title="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 title="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 title=""/>
          <p:cNvSpPr txBox="1"/>
          <p:nvPr/>
        </p:nvSpPr>
        <p:spPr>
          <a:xfrm>
            <a:off x="753316" y="3538728"/>
            <a:ext cx="7229475" cy="17145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30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校园读书节意义与目的</a:t>
            </a:r>
            <a:endParaRPr lang="en-US" sz="30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 title="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 title="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 title="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 title=""/>
          <p:cNvPicPr>
            <a:picLocks noChangeAspect="1"/>
          </p:cNvPicPr>
          <p:nvPr/>
        </p:nvPicPr>
        <p:blipFill>
          <a:blip r:embed="rId2"/>
          <a:srcRect l="250" r="2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 title=""/>
          <p:cNvPicPr>
            <a:picLocks noChangeAspect="1"/>
          </p:cNvPicPr>
          <p:nvPr/>
        </p:nvPicPr>
        <p:blipFill>
          <a:blip r:embed="rId3"/>
          <a:srcRect t="3165" b="316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 title=""/>
          <p:cNvPicPr>
            <a:picLocks noChangeAspect="1"/>
          </p:cNvPicPr>
          <p:nvPr/>
        </p:nvPicPr>
        <p:blipFill>
          <a:blip r:embed="rId4"/>
          <a:srcRect t="4515" b="45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培养学生阅读兴趣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 title="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激发学生的阅读热情</a:t>
            </a:r>
            <a:endParaRPr lang="en-US" sz="1800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 title="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通过举办校园读书节，让学生更加热爱阅读，享受阅读的乐趣。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 title="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培养学生的阅读习惯</a:t>
            </a:r>
            <a:endParaRPr lang="en-US" sz="1800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 title="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鼓励学生积极参与读书活动，逐步养成良好的阅读习惯。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 title="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提高学生的阅读能力</a:t>
            </a:r>
            <a:endParaRPr lang="en-US" sz="1800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 title="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通过引导学生阅读各类书籍，提高学生的阅读速度和理解能力。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 title="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 title="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通过校园读书节的举办，让校园内充满浓郁的文化气息和书香氛围。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 title="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打造书香校园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 title="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 title="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 title="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 title="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 title=""/>
          <p:cNvPicPr>
            <a:picLocks noChangeAspect="1"/>
          </p:cNvPicPr>
          <p:nvPr/>
        </p:nvPicPr>
        <p:blipFill>
          <a:blip r:embed="rId2"/>
          <a:srcRect l="15042" r="15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 title="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促进文化交流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 title="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 title="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 title="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 title="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 title=""/>
          <p:cNvPicPr>
            <a:picLocks noChangeAspect="1"/>
          </p:cNvPicPr>
          <p:nvPr/>
        </p:nvPicPr>
        <p:blipFill>
          <a:blip r:embed="rId3"/>
          <a:srcRect l="26167" r="26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 title="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弘扬传统文化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 title="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 title="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 title="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 title=""/>
          <p:cNvPicPr>
            <a:picLocks noChangeAspect="1"/>
          </p:cNvPicPr>
          <p:nvPr/>
        </p:nvPicPr>
        <p:blipFill>
          <a:blip r:embed="rId4"/>
          <a:srcRect l="14208" r="14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 title="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为学生提供一个展示和交流阅读成果的平台，增进学生之间的文化交流。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 title="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通过引导学生阅读经典名著，传承和弘扬中华优秀传统文化。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 title="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 title="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 title="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营造良好校园文化氛围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 title="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 title=""/>
          <p:cNvPicPr>
            <a:picLocks noChangeAspect="1"/>
          </p:cNvPicPr>
          <p:nvPr/>
        </p:nvPicPr>
        <p:blipFill>
          <a:blip r:embed="rId2">
            <a:alphaModFix/>
          </a:blip>
          <a:srcRect l="14083" r="14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 title="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 title="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 title="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启发学生创新思维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 title="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鼓励学生阅读具有启发性的书籍，激发学生的创新思维和想象力。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 title="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 title="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 title="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丰富学生阅读内容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 title="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引导学生涉猎不同领域、不同类型的书籍，拓展学生的知识面。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 title="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 title="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 title="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增进学生对世界的了解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 title="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通过阅读，让学生了解不同国家、不同地区的文化和历史，增进对世界的认识。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拓展学生知识视野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 title="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 title="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 title="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 title="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 title="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 title="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 title="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 title="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 title="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 title="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促进学生全面发展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 title="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通过校园读书节的举办，让学生在德、智、体、美等多方面得到全面发展。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 title="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提高学生人文素养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 title="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通过阅读优秀文学作品，提高学生的人文素养和审美情趣。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 title="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培养学生社会责任感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 title="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引导学生关注社会、关注他人，培养学生的社会责任感和公民意识。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 title="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 title="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提升综合素质教育水平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 title=""/>
          <p:cNvSpPr/>
          <p:nvPr/>
        </p:nvSpPr>
        <p:spPr>
          <a:xfrm flipH="1">
            <a:off x="8283662" y="1555515"/>
            <a:ext cx="4646478" cy="5363414"/>
          </a:xfrm>
          <a:prstGeom prst="parallelogram">
            <a:avLst/>
          </a:prstGeom>
          <a:gradFill>
            <a:gsLst>
              <a:gs pos="0">
                <a:schemeClr val="accent2">
                  <a:alpha val="32000"/>
                </a:schemeClr>
              </a:gs>
              <a:gs pos="100000">
                <a:schemeClr val="lt1">
                  <a:alpha val="3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 title=""/>
          <p:cNvSpPr/>
          <p:nvPr/>
        </p:nvSpPr>
        <p:spPr>
          <a:xfrm flipH="1">
            <a:off x="7317938" y="0"/>
            <a:ext cx="4139861" cy="5318227"/>
          </a:xfrm>
          <a:prstGeom prst="parallelogram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alpha val="5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 title=""/>
          <p:cNvSpPr/>
          <p:nvPr/>
        </p:nvSpPr>
        <p:spPr>
          <a:xfrm flipH="1">
            <a:off x="885093" y="1997560"/>
            <a:ext cx="233305" cy="25021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 title=""/>
          <p:cNvSpPr/>
          <p:nvPr/>
        </p:nvSpPr>
        <p:spPr>
          <a:xfrm flipH="1">
            <a:off x="1149171" y="1997560"/>
            <a:ext cx="233305" cy="25021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 title=""/>
          <p:cNvSpPr/>
          <p:nvPr/>
        </p:nvSpPr>
        <p:spPr>
          <a:xfrm flipH="1">
            <a:off x="1382476" y="1997560"/>
            <a:ext cx="233305" cy="25021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 title=""/>
          <p:cNvCxnSpPr/>
          <p:nvPr/>
        </p:nvCxnSpPr>
        <p:spPr>
          <a:xfrm>
            <a:off x="902834" y="5318718"/>
            <a:ext cx="1733973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 title=""/>
          <p:cNvSpPr txBox="1"/>
          <p:nvPr/>
        </p:nvSpPr>
        <p:spPr>
          <a:xfrm>
            <a:off x="753316" y="2122666"/>
            <a:ext cx="8686800" cy="1981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72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72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Freeform 9" title=""/>
          <p:cNvSpPr/>
          <p:nvPr/>
        </p:nvSpPr>
        <p:spPr>
          <a:xfrm flipH="1">
            <a:off x="2595419" y="5249630"/>
            <a:ext cx="116652" cy="125106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 title="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 title="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 title="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 title="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 title="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 title="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 title="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 title="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 title="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 title=""/>
          <p:cNvSpPr txBox="1"/>
          <p:nvPr/>
        </p:nvSpPr>
        <p:spPr>
          <a:xfrm>
            <a:off x="753316" y="3538728"/>
            <a:ext cx="7229475" cy="17145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30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策划阶段工作要点</a:t>
            </a:r>
            <a:endParaRPr lang="en-US" sz="30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0160000" y="101854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 title="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 title="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 title="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 title="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 title="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 title="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 title="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 title="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明确活动主题和定位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3" name="TextBox 43" title="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确定活动主题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 title="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如“阅读，点亮智慧之光”等，强调阅读的重要性和乐趣。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 title="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明确活动定位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TextBox 46" title="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针对七年级学生特点，以提高学生阅读兴趣、培养阅读习惯、拓展阅读视野为目标。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 title="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确定活动时间、地点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选择适合七年级学生的时间段和场地进行活动。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 title="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设计活动流程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包括开幕式、阅读分享、互动环节、闭幕式等，确保活动丰富多彩。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 title="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安排人员分工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明确活动策划、组织、宣传、执行等各环节人员职责，确保活动顺利进行。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制定详细活动计划安排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 title="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 title="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与学校领导沟通，争取场地、资金、人员等方面的支持。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 title="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 title="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 title=""/>
          <p:cNvPicPr>
            <a:picLocks noChangeAspect="1"/>
          </p:cNvPicPr>
          <p:nvPr/>
        </p:nvPicPr>
        <p:blipFill>
          <a:blip r:embed="rId3"/>
          <a:srcRect l="18208" r="1820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 title="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 title="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 title="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争取学校支持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 title="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 title="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与图书馆、出版社、书店等机构合作，获取更多图书资源和活动支持。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 title="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寻求合作伙伴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 title="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 title="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鼓励学生积极参与活动策划和组织，发挥学生的主观能动性。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 title="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调动学生参与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 title="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协调各方资源支持合作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 title="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 title="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 title="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 title="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包括海报设计、宣传口号、宣传渠道等，提高活动知名度和影响力。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 title=""/>
          <p:cNvPicPr>
            <a:picLocks noChangeAspect="1"/>
          </p:cNvPicPr>
          <p:nvPr/>
        </p:nvPicPr>
        <p:blipFill>
          <a:blip r:embed="rId2"/>
          <a:srcRect l="4333" r="4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 title="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制定宣传方案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 title="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通过校园广播、校报、校园网等渠道进行宣传，扩大活动覆盖面。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 title="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利用校园媒体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 title="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 title="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 title="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利用微信、微博等社交媒体平台进行活动推广，吸引更多学生参与。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 title="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社交媒体推广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宣传推广策略部署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 title=""/>
          <p:cNvSpPr/>
          <p:nvPr/>
        </p:nvSpPr>
        <p:spPr>
          <a:xfrm flipH="1">
            <a:off x="8283662" y="1555515"/>
            <a:ext cx="4646478" cy="5363414"/>
          </a:xfrm>
          <a:prstGeom prst="parallelogram">
            <a:avLst/>
          </a:prstGeom>
          <a:gradFill>
            <a:gsLst>
              <a:gs pos="0">
                <a:schemeClr val="accent2">
                  <a:alpha val="32000"/>
                </a:schemeClr>
              </a:gs>
              <a:gs pos="100000">
                <a:schemeClr val="lt1">
                  <a:alpha val="3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 title=""/>
          <p:cNvSpPr/>
          <p:nvPr/>
        </p:nvSpPr>
        <p:spPr>
          <a:xfrm flipH="1">
            <a:off x="7317938" y="0"/>
            <a:ext cx="4139861" cy="5318227"/>
          </a:xfrm>
          <a:prstGeom prst="parallelogram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alpha val="5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 title=""/>
          <p:cNvSpPr/>
          <p:nvPr/>
        </p:nvSpPr>
        <p:spPr>
          <a:xfrm flipH="1">
            <a:off x="885093" y="1997560"/>
            <a:ext cx="233305" cy="25021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 title=""/>
          <p:cNvSpPr/>
          <p:nvPr/>
        </p:nvSpPr>
        <p:spPr>
          <a:xfrm flipH="1">
            <a:off x="1149171" y="1997560"/>
            <a:ext cx="233305" cy="25021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 title=""/>
          <p:cNvSpPr/>
          <p:nvPr/>
        </p:nvSpPr>
        <p:spPr>
          <a:xfrm flipH="1">
            <a:off x="1382476" y="1997560"/>
            <a:ext cx="233305" cy="25021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 title=""/>
          <p:cNvCxnSpPr/>
          <p:nvPr/>
        </p:nvCxnSpPr>
        <p:spPr>
          <a:xfrm>
            <a:off x="902834" y="5318718"/>
            <a:ext cx="1733973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 title=""/>
          <p:cNvSpPr txBox="1"/>
          <p:nvPr/>
        </p:nvSpPr>
        <p:spPr>
          <a:xfrm>
            <a:off x="753316" y="2122666"/>
            <a:ext cx="8686800" cy="1981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72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72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Freeform 9" title=""/>
          <p:cNvSpPr/>
          <p:nvPr/>
        </p:nvSpPr>
        <p:spPr>
          <a:xfrm flipH="1">
            <a:off x="2595419" y="5249630"/>
            <a:ext cx="116652" cy="125106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 title="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 title="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 title="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 title="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 title="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 title="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 title="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 title="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 title="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 title=""/>
          <p:cNvSpPr txBox="1"/>
          <p:nvPr/>
        </p:nvSpPr>
        <p:spPr>
          <a:xfrm>
            <a:off x="753316" y="3538728"/>
            <a:ext cx="7229475" cy="17145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30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组织实施阶段任务分解</a:t>
            </a:r>
            <a:endParaRPr lang="en-US" sz="30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 title="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制定工作计划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各组根据分工制定详细的工作计划，包括任务目标、时间节点、负责人和协作方式等。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 title="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定期召开筹备会议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定期召开筹备会议，汇报工作进度，协调解决问题，确保活动筹备顺利进行。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AutoShape 8" title="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 title="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确定筹备小组成员及职责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根据活动规模和需求，确定筹备小组的人数和职责分工，如策划组、宣传组、物资组、场地组等。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12" name="AutoShape 12" title="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 title="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 title="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 title="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 title="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 title="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 title="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筹备小组分工协作流程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 title="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 title="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 title="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 title="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 title="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场地布置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 title="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设计场地布置方案，包括舞台搭建、灯光音响、座椅摆放等，营造舒适、美观的活动环境。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 title="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 title="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 title="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场地选择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 title="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根据活动规模和需求选择合适的场地，如学校礼堂、图书馆、操场等。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 title="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 title="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 title="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物资准备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 title="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列出所需物资清单，包括文具、宣传品、礼品、餐饮等，并提前采购和准备。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 title="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 title="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 title="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 title=""/>
          <p:cNvPicPr>
            <a:picLocks noChangeAspect="1"/>
          </p:cNvPicPr>
          <p:nvPr/>
        </p:nvPicPr>
        <p:blipFill>
          <a:blip r:embed="rId4">
            <a:alphaModFix/>
          </a:blip>
          <a:srcRect l="13917" r="139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场地布置及物资准备清单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 title="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 title="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根据学校安排和活动需求确定具体的活动时间。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 title="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确定活动时间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 title="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设计活动日程安排，包括开幕式、讲座、展览、互动环节、闭幕式等，合理安排时间顺序和间隔时间。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 title="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编制活动日程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 title="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将活动日程安排时间表发布给相关人员，确保大家了解并遵守时间安排。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 title="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发布时间表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9" name="Picture 9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 title="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 title="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 title="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 title="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 title="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 title="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活动日程安排时间表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https://d.book118.com/015103013344011124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63636"/>
      </a:dk1>
      <a:lt1>
        <a:srgbClr val="F8F8F8"/>
      </a:lt1>
      <a:dk2>
        <a:srgbClr val="595959"/>
      </a:dk2>
      <a:lt2>
        <a:srgbClr val="FFFFFF"/>
      </a:lt2>
      <a:accent1>
        <a:srgbClr val="C00000"/>
      </a:accent1>
      <a:accent2>
        <a:srgbClr val="404040"/>
      </a:accent2>
      <a:accent3>
        <a:srgbClr val="124062"/>
      </a:accent3>
      <a:accent4>
        <a:srgbClr val="616161"/>
      </a:accent4>
      <a:accent5>
        <a:srgbClr val="BF4545"/>
      </a:accent5>
      <a:accent6>
        <a:srgbClr val="437FAD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2024-09-29T11:09:50.538</cp:lastPrinted>
  <dcterms:created xsi:type="dcterms:W3CDTF">2024-09-29T03:09:50Z</dcterms:created>
  <dcterms:modified xsi:type="dcterms:W3CDTF">2024-09-29T03:09:52Z</dcterms:modified>
</cp:coreProperties>
</file>