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0" r:id="rId17"/>
  </p:sldIdLst>
  <p:sldSz cx="12192000" cy="6858000"/>
  <p:notesSz cx="6858000" cy="9144000"/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tags" Target="tags/tag1.xml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08888E0-7536-4B52-B35D-FC1D2F4778F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97D767E-4834-4E5E-B5B3-6BDD040CF73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A14BCFC-CD7A-4146-8181-D452227BD31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CC32D1F-6420-45AA-8297-BC9398DCC1B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301DEC26-EFED-46AB-B848-587688097E2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A601A32A-1305-4539-B3CD-8D040F98D5A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B1EBBEFF-BA95-4275-BBDA-2F05646B803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E47B268-32D7-4080-8813-2EC0529EE05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CEB210E-2A81-485D-AAC4-5B8150D91E0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90EF028-D979-4C19-97FF-69BD3D116B4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44A8221-AB23-4DBE-8360-17FFD7CC2C6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2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15.jpeg" /><Relationship Id="rId4" Type="http://schemas.openxmlformats.org/officeDocument/2006/relationships/image" Target="../media/image16.jpeg" /><Relationship Id="rId5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7.jpeg" /><Relationship Id="rId3" Type="http://schemas.openxmlformats.org/officeDocument/2006/relationships/image" Target="../media/image18.jpeg" /><Relationship Id="rId4" Type="http://schemas.openxmlformats.org/officeDocument/2006/relationships/image" Target="../media/image19.jpeg" /><Relationship Id="rId5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0.jpeg" /><Relationship Id="rId3" Type="http://schemas.openxmlformats.org/officeDocument/2006/relationships/image" Target="../media/image21.jpeg" /><Relationship Id="rId4" Type="http://schemas.openxmlformats.org/officeDocument/2006/relationships/image" Target="../media/image22.jpeg" /><Relationship Id="rId5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3.jpeg" /><Relationship Id="rId3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4.jpeg" /><Relationship Id="rId3" Type="http://schemas.openxmlformats.org/officeDocument/2006/relationships/image" Target="../media/image2.jpe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01513233302301110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79545" y="3623969"/>
            <a:ext cx="8219058" cy="210426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dk1">
                    <a:lumMod val="95000"/>
                    <a:lumOff val="5000"/>
                    <a:alpha val="100000"/>
                  </a:schemeClr>
                </a:solidFill>
                <a:latin typeface="Arial"/>
                <a:ea typeface="Arial"/>
                <a:cs typeface="Arial"/>
              </a:rPr>
              <a:t>经营环境变化下的风险管理与处置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9537462" y="5117274"/>
            <a:ext cx="1750777" cy="3120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Arial"/>
                <a:ea typeface="Arial"/>
                <a:cs typeface="Arial"/>
              </a:rPr>
              <a:t>汇报人：XX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525270" y="5572213"/>
            <a:ext cx="2181295" cy="3486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Arial"/>
                <a:ea typeface="Arial"/>
                <a:cs typeface="Arial"/>
              </a:rPr>
              <a:t>2024-01-18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40760" y="0"/>
            <a:ext cx="2809137" cy="3421221"/>
          </a:xfrm>
          <a:prstGeom prst="rect">
            <a:avLst/>
          </a:prstGeom>
          <a:gradFill>
            <a:gsLst>
              <a:gs pos="0">
                <a:schemeClr val="accent2">
                  <a:alpha val="75000"/>
                </a:schemeClr>
              </a:gs>
              <a:gs pos="100000">
                <a:schemeClr val="lt1">
                  <a:alpha val="75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140760" y="1983274"/>
            <a:ext cx="2809137" cy="2809137"/>
          </a:xfrm>
          <a:prstGeom prst="ellipse">
            <a:avLst/>
          </a:prstGeom>
          <a:gradFill>
            <a:gsLst>
              <a:gs pos="0">
                <a:schemeClr val="accent2">
                  <a:alpha val="100000"/>
                </a:schemeClr>
              </a:gs>
              <a:gs pos="100000">
                <a:schemeClr val="accent2">
                  <a:alpha val="100000"/>
                  <a:lumMod val="60000"/>
                  <a:lumOff val="4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84456" y="2656540"/>
            <a:ext cx="2004496" cy="61493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  <a:spcBef>
                <a:spcPct val="0"/>
              </a:spcBef>
            </a:pPr>
            <a:r>
              <a:rPr lang="en-US" sz="1350">
                <a:solidFill>
                  <a:srgbClr val="FFFFFF">
                    <a:alpha val="40000"/>
                  </a:srgb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649672" y="2818600"/>
            <a:ext cx="1766929" cy="183489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44782" y="1304925"/>
            <a:ext cx="5981700" cy="4248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经营环境变化概述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风险管理策略与措施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处置方法与技巧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案例分析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总结与展望</a:t>
            </a:r>
          </a:p>
        </p:txBody>
      </p:sp>
      <p:cxnSp>
        <p:nvCxnSpPr>
          <p:cNvPr id="7" name="Connector 7"/>
          <p:cNvCxnSpPr/>
          <p:nvPr/>
        </p:nvCxnSpPr>
        <p:spPr>
          <a:xfrm flipH="1">
            <a:off x="3198500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  <p:cxnSp>
        <p:nvCxnSpPr>
          <p:cNvPr id="8" name="Connector 8"/>
          <p:cNvCxnSpPr/>
          <p:nvPr/>
        </p:nvCxnSpPr>
        <p:spPr>
          <a:xfrm flipH="1">
            <a:off x="1823497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  <p:sp>
        <p:nvSpPr>
          <p:cNvPr id="9" name="AutoShape 9"/>
          <p:cNvSpPr/>
          <p:nvPr/>
        </p:nvSpPr>
        <p:spPr>
          <a:xfrm>
            <a:off x="611546" y="2481967"/>
            <a:ext cx="259567" cy="1408741"/>
          </a:xfrm>
          <a:prstGeom prst="rect">
            <a:avLst/>
          </a:prstGeom>
          <a:gradFill>
            <a:gsLst>
              <a:gs pos="0">
                <a:schemeClr val="accent2">
                  <a:alpha val="51000"/>
                </a:schemeClr>
              </a:gs>
              <a:gs pos="100000">
                <a:schemeClr val="lt1">
                  <a:alpha val="51000"/>
                </a:schemeClr>
              </a:gs>
            </a:gsLst>
            <a:lin ang="54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11546" y="2352184"/>
            <a:ext cx="259567" cy="259567"/>
          </a:xfrm>
          <a:prstGeom prst="ellipse">
            <a:avLst/>
          </a:prstGeom>
          <a:solidFill>
            <a:schemeClr val="accent2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-1022221" y="4869455"/>
            <a:ext cx="1813010" cy="1813010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298477" y="0"/>
            <a:ext cx="668835" cy="1915360"/>
          </a:xfrm>
          <a:prstGeom prst="rect">
            <a:avLst/>
          </a:prstGeom>
          <a:gradFill>
            <a:gsLst>
              <a:gs pos="0">
                <a:schemeClr val="accent2">
                  <a:alpha val="62000"/>
                </a:schemeClr>
              </a:gs>
              <a:gs pos="100000">
                <a:schemeClr val="lt1">
                  <a:alpha val="62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298477" y="1580942"/>
            <a:ext cx="668835" cy="66883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0066688" y="5912672"/>
            <a:ext cx="531248" cy="531248"/>
          </a:xfrm>
          <a:prstGeom prst="ellipse">
            <a:avLst/>
          </a:prstGeom>
          <a:gradFill>
            <a:gsLst>
              <a:gs pos="0">
                <a:schemeClr val="accent2">
                  <a:alpha val="59000"/>
                </a:schemeClr>
              </a:gs>
              <a:gs pos="100000">
                <a:schemeClr val="accent2">
                  <a:alpha val="59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0779576" y="-508283"/>
            <a:ext cx="2423643" cy="2423643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068433" y="2499829"/>
            <a:ext cx="6024721" cy="276872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chemeClr val="lt2">
                    <a:alpha val="100000"/>
                  </a:schemeClr>
                </a:solidFill>
                <a:latin typeface="Arial"/>
                <a:ea typeface="Arial"/>
                <a:cs typeface="Arial"/>
              </a:rPr>
              <a:t>引言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68433" y="1198529"/>
            <a:ext cx="5935157" cy="82715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5775" b="1">
                <a:solidFill>
                  <a:schemeClr val="lt2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随着经营环境的不断变化，企业需要应对各种不确定性，包括市场风险、信用风险、操作风险等。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应对不确定性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t="1125" b="1125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提升风险管理能力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保障企业稳健发展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8125" r="8125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通过加强风险识别、评估、监控和处置，提高企业的风险管理能力和水平。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通过有效的风险管理，降低企业经营风险，保障企业稳健发展。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目的和背景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1753" r="21753"/>
          <a:stretch>
            <a:fillRect/>
          </a:stretch>
        </p:blipFill>
        <p:spPr>
          <a:xfrm>
            <a:off x="4289936" y="1498289"/>
            <a:ext cx="3861422" cy="3861422"/>
          </a:xfrm>
          <a:prstGeom prst="diamond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44972" y="1608799"/>
            <a:ext cx="5067193" cy="1224567"/>
            <a:chOff x="44972" y="1608799"/>
            <a:chExt cx="5067193" cy="1224567"/>
          </a:xfrm>
        </p:grpSpPr>
        <p:sp>
          <p:nvSpPr>
            <p:cNvPr id="4" name="AutoShape 4"/>
            <p:cNvSpPr/>
            <p:nvPr/>
          </p:nvSpPr>
          <p:spPr>
            <a:xfrm>
              <a:off x="4429413" y="1744054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216800" y="213118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介绍企业在风险管理方面的策略、措施及实施情况。</a:t>
              </a:r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44972" y="160879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风险管理策略及实施情况</a:t>
              </a:r>
            </a:p>
          </p:txBody>
        </p:sp>
        <p:sp>
          <p:nvSpPr>
            <p:cNvPr id="7" name="Freeform 7"/>
            <p:cNvSpPr/>
            <p:nvPr/>
          </p:nvSpPr>
          <p:spPr>
            <a:xfrm>
              <a:off x="4566065" y="1914535"/>
              <a:ext cx="418083" cy="363887"/>
            </a:xfrm>
            <a:custGeom>
              <a:rect l="l" t="t" r="r" b="b"/>
              <a:pathLst>
                <a:path w="304800" h="304800">
                  <a:moveTo>
                    <a:pt x="257299" y="240773"/>
                  </a:moveTo>
                  <a:lnTo>
                    <a:pt x="257299" y="258156"/>
                  </a:lnTo>
                  <a:lnTo>
                    <a:pt x="47501" y="258156"/>
                  </a:lnTo>
                  <a:lnTo>
                    <a:pt x="47501" y="240773"/>
                  </a:lnTo>
                  <a:cubicBezTo>
                    <a:pt x="47501" y="240773"/>
                    <a:pt x="43015" y="231162"/>
                    <a:pt x="67361" y="208112"/>
                  </a:cubicBezTo>
                  <a:cubicBezTo>
                    <a:pt x="91688" y="185071"/>
                    <a:pt x="88487" y="125511"/>
                    <a:pt x="88487" y="85173"/>
                  </a:cubicBezTo>
                  <a:cubicBezTo>
                    <a:pt x="88487" y="44834"/>
                    <a:pt x="145142" y="43977"/>
                    <a:pt x="145142" y="43977"/>
                  </a:cubicBezTo>
                  <a:lnTo>
                    <a:pt x="147085" y="43977"/>
                  </a:lnTo>
                  <a:cubicBezTo>
                    <a:pt x="147085" y="43996"/>
                    <a:pt x="147085" y="43701"/>
                    <a:pt x="147085" y="37424"/>
                  </a:cubicBezTo>
                  <a:cubicBezTo>
                    <a:pt x="147085" y="33395"/>
                    <a:pt x="133560" y="18802"/>
                    <a:pt x="133560" y="18802"/>
                  </a:cubicBezTo>
                  <a:lnTo>
                    <a:pt x="133360" y="9973"/>
                  </a:lnTo>
                  <a:lnTo>
                    <a:pt x="171555" y="9973"/>
                  </a:lnTo>
                  <a:lnTo>
                    <a:pt x="171298" y="19136"/>
                  </a:lnTo>
                  <a:cubicBezTo>
                    <a:pt x="171298" y="19136"/>
                    <a:pt x="156639" y="33719"/>
                    <a:pt x="156639" y="38014"/>
                  </a:cubicBezTo>
                  <a:cubicBezTo>
                    <a:pt x="156639" y="42167"/>
                    <a:pt x="156639" y="43558"/>
                    <a:pt x="156639" y="43967"/>
                  </a:cubicBezTo>
                  <a:lnTo>
                    <a:pt x="159658" y="43967"/>
                  </a:lnTo>
                  <a:cubicBezTo>
                    <a:pt x="159658" y="43967"/>
                    <a:pt x="216313" y="44825"/>
                    <a:pt x="216313" y="85163"/>
                  </a:cubicBezTo>
                  <a:cubicBezTo>
                    <a:pt x="216313" y="125501"/>
                    <a:pt x="213112" y="185071"/>
                    <a:pt x="237449" y="208121"/>
                  </a:cubicBezTo>
                  <a:cubicBezTo>
                    <a:pt x="261785" y="231172"/>
                    <a:pt x="257299" y="240773"/>
                    <a:pt x="257299" y="240773"/>
                  </a:cubicBezTo>
                  <a:close/>
                  <a:moveTo>
                    <a:pt x="176327" y="267367"/>
                  </a:moveTo>
                  <a:cubicBezTo>
                    <a:pt x="176327" y="280559"/>
                    <a:pt x="165640" y="294827"/>
                    <a:pt x="152457" y="294827"/>
                  </a:cubicBezTo>
                  <a:cubicBezTo>
                    <a:pt x="139275" y="294827"/>
                    <a:pt x="128588" y="280559"/>
                    <a:pt x="128588" y="267367"/>
                  </a:cubicBezTo>
                  <a:cubicBezTo>
                    <a:pt x="128588" y="267662"/>
                    <a:pt x="176327" y="267062"/>
                    <a:pt x="176327" y="267367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7180959" y="1608799"/>
            <a:ext cx="4946836" cy="1224567"/>
            <a:chOff x="7180959" y="1608799"/>
            <a:chExt cx="4946836" cy="1224567"/>
          </a:xfrm>
        </p:grpSpPr>
        <p:sp>
          <p:nvSpPr>
            <p:cNvPr id="9" name="AutoShape 9"/>
            <p:cNvSpPr/>
            <p:nvPr/>
          </p:nvSpPr>
          <p:spPr>
            <a:xfrm>
              <a:off x="7180959" y="168804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TextBox 10"/>
            <p:cNvSpPr txBox="1"/>
            <p:nvPr/>
          </p:nvSpPr>
          <p:spPr>
            <a:xfrm>
              <a:off x="8027972" y="213118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汇报企业对各类风险的识别、评估结果及相应的风险等级。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7606701" y="160879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风险识别与评估结果</a:t>
              </a:r>
            </a:p>
          </p:txBody>
        </p:sp>
        <p:sp>
          <p:nvSpPr>
            <p:cNvPr id="12" name="Freeform 12"/>
            <p:cNvSpPr/>
            <p:nvPr/>
          </p:nvSpPr>
          <p:spPr>
            <a:xfrm>
              <a:off x="7356302" y="1863389"/>
              <a:ext cx="332068" cy="332068"/>
            </a:xfrm>
            <a:custGeom>
              <a:rect l="l" t="t" r="r" b="b"/>
              <a:pathLst>
                <a:path w="304800" h="304800">
                  <a:moveTo>
                    <a:pt x="304800" y="171155"/>
                  </a:moveTo>
                  <a:lnTo>
                    <a:pt x="304800" y="133055"/>
                  </a:lnTo>
                  <a:lnTo>
                    <a:pt x="259261" y="114081"/>
                  </a:lnTo>
                  <a:cubicBezTo>
                    <a:pt x="257994" y="110509"/>
                    <a:pt x="256661" y="107051"/>
                    <a:pt x="255022" y="103661"/>
                  </a:cubicBezTo>
                  <a:lnTo>
                    <a:pt x="273406" y="57893"/>
                  </a:lnTo>
                  <a:lnTo>
                    <a:pt x="246459" y="30956"/>
                  </a:lnTo>
                  <a:lnTo>
                    <a:pt x="201101" y="49635"/>
                  </a:lnTo>
                  <a:cubicBezTo>
                    <a:pt x="197644" y="47958"/>
                    <a:pt x="194110" y="46549"/>
                    <a:pt x="190462" y="45244"/>
                  </a:cubicBezTo>
                  <a:lnTo>
                    <a:pt x="171155" y="0"/>
                  </a:lnTo>
                  <a:lnTo>
                    <a:pt x="133055" y="0"/>
                  </a:lnTo>
                  <a:lnTo>
                    <a:pt x="114224" y="45091"/>
                  </a:lnTo>
                  <a:cubicBezTo>
                    <a:pt x="110433" y="46434"/>
                    <a:pt x="106785" y="47844"/>
                    <a:pt x="103175" y="49559"/>
                  </a:cubicBezTo>
                  <a:lnTo>
                    <a:pt x="57893" y="31366"/>
                  </a:lnTo>
                  <a:lnTo>
                    <a:pt x="30956" y="58303"/>
                  </a:lnTo>
                  <a:lnTo>
                    <a:pt x="49416" y="103175"/>
                  </a:lnTo>
                  <a:cubicBezTo>
                    <a:pt x="47625" y="106861"/>
                    <a:pt x="46177" y="110614"/>
                    <a:pt x="44796" y="114491"/>
                  </a:cubicBezTo>
                  <a:lnTo>
                    <a:pt x="0" y="133645"/>
                  </a:lnTo>
                  <a:lnTo>
                    <a:pt x="0" y="171745"/>
                  </a:lnTo>
                  <a:lnTo>
                    <a:pt x="44834" y="190424"/>
                  </a:lnTo>
                  <a:cubicBezTo>
                    <a:pt x="46215" y="194291"/>
                    <a:pt x="47701" y="198053"/>
                    <a:pt x="49482" y="201740"/>
                  </a:cubicBezTo>
                  <a:lnTo>
                    <a:pt x="31366" y="246907"/>
                  </a:lnTo>
                  <a:lnTo>
                    <a:pt x="58303" y="273844"/>
                  </a:lnTo>
                  <a:lnTo>
                    <a:pt x="103289" y="255318"/>
                  </a:lnTo>
                  <a:cubicBezTo>
                    <a:pt x="106899" y="257032"/>
                    <a:pt x="110585" y="258404"/>
                    <a:pt x="114376" y="259709"/>
                  </a:cubicBezTo>
                  <a:lnTo>
                    <a:pt x="133645" y="304800"/>
                  </a:lnTo>
                  <a:lnTo>
                    <a:pt x="171745" y="304800"/>
                  </a:lnTo>
                  <a:lnTo>
                    <a:pt x="190605" y="259480"/>
                  </a:lnTo>
                  <a:cubicBezTo>
                    <a:pt x="194215" y="258137"/>
                    <a:pt x="197787" y="256727"/>
                    <a:pt x="201206" y="255089"/>
                  </a:cubicBezTo>
                  <a:lnTo>
                    <a:pt x="246898" y="273396"/>
                  </a:lnTo>
                  <a:lnTo>
                    <a:pt x="273834" y="246459"/>
                  </a:lnTo>
                  <a:lnTo>
                    <a:pt x="255079" y="200997"/>
                  </a:lnTo>
                  <a:cubicBezTo>
                    <a:pt x="256680" y="197577"/>
                    <a:pt x="257985" y="194110"/>
                    <a:pt x="259251" y="190576"/>
                  </a:cubicBezTo>
                  <a:lnTo>
                    <a:pt x="304800" y="171155"/>
                  </a:lnTo>
                  <a:close/>
                  <a:moveTo>
                    <a:pt x="152105" y="209550"/>
                  </a:moveTo>
                  <a:cubicBezTo>
                    <a:pt x="120558" y="209550"/>
                    <a:pt x="94955" y="183947"/>
                    <a:pt x="94955" y="152400"/>
                  </a:cubicBezTo>
                  <a:cubicBezTo>
                    <a:pt x="94955" y="120853"/>
                    <a:pt x="120558" y="95250"/>
                    <a:pt x="152105" y="95250"/>
                  </a:cubicBezTo>
                  <a:cubicBezTo>
                    <a:pt x="183652" y="95250"/>
                    <a:pt x="209255" y="120853"/>
                    <a:pt x="209255" y="152400"/>
                  </a:cubicBezTo>
                  <a:cubicBezTo>
                    <a:pt x="209255" y="183947"/>
                    <a:pt x="183652" y="209550"/>
                    <a:pt x="152105" y="20955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24384" y="4380910"/>
            <a:ext cx="5067193" cy="1224566"/>
            <a:chOff x="24384" y="4380910"/>
            <a:chExt cx="5067193" cy="1224566"/>
          </a:xfrm>
        </p:grpSpPr>
        <p:sp>
          <p:nvSpPr>
            <p:cNvPr id="14" name="AutoShape 14"/>
            <p:cNvSpPr/>
            <p:nvPr/>
          </p:nvSpPr>
          <p:spPr>
            <a:xfrm>
              <a:off x="4408825" y="443691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TextBox 15"/>
            <p:cNvSpPr txBox="1"/>
            <p:nvPr/>
          </p:nvSpPr>
          <p:spPr>
            <a:xfrm>
              <a:off x="196211" y="490329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阐述企业对已识别风险的处置措施、监控手段及效果评估。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24384" y="438091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风险处置与监控情况</a:t>
              </a:r>
            </a:p>
          </p:txBody>
        </p:sp>
        <p:sp>
          <p:nvSpPr>
            <p:cNvPr id="17" name="Freeform 17"/>
            <p:cNvSpPr/>
            <p:nvPr/>
          </p:nvSpPr>
          <p:spPr>
            <a:xfrm>
              <a:off x="4584167" y="4590972"/>
              <a:ext cx="332068" cy="374641"/>
            </a:xfrm>
            <a:custGeom>
              <a:rect l="l" t="t" r="r" b="b"/>
              <a:pathLst>
                <a:path w="304800" h="304800">
                  <a:moveTo>
                    <a:pt x="0" y="209550"/>
                  </a:moveTo>
                  <a:lnTo>
                    <a:pt x="152410" y="247650"/>
                  </a:lnTo>
                  <a:lnTo>
                    <a:pt x="304800" y="209550"/>
                  </a:lnTo>
                  <a:lnTo>
                    <a:pt x="304800" y="247650"/>
                  </a:lnTo>
                  <a:lnTo>
                    <a:pt x="152410" y="285750"/>
                  </a:lnTo>
                  <a:lnTo>
                    <a:pt x="0" y="247650"/>
                  </a:lnTo>
                  <a:close/>
                  <a:moveTo>
                    <a:pt x="0" y="133350"/>
                  </a:moveTo>
                  <a:lnTo>
                    <a:pt x="152410" y="171450"/>
                  </a:lnTo>
                  <a:lnTo>
                    <a:pt x="304800" y="133350"/>
                  </a:lnTo>
                  <a:lnTo>
                    <a:pt x="304800" y="171450"/>
                  </a:lnTo>
                  <a:lnTo>
                    <a:pt x="152410" y="209550"/>
                  </a:lnTo>
                  <a:lnTo>
                    <a:pt x="0" y="171450"/>
                  </a:lnTo>
                  <a:close/>
                  <a:moveTo>
                    <a:pt x="0" y="57150"/>
                  </a:moveTo>
                  <a:lnTo>
                    <a:pt x="152410" y="19050"/>
                  </a:lnTo>
                  <a:lnTo>
                    <a:pt x="304800" y="57150"/>
                  </a:lnTo>
                  <a:lnTo>
                    <a:pt x="304800" y="95250"/>
                  </a:lnTo>
                  <a:lnTo>
                    <a:pt x="152410" y="133350"/>
                  </a:lnTo>
                  <a:lnTo>
                    <a:pt x="0" y="95250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7180959" y="4380910"/>
            <a:ext cx="4946836" cy="1224566"/>
            <a:chOff x="7180959" y="4380910"/>
            <a:chExt cx="4946836" cy="1224566"/>
          </a:xfrm>
        </p:grpSpPr>
        <p:sp>
          <p:nvSpPr>
            <p:cNvPr id="19" name="AutoShape 19"/>
            <p:cNvSpPr/>
            <p:nvPr/>
          </p:nvSpPr>
          <p:spPr>
            <a:xfrm>
              <a:off x="7180959" y="443691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TextBox 20"/>
            <p:cNvSpPr txBox="1"/>
            <p:nvPr/>
          </p:nvSpPr>
          <p:spPr>
            <a:xfrm>
              <a:off x="8027972" y="490329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展望企业未来在风险管理方面的规划、目标及重点任务。</a:t>
              </a:r>
            </a:p>
          </p:txBody>
        </p:sp>
        <p:sp>
          <p:nvSpPr>
            <p:cNvPr id="21" name="TextBox 21"/>
            <p:cNvSpPr txBox="1"/>
            <p:nvPr/>
          </p:nvSpPr>
          <p:spPr>
            <a:xfrm>
              <a:off x="7606701" y="438091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未来风险管理计划</a:t>
              </a:r>
            </a:p>
          </p:txBody>
        </p:sp>
        <p:sp>
          <p:nvSpPr>
            <p:cNvPr id="22" name="Freeform 22"/>
            <p:cNvSpPr/>
            <p:nvPr/>
          </p:nvSpPr>
          <p:spPr>
            <a:xfrm>
              <a:off x="7339272" y="4595230"/>
              <a:ext cx="366126" cy="366126"/>
            </a:xfrm>
            <a:custGeom>
              <a:rect l="l" t="t" r="r" b="b"/>
              <a:pathLst>
                <a:path w="304800" h="304800">
                  <a:moveTo>
                    <a:pt x="152800" y="79486"/>
                  </a:moveTo>
                  <a:cubicBezTo>
                    <a:pt x="152800" y="79486"/>
                    <a:pt x="133750" y="38891"/>
                    <a:pt x="90888" y="38891"/>
                  </a:cubicBezTo>
                  <a:cubicBezTo>
                    <a:pt x="44053" y="38891"/>
                    <a:pt x="19450" y="78581"/>
                    <a:pt x="19450" y="118262"/>
                  </a:cubicBezTo>
                  <a:cubicBezTo>
                    <a:pt x="19450" y="184147"/>
                    <a:pt x="152800" y="265900"/>
                    <a:pt x="152800" y="265900"/>
                  </a:cubicBezTo>
                  <a:cubicBezTo>
                    <a:pt x="152800" y="265900"/>
                    <a:pt x="285350" y="184937"/>
                    <a:pt x="285350" y="118262"/>
                  </a:cubicBezTo>
                  <a:cubicBezTo>
                    <a:pt x="285350" y="77781"/>
                    <a:pt x="259956" y="38891"/>
                    <a:pt x="214713" y="38891"/>
                  </a:cubicBezTo>
                  <a:cubicBezTo>
                    <a:pt x="169469" y="38891"/>
                    <a:pt x="152800" y="79486"/>
                    <a:pt x="152800" y="79486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汇报范围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068433" y="2499829"/>
            <a:ext cx="6024721" cy="276872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chemeClr val="lt2">
                    <a:alpha val="100000"/>
                  </a:schemeClr>
                </a:solidFill>
                <a:latin typeface="Arial"/>
                <a:ea typeface="Arial"/>
                <a:cs typeface="Arial"/>
              </a:rPr>
              <a:t>经营环境变化概述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68433" y="1198529"/>
            <a:ext cx="5935157" cy="82715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5775" b="1">
                <a:solidFill>
                  <a:schemeClr val="lt2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81837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940">
                <a:solidFill>
                  <a:srgbClr val="FFFFFF">
                    <a:alpha val="100000"/>
                  </a:srgbClr>
                </a:solidFill>
                <a:latin typeface="Calibri"/>
                <a:ea typeface="Calibri"/>
                <a:cs typeface="Calibri"/>
              </a:rPr>
              <a:t>    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376738" y="3721608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771733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t="18426" b="18426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t="18426" b="18426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t="18426" b="18426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8" name="Group 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9" name="AutoShape 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TextBox 2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国内外经济形势变化</a:t>
              </a:r>
            </a:p>
          </p:txBody>
        </p:sp>
      </p:grpSp>
      <p:sp>
        <p:nvSpPr>
          <p:cNvPr id="30" name="TextBox 30"/>
          <p:cNvSpPr txBox="1"/>
          <p:nvPr/>
        </p:nvSpPr>
        <p:spPr>
          <a:xfrm>
            <a:off x="981837" y="1604867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全球经济一体化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1090562" y="2039620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随着全球经济一体化的加深，国际经济波动和贸易政策变化对企业经营产生直接影响。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4376833" y="3748751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国内经济增长模式转变</a:t>
            </a:r>
          </a:p>
        </p:txBody>
      </p:sp>
      <p:sp>
        <p:nvSpPr>
          <p:cNvPr id="33" name="TextBox 33"/>
          <p:cNvSpPr txBox="1"/>
          <p:nvPr/>
        </p:nvSpPr>
        <p:spPr>
          <a:xfrm>
            <a:off x="4485558" y="4183504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由高速增长向高质量发展转变，对企业创新能力、绿色发展等方面提出更高要求。</a:t>
            </a:r>
          </a:p>
        </p:txBody>
      </p:sp>
      <p:sp>
        <p:nvSpPr>
          <p:cNvPr id="34" name="TextBox 34"/>
          <p:cNvSpPr txBox="1"/>
          <p:nvPr/>
        </p:nvSpPr>
        <p:spPr>
          <a:xfrm>
            <a:off x="7771733" y="1604867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金融市场波动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7880459" y="2039620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金融市场的不稳定性可能导致企业融资成本上升、资金链紧张等问题。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2693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如环保法、劳动法等相关法律法规的修订，对企业合规经营提出更高要求。</a:t>
            </a:r>
          </a:p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602827" y="1536628"/>
            <a:ext cx="1898907" cy="1898907"/>
          </a:xfrm>
          <a:prstGeom prst="ellipse">
            <a:avLst/>
          </a:prstGeom>
        </p:spPr>
      </p:pic>
      <p:sp>
        <p:nvSpPr>
          <p:cNvPr id="5" name="AutoShape 5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168347" y="1536628"/>
            <a:ext cx="1898907" cy="1898907"/>
          </a:xfrm>
          <a:prstGeom prst="ellipse">
            <a:avLst/>
          </a:prstGeom>
        </p:spPr>
      </p:pic>
      <p:sp>
        <p:nvSpPr>
          <p:cNvPr id="7" name="AutoShape 7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871767" y="1536628"/>
            <a:ext cx="1898907" cy="1898907"/>
          </a:xfrm>
          <a:prstGeom prst="ellipse">
            <a:avLst/>
          </a:prstGeom>
        </p:spPr>
      </p:pic>
      <p:sp>
        <p:nvSpPr>
          <p:cNvPr id="9" name="TextBox 9"/>
          <p:cNvSpPr txBox="1"/>
          <p:nvPr/>
        </p:nvSpPr>
        <p:spPr>
          <a:xfrm>
            <a:off x="1066381" y="3766355"/>
            <a:ext cx="297180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法律法规变化</a:t>
            </a:r>
          </a:p>
        </p:txBody>
      </p:sp>
      <p:grpSp>
        <p:nvGrpSpPr>
          <p:cNvPr id="10" name="Group 10"/>
          <p:cNvGrpSpPr/>
          <p:nvPr/>
        </p:nvGrpSpPr>
        <p:grpSpPr>
          <a:xfrm>
            <a:off x="1226739" y="4350852"/>
            <a:ext cx="2651083" cy="97536"/>
            <a:chOff x="1226739" y="4350852"/>
            <a:chExt cx="2651083" cy="97536"/>
          </a:xfrm>
        </p:grpSpPr>
        <p:cxnSp>
          <p:nvCxnSpPr>
            <p:cNvPr id="11" name="Connector 11"/>
            <p:cNvCxnSpPr/>
            <p:nvPr/>
          </p:nvCxnSpPr>
          <p:spPr>
            <a:xfrm flipV="1">
              <a:off x="1287927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12" name="AutoShape 12"/>
            <p:cNvSpPr/>
            <p:nvPr/>
          </p:nvSpPr>
          <p:spPr>
            <a:xfrm>
              <a:off x="122673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378028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4" name="TextBox 14"/>
          <p:cNvSpPr txBox="1"/>
          <p:nvPr/>
        </p:nvSpPr>
        <p:spPr>
          <a:xfrm>
            <a:off x="489245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政府针对不同产业的政策调整，可能对企业的市场地位、盈利模式等产生影响。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1426" y="3746205"/>
            <a:ext cx="295275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产业政策调整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792260" y="4350852"/>
            <a:ext cx="2651083" cy="97536"/>
            <a:chOff x="4792260" y="4350852"/>
            <a:chExt cx="2651083" cy="97536"/>
          </a:xfrm>
        </p:grpSpPr>
        <p:cxnSp>
          <p:nvCxnSpPr>
            <p:cNvPr id="17" name="Connector 17"/>
            <p:cNvCxnSpPr/>
            <p:nvPr/>
          </p:nvCxnSpPr>
          <p:spPr>
            <a:xfrm flipV="1">
              <a:off x="4853447" y="4399620"/>
              <a:ext cx="2492359" cy="4740"/>
            </a:xfrm>
            <a:prstGeom prst="line">
              <a:avLst/>
            </a:prstGeom>
            <a:ln w="9525">
              <a:solidFill>
                <a:schemeClr val="accent2"/>
              </a:solidFill>
              <a:prstDash val="solid"/>
              <a:headEnd type="none"/>
              <a:tailEnd type="none"/>
            </a:ln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</p:cxnSp>
        <p:sp>
          <p:nvSpPr>
            <p:cNvPr id="18" name="AutoShape 18"/>
            <p:cNvSpPr/>
            <p:nvPr/>
          </p:nvSpPr>
          <p:spPr>
            <a:xfrm>
              <a:off x="4792260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345807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0" name="TextBox 20"/>
          <p:cNvSpPr txBox="1"/>
          <p:nvPr/>
        </p:nvSpPr>
        <p:spPr>
          <a:xfrm>
            <a:off x="859587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国际贸易政策如关税、非关税壁垒的调整，影响企业的进出口业务和国际竞争力。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8311508" y="3746205"/>
            <a:ext cx="3019425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国际贸易政策变动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8495679" y="4350852"/>
            <a:ext cx="2651083" cy="97536"/>
            <a:chOff x="8495679" y="4350852"/>
            <a:chExt cx="2651083" cy="97536"/>
          </a:xfrm>
        </p:grpSpPr>
        <p:cxnSp>
          <p:nvCxnSpPr>
            <p:cNvPr id="23" name="Connector 23"/>
            <p:cNvCxnSpPr/>
            <p:nvPr/>
          </p:nvCxnSpPr>
          <p:spPr>
            <a:xfrm flipV="1">
              <a:off x="8556866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24" name="AutoShape 24"/>
            <p:cNvSpPr/>
            <p:nvPr/>
          </p:nvSpPr>
          <p:spPr>
            <a:xfrm>
              <a:off x="849567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1104922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政策法规调整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新进入市场的竞争者可能带来新的技术和商业模式，对现有企业构成威胁。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新进入者威胁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替代品的出现可能改变消费者的购买习惯，影响企业的市场份额和盈利能力。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替代品威胁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随着市场信息透明度的提高，买方议价能力增强，可能压缩企业的利润空间。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买方议价能力增强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市场竞争格局变动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92974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67942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33696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-2700000" flipH="1" flipV="1">
            <a:off x="5274866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583677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技术更新换代加速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613687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技术更新换代的速度加快，要求企业不断跟进新技术，否则可能面临落后和淘汰的风险。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818204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 rot="-2700000" flipH="1" flipV="1">
            <a:off x="1499898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8710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新技术不断涌现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38719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如人工智能、大数据、云计算等技术的快速发展，为企业提供了新的商业模式和竞争优势。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2043236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 rot="-2700000" flipH="1" flipV="1">
            <a:off x="9040620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8349432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技术应用与融合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379441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不同技术的融合应用可能产生新的商业模式和业态，为企业带来新的发展机遇。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583957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2">
            <a:alphaModFix/>
          </a:blip>
          <a:srcRect l="13892" r="13892"/>
          <a:stretch>
            <a:fillRect/>
          </a:stretch>
        </p:blipFill>
        <p:spPr>
          <a:xfrm>
            <a:off x="1583319" y="1416742"/>
            <a:ext cx="1475427" cy="1475427"/>
          </a:xfrm>
          <a:prstGeom prst="ellipse">
            <a:avLst/>
          </a:prstGeom>
        </p:spPr>
      </p:pic>
      <p:pic>
        <p:nvPicPr>
          <p:cNvPr id="18" name="Picture 18"/>
          <p:cNvPicPr>
            <a:picLocks noChangeAspect="1"/>
          </p:cNvPicPr>
          <p:nvPr/>
        </p:nvPicPr>
        <p:blipFill>
          <a:blip r:embed="rId3">
            <a:alphaModFix/>
          </a:blip>
          <a:stretch>
            <a:fillRect/>
          </a:stretch>
        </p:blipFill>
        <p:spPr>
          <a:xfrm>
            <a:off x="5358286" y="1416742"/>
            <a:ext cx="1475427" cy="1475427"/>
          </a:xfrm>
          <a:prstGeom prst="ellipse">
            <a:avLst/>
          </a:prstGeom>
        </p:spPr>
      </p:pic>
      <p:pic>
        <p:nvPicPr>
          <p:cNvPr id="19" name="Picture 19"/>
          <p:cNvPicPr>
            <a:picLocks noChangeAspect="1"/>
          </p:cNvPicPr>
          <p:nvPr/>
        </p:nvPicPr>
        <p:blipFill>
          <a:blip r:embed="rId4">
            <a:alphaModFix/>
          </a:blip>
          <a:stretch>
            <a:fillRect/>
          </a:stretch>
        </p:blipFill>
        <p:spPr>
          <a:xfrm>
            <a:off x="9121095" y="1416742"/>
            <a:ext cx="1475427" cy="1475427"/>
          </a:xfrm>
          <a:prstGeom prst="ellipse">
            <a:avLst/>
          </a:prstGeom>
        </p:spPr>
      </p:pic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技术创新及应用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068433" y="2499829"/>
            <a:ext cx="6024721" cy="276872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chemeClr val="lt2">
                    <a:alpha val="100000"/>
                  </a:schemeClr>
                </a:solidFill>
                <a:latin typeface="Arial"/>
                <a:ea typeface="Arial"/>
                <a:cs typeface="Arial"/>
              </a:rPr>
              <a:t>风险管理策略与措施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68433" y="1198529"/>
            <a:ext cx="5935157" cy="82715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5775" b="1">
                <a:solidFill>
                  <a:schemeClr val="lt2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3819" r="23819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3819" r="23819"/>
          <a:stretch>
            <a:fillRect/>
          </a:stretch>
        </p:blipFill>
        <p:spPr>
          <a:xfrm>
            <a:off x="5906739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3819" r="23819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通过全面梳理业务流程，识别潜在风险点，包括市场风险、信用风险、操作风险等。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风险识别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对识别出的风险进行量化评估，确定风险等级和影响程度，为后续风险管理提供依据。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风险评估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风险识别与评估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24924" b="24924"/>
          <a:stretch>
            <a:fillRect/>
          </a:stretch>
        </p:blipFill>
        <p:spPr>
          <a:xfrm>
            <a:off x="3909691" y="1250241"/>
            <a:ext cx="7848600" cy="5248274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根据风险评估结果，设定合理的预警指标和阈值，以便及时发现潜在风险。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利用信息技术手段，建立风险预警系统，实现实时监测和自动预警。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风险预警机制建立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预警系统建设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预警指标设定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63829" y="1628258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4345" y="2028557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建立健全风险管理制度和内部控制体系，规范业务流程和操作行为。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4345" y="1509487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制度完善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096000" y="1153983"/>
            <a:ext cx="5194482" cy="5194482"/>
          </a:xfrm>
          <a:prstGeom prst="ellipse">
            <a:avLst/>
          </a:prstGeom>
        </p:spPr>
      </p:pic>
      <p:sp>
        <p:nvSpPr>
          <p:cNvPr id="6" name="TextBox 6"/>
          <p:cNvSpPr txBox="1"/>
          <p:nvPr/>
        </p:nvSpPr>
        <p:spPr>
          <a:xfrm>
            <a:off x="994345" y="3637901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加强员工风险意识和风险管理能力培训，提高全员风险防范意识。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94345" y="3118831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人员培训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994345" y="5274339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运用先进的风险管理技术和工具，如大数据分析、人工智能等，提高风险防范效果。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994345" y="4755268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技术手段应用</a:t>
            </a:r>
          </a:p>
        </p:txBody>
      </p:sp>
      <p:sp>
        <p:nvSpPr>
          <p:cNvPr id="10" name="AutoShape 10"/>
          <p:cNvSpPr/>
          <p:nvPr/>
        </p:nvSpPr>
        <p:spPr>
          <a:xfrm>
            <a:off x="763829" y="3237602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63829" y="4874039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风险防范措施制定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https://d.book118.com/015132333023011101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EFFBFF"/>
      </a:lt1>
      <a:dk2>
        <a:srgbClr val="002F40"/>
      </a:dk2>
      <a:lt2>
        <a:srgbClr val="FFFFFF"/>
      </a:lt2>
      <a:accent1>
        <a:srgbClr val="3045FD"/>
      </a:accent1>
      <a:accent2>
        <a:srgbClr val="0085FF"/>
      </a:accent2>
      <a:accent3>
        <a:srgbClr val="2947E8"/>
      </a:accent3>
      <a:accent4>
        <a:srgbClr val="3CD6DF"/>
      </a:accent4>
      <a:accent5>
        <a:srgbClr val="73DDE3"/>
      </a:accent5>
      <a:accent6>
        <a:srgbClr val="FFC67C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83</Paragraphs>
  <Slides>15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19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2024-09-09T09:02:21.975</cp:lastPrinted>
  <dcterms:created xsi:type="dcterms:W3CDTF">2024-09-09T01:02:21Z</dcterms:created>
  <dcterms:modified xsi:type="dcterms:W3CDTF">2024-09-09T01:02:24Z</dcterms:modified>
</cp:coreProperties>
</file>