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E00B1A6-4DCB-4064-B0ED-4AA67518DC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87BCBA-50CB-409E-A01F-7B43E3E8D8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F2B5835-078C-44C7-9310-28DC8FCEE1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87AD5D3-B297-412E-B883-A8CD691996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961FD9C-9504-4526-9DA5-0EF42361753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219C5BA-6750-4252-A94D-643D7B28D6D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891468E-DF33-4921-948C-5A11736ACBC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596642-51D1-4F88-A29A-985B6138C89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6E331C-0B8B-4FCB-A821-76D7AB3952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892979-D8BB-4225-9033-630DEEA738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755FF9-CDC4-4E04-A061-2FBAC0999F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7.jpeg" /><Relationship Id="rId6"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5134213014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汇报人：AA</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餐饮产品量管理</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2024-01-21</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餐饮产品量管理概述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餐饮产品量管理体系建立</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原材料采购与库存管理</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加工过程控制与标准化操作</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餐饮服务环节优化提升</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数据分析与持续改进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餐饮产品量管理概述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8883" y="1711764"/>
            <a:ext cx="4242156" cy="1454089"/>
          </a:xfrm>
          <a:prstGeom prst="roundRect">
            <a:avLst>
              <a:gd name="adj" fmla="val 2049"/>
            </a:avLst>
          </a:prstGeom>
          <a:solidFill>
            <a:schemeClr val="accent1">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996316" y="1711764"/>
            <a:ext cx="4092216" cy="1454089"/>
          </a:xfrm>
          <a:prstGeom prst="roundRect">
            <a:avLst>
              <a:gd name="adj" fmla="val 2049"/>
            </a:avLst>
          </a:prstGeom>
          <a:solidFill>
            <a:schemeClr val="accent2">
              <a:alpha val="100000"/>
            </a:schemeClr>
          </a:solidFill>
          <a:ln w="25432">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6096000" y="3660226"/>
            <a:ext cx="0" cy="2439937"/>
          </a:xfrm>
          <a:prstGeom prst="line">
            <a:avLst/>
          </a:prstGeom>
          <a:ln w="9525">
            <a:solidFill>
              <a:srgbClr val="FFFFFF">
                <a:alpha val="100000"/>
              </a:srgbClr>
            </a:solidFill>
            <a:prstDash val="solid"/>
            <a:headEnd type="none"/>
            <a:tailEnd type="none"/>
          </a:ln>
        </p:spPr>
      </p:cxnSp>
      <p:sp>
        <p:nvSpPr>
          <p:cNvPr id="5" name="AutoShape 5"/>
          <p:cNvSpPr/>
          <p:nvPr/>
        </p:nvSpPr>
        <p:spPr>
          <a:xfrm>
            <a:off x="112888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餐饮产品量管理是指对餐饮企业在生产经营过程中所涉及的各种产品数量、质量、成本等方面进行计划、组织、协调和控制的一系列活动。</a:t>
            </a:r>
            <a:endParaRPr lang="en-US" sz="1100"/>
          </a:p>
        </p:txBody>
      </p:sp>
      <p:sp>
        <p:nvSpPr>
          <p:cNvPr id="6" name="AutoShape 6"/>
          <p:cNvSpPr/>
          <p:nvPr/>
        </p:nvSpPr>
        <p:spPr>
          <a:xfrm>
            <a:off x="6851043" y="3468001"/>
            <a:ext cx="4382762" cy="2756521"/>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rgbClr val="FFFFFF">
                    <a:alpha val="100000"/>
                  </a:srgbClr>
                </a:solidFill>
                <a:latin typeface="Microsoft Yahei"/>
                <a:ea typeface="Microsoft Yahei"/>
                <a:cs typeface="Microsoft Yahei"/>
              </a:rPr>
              <a:t>餐饮产品量管理是餐饮企业管理的核心，它直接关系到企业的经济效益和顾客满意度，对于提高餐饮产品质量、降低成本、增加利润具有重要意义。</a:t>
            </a:r>
            <a:endParaRPr lang="en-US" sz="1100"/>
          </a:p>
        </p:txBody>
      </p:sp>
      <p:sp>
        <p:nvSpPr>
          <p:cNvPr id="7" name="AutoShape 7"/>
          <p:cNvSpPr/>
          <p:nvPr/>
        </p:nvSpPr>
        <p:spPr>
          <a:xfrm>
            <a:off x="1128883" y="2489009"/>
            <a:ext cx="424215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定义</a:t>
            </a:r>
            <a:endParaRPr lang="en-US" sz="1100"/>
          </a:p>
        </p:txBody>
      </p:sp>
      <p:sp>
        <p:nvSpPr>
          <p:cNvPr id="8" name="AutoShape 8"/>
          <p:cNvSpPr/>
          <p:nvPr/>
        </p:nvSpPr>
        <p:spPr>
          <a:xfrm>
            <a:off x="6996316" y="2489009"/>
            <a:ext cx="4092216"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重要性</a:t>
            </a:r>
            <a:endParaRPr lang="en-US" sz="1100"/>
          </a:p>
        </p:txBody>
      </p:sp>
      <p:sp>
        <p:nvSpPr>
          <p:cNvPr id="9" name="Freeform 9"/>
          <p:cNvSpPr/>
          <p:nvPr/>
        </p:nvSpPr>
        <p:spPr>
          <a:xfrm>
            <a:off x="3032529" y="2003945"/>
            <a:ext cx="434864" cy="434864"/>
          </a:xfrm>
          <a:custGeom>
            <a:rect l="l" t="t" r="r" b="b"/>
            <a:pathLst>
              <a:path w="9753600" h="9753600">
                <a:moveTo>
                  <a:pt x="8367503" y="4412961"/>
                </a:moveTo>
                <a:cubicBezTo>
                  <a:pt x="8156175" y="3938286"/>
                  <a:pt x="7853813" y="3517798"/>
                  <a:pt x="7469088" y="3164500"/>
                </a:cubicBezTo>
                <a:lnTo>
                  <a:pt x="7153722" y="2875143"/>
                </a:lnTo>
                <a:cubicBezTo>
                  <a:pt x="7107121" y="2833961"/>
                  <a:pt x="7033428" y="2852385"/>
                  <a:pt x="7012836" y="2910906"/>
                </a:cubicBezTo>
                <a:lnTo>
                  <a:pt x="6871951" y="3315139"/>
                </a:lnTo>
                <a:cubicBezTo>
                  <a:pt x="6784169" y="3568732"/>
                  <a:pt x="6622692" y="3827745"/>
                  <a:pt x="6394025" y="4082422"/>
                </a:cubicBezTo>
                <a:cubicBezTo>
                  <a:pt x="6378853" y="4098678"/>
                  <a:pt x="6361513" y="4103013"/>
                  <a:pt x="6349592" y="4104097"/>
                </a:cubicBezTo>
                <a:cubicBezTo>
                  <a:pt x="6337671" y="4105181"/>
                  <a:pt x="6319247" y="4103013"/>
                  <a:pt x="6302991" y="4087841"/>
                </a:cubicBezTo>
                <a:cubicBezTo>
                  <a:pt x="6287819" y="4074836"/>
                  <a:pt x="6280233" y="4055329"/>
                  <a:pt x="6281317" y="4035822"/>
                </a:cubicBezTo>
                <a:cubicBezTo>
                  <a:pt x="6321415" y="3383415"/>
                  <a:pt x="6126343" y="2647563"/>
                  <a:pt x="5699351" y="1846682"/>
                </a:cubicBezTo>
                <a:cubicBezTo>
                  <a:pt x="5346059" y="1181271"/>
                  <a:pt x="4855121" y="662161"/>
                  <a:pt x="4241730" y="300194"/>
                </a:cubicBezTo>
                <a:lnTo>
                  <a:pt x="3794148" y="36847"/>
                </a:lnTo>
                <a:cubicBezTo>
                  <a:pt x="3735627" y="2167"/>
                  <a:pt x="3660849" y="47684"/>
                  <a:pt x="3664101" y="115959"/>
                </a:cubicBezTo>
                <a:lnTo>
                  <a:pt x="3687943" y="636151"/>
                </a:lnTo>
                <a:cubicBezTo>
                  <a:pt x="3704199" y="991615"/>
                  <a:pt x="3663017" y="1305898"/>
                  <a:pt x="3565481" y="1567078"/>
                </a:cubicBezTo>
                <a:cubicBezTo>
                  <a:pt x="3446270" y="1886778"/>
                  <a:pt x="3275041" y="2183722"/>
                  <a:pt x="3056126" y="2450320"/>
                </a:cubicBezTo>
                <a:cubicBezTo>
                  <a:pt x="2902236" y="2636723"/>
                  <a:pt x="2729922" y="2804701"/>
                  <a:pt x="2541353" y="2949922"/>
                </a:cubicBezTo>
                <a:cubicBezTo>
                  <a:pt x="2085102" y="3299967"/>
                  <a:pt x="1709046" y="3756220"/>
                  <a:pt x="1454369" y="4266658"/>
                </a:cubicBezTo>
                <a:cubicBezTo>
                  <a:pt x="1197521" y="4782512"/>
                  <a:pt x="1062057" y="5360146"/>
                  <a:pt x="1062057" y="5938857"/>
                </a:cubicBezTo>
                <a:cubicBezTo>
                  <a:pt x="1062057" y="6450379"/>
                  <a:pt x="1162843" y="6945649"/>
                  <a:pt x="1362250" y="7412736"/>
                </a:cubicBezTo>
                <a:cubicBezTo>
                  <a:pt x="1555154" y="7862486"/>
                  <a:pt x="1830423" y="8267802"/>
                  <a:pt x="2180469" y="8614601"/>
                </a:cubicBezTo>
                <a:cubicBezTo>
                  <a:pt x="2531598" y="8961395"/>
                  <a:pt x="2939082" y="9234496"/>
                  <a:pt x="3393163" y="9424149"/>
                </a:cubicBezTo>
                <a:cubicBezTo>
                  <a:pt x="3863511" y="9621393"/>
                  <a:pt x="4362031" y="9721120"/>
                  <a:pt x="4876800" y="9721120"/>
                </a:cubicBezTo>
                <a:cubicBezTo>
                  <a:pt x="5391569" y="9721120"/>
                  <a:pt x="5890089" y="9621416"/>
                  <a:pt x="6360433" y="9425261"/>
                </a:cubicBezTo>
                <a:cubicBezTo>
                  <a:pt x="6814517" y="9235608"/>
                  <a:pt x="7223085" y="8963591"/>
                  <a:pt x="7573127" y="8615712"/>
                </a:cubicBezTo>
                <a:cubicBezTo>
                  <a:pt x="7924257" y="8268917"/>
                  <a:pt x="8199526" y="7863601"/>
                  <a:pt x="8391346" y="7413848"/>
                </a:cubicBezTo>
                <a:cubicBezTo>
                  <a:pt x="8590753" y="6946759"/>
                  <a:pt x="8691540" y="6451489"/>
                  <a:pt x="8691540" y="5939968"/>
                </a:cubicBezTo>
                <a:cubicBezTo>
                  <a:pt x="8691540" y="5411106"/>
                  <a:pt x="8583166" y="4897419"/>
                  <a:pt x="8367503" y="441298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832836" y="2019632"/>
            <a:ext cx="419176" cy="419176"/>
          </a:xfrm>
          <a:custGeom>
            <a:rect l="l" t="t" r="r" b="b"/>
            <a:pathLst>
              <a:path w="9753600" h="9753600">
                <a:moveTo>
                  <a:pt x="9713690" y="5376882"/>
                </a:moveTo>
                <a:lnTo>
                  <a:pt x="8390668" y="876176"/>
                </a:lnTo>
                <a:cubicBezTo>
                  <a:pt x="8308131" y="628565"/>
                  <a:pt x="8110284" y="462277"/>
                  <a:pt x="7845680" y="462277"/>
                </a:cubicBezTo>
                <a:cubicBezTo>
                  <a:pt x="7581075" y="462277"/>
                  <a:pt x="7366236" y="611572"/>
                  <a:pt x="7283699" y="859184"/>
                </a:cubicBezTo>
                <a:lnTo>
                  <a:pt x="6407348" y="3473672"/>
                </a:lnTo>
                <a:lnTo>
                  <a:pt x="3349866" y="3473672"/>
                </a:lnTo>
                <a:lnTo>
                  <a:pt x="2473509" y="860398"/>
                </a:lnTo>
                <a:cubicBezTo>
                  <a:pt x="2390972" y="612787"/>
                  <a:pt x="2176133" y="463491"/>
                  <a:pt x="1911528" y="463491"/>
                </a:cubicBezTo>
                <a:cubicBezTo>
                  <a:pt x="1646924" y="463491"/>
                  <a:pt x="1432085" y="628565"/>
                  <a:pt x="1366540" y="877391"/>
                </a:cubicBezTo>
                <a:lnTo>
                  <a:pt x="44737" y="5376882"/>
                </a:lnTo>
                <a:cubicBezTo>
                  <a:pt x="-5029" y="5541956"/>
                  <a:pt x="61730" y="5724023"/>
                  <a:pt x="194031" y="5823553"/>
                </a:cubicBezTo>
                <a:lnTo>
                  <a:pt x="4871949" y="9331382"/>
                </a:lnTo>
                <a:lnTo>
                  <a:pt x="9565641" y="5823553"/>
                </a:lnTo>
                <a:cubicBezTo>
                  <a:pt x="9696730" y="5725237"/>
                  <a:pt x="9763487" y="5543169"/>
                  <a:pt x="9713722" y="537688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0" y="2999626"/>
            <a:ext cx="12192000" cy="2994303"/>
          </a:xfrm>
          <a:custGeom>
            <a:rect l="l" t="t" r="r" b="b"/>
            <a:pathLst>
              <a:path w="3906440" h="959406">
                <a:moveTo>
                  <a:pt x="3906441" y="0"/>
                </a:moveTo>
                <a:cubicBezTo>
                  <a:pt x="3906441" y="0"/>
                  <a:pt x="3440259" y="420722"/>
                  <a:pt x="2248734" y="702350"/>
                </a:cubicBezTo>
                <a:cubicBezTo>
                  <a:pt x="1358146" y="912852"/>
                  <a:pt x="0" y="918924"/>
                  <a:pt x="0" y="918924"/>
                </a:cubicBezTo>
                <a:lnTo>
                  <a:pt x="0" y="959406"/>
                </a:lnTo>
                <a:cubicBezTo>
                  <a:pt x="0" y="959406"/>
                  <a:pt x="1563345" y="913864"/>
                  <a:pt x="2248734" y="759023"/>
                </a:cubicBezTo>
                <a:cubicBezTo>
                  <a:pt x="3467219" y="483751"/>
                  <a:pt x="3906441" y="141684"/>
                  <a:pt x="3906441" y="141684"/>
                </a:cubicBezTo>
                <a:lnTo>
                  <a:pt x="3906441"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4600" y="5805199"/>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2899431" y="5710833"/>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a:off x="4999059" y="5427737"/>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AutoShape 6"/>
          <p:cNvSpPr/>
          <p:nvPr/>
        </p:nvSpPr>
        <p:spPr>
          <a:xfrm>
            <a:off x="7204880" y="5038512"/>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AutoShape 7"/>
          <p:cNvSpPr/>
          <p:nvPr/>
        </p:nvSpPr>
        <p:spPr>
          <a:xfrm>
            <a:off x="9406737" y="4300183"/>
            <a:ext cx="393189" cy="393189"/>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8" name="Connector 8"/>
          <p:cNvCxnSpPr/>
          <p:nvPr/>
        </p:nvCxnSpPr>
        <p:spPr>
          <a:xfrm flipH="1">
            <a:off x="713700" y="3236486"/>
            <a:ext cx="0" cy="2276186"/>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9" name="Group 9"/>
          <p:cNvGrpSpPr/>
          <p:nvPr/>
        </p:nvGrpSpPr>
        <p:grpSpPr>
          <a:xfrm>
            <a:off x="5221195" y="2558712"/>
            <a:ext cx="2095500" cy="1627035"/>
            <a:chOff x="5221195" y="2558712"/>
            <a:chExt cx="2095500" cy="1627035"/>
          </a:xfrm>
        </p:grpSpPr>
        <p:sp>
          <p:nvSpPr>
            <p:cNvPr id="10" name="TextBox 10"/>
            <p:cNvSpPr txBox="1"/>
            <p:nvPr/>
          </p:nvSpPr>
          <p:spPr>
            <a:xfrm>
              <a:off x="5221195" y="2558712"/>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全面质量管理</a:t>
              </a:r>
            </a:p>
          </p:txBody>
        </p:sp>
        <p:sp>
          <p:nvSpPr>
            <p:cNvPr id="11" name="TextBox 11"/>
            <p:cNvSpPr txBox="1"/>
            <p:nvPr/>
          </p:nvSpPr>
          <p:spPr>
            <a:xfrm>
              <a:off x="5221195" y="2928447"/>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从原料采购到产品加工、销售等各个环节实行全面质量管理，确保产品质量符合要求。</a:t>
              </a:r>
            </a:p>
          </p:txBody>
        </p:sp>
      </p:grpSp>
      <p:cxnSp>
        <p:nvCxnSpPr>
          <p:cNvPr id="12" name="Connector 12"/>
          <p:cNvCxnSpPr/>
          <p:nvPr/>
        </p:nvCxnSpPr>
        <p:spPr>
          <a:xfrm flipH="1">
            <a:off x="2993796" y="2915292"/>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3" name="Connector 13"/>
          <p:cNvCxnSpPr/>
          <p:nvPr/>
        </p:nvCxnSpPr>
        <p:spPr>
          <a:xfrm flipH="1">
            <a:off x="5189375" y="2671457"/>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4" name="Connector 14"/>
          <p:cNvCxnSpPr/>
          <p:nvPr/>
        </p:nvCxnSpPr>
        <p:spPr>
          <a:xfrm flipH="1">
            <a:off x="7346428" y="2084183"/>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5" name="Connector 15"/>
          <p:cNvCxnSpPr/>
          <p:nvPr/>
        </p:nvCxnSpPr>
        <p:spPr>
          <a:xfrm flipH="1">
            <a:off x="9603332" y="1096542"/>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16" name="Freeform 16"/>
          <p:cNvSpPr/>
          <p:nvPr/>
        </p:nvSpPr>
        <p:spPr>
          <a:xfrm>
            <a:off x="542293" y="6131193"/>
            <a:ext cx="373344" cy="373344"/>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2815760" y="6056840"/>
            <a:ext cx="356071" cy="356071"/>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99060" y="137160"/>
                </a:moveTo>
                <a:cubicBezTo>
                  <a:pt x="111681" y="137160"/>
                  <a:pt x="121920" y="126921"/>
                  <a:pt x="121920" y="114300"/>
                </a:cubicBezTo>
                <a:cubicBezTo>
                  <a:pt x="121920" y="101679"/>
                  <a:pt x="111681" y="91440"/>
                  <a:pt x="99060" y="91440"/>
                </a:cubicBezTo>
                <a:lnTo>
                  <a:pt x="99060" y="91440"/>
                </a:lnTo>
                <a:cubicBezTo>
                  <a:pt x="86439" y="91440"/>
                  <a:pt x="76200" y="101679"/>
                  <a:pt x="76200" y="114300"/>
                </a:cubicBezTo>
                <a:cubicBezTo>
                  <a:pt x="76200" y="126921"/>
                  <a:pt x="86439" y="137160"/>
                  <a:pt x="99060" y="137160"/>
                </a:cubicBezTo>
                <a:lnTo>
                  <a:pt x="99060" y="137160"/>
                </a:lnTo>
                <a:close/>
                <a:moveTo>
                  <a:pt x="205740" y="137160"/>
                </a:moveTo>
                <a:cubicBezTo>
                  <a:pt x="218361" y="137160"/>
                  <a:pt x="228600" y="126921"/>
                  <a:pt x="228600" y="114300"/>
                </a:cubicBezTo>
                <a:cubicBezTo>
                  <a:pt x="228600" y="101679"/>
                  <a:pt x="218361" y="91440"/>
                  <a:pt x="205740" y="91440"/>
                </a:cubicBezTo>
                <a:lnTo>
                  <a:pt x="205740" y="91440"/>
                </a:lnTo>
                <a:cubicBezTo>
                  <a:pt x="193119" y="91440"/>
                  <a:pt x="182880" y="101679"/>
                  <a:pt x="182880" y="114300"/>
                </a:cubicBezTo>
                <a:cubicBezTo>
                  <a:pt x="182880" y="126921"/>
                  <a:pt x="193119" y="137160"/>
                  <a:pt x="205740" y="137160"/>
                </a:cubicBezTo>
                <a:lnTo>
                  <a:pt x="205740" y="137160"/>
                </a:lnTo>
                <a:close/>
                <a:moveTo>
                  <a:pt x="238658" y="182880"/>
                </a:moveTo>
                <a:lnTo>
                  <a:pt x="66142" y="182880"/>
                </a:lnTo>
                <a:cubicBezTo>
                  <a:pt x="79038" y="218770"/>
                  <a:pt x="112776" y="243973"/>
                  <a:pt x="152400" y="243973"/>
                </a:cubicBezTo>
                <a:cubicBezTo>
                  <a:pt x="192024" y="243973"/>
                  <a:pt x="225762" y="218770"/>
                  <a:pt x="238458" y="183518"/>
                </a:cubicBezTo>
                <a:lnTo>
                  <a:pt x="238658" y="1828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44051" y="5862988"/>
            <a:ext cx="411257" cy="41125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160112" y="5465972"/>
            <a:ext cx="421401" cy="421401"/>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431121" y="4890685"/>
            <a:ext cx="393189" cy="39318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829278" y="3169358"/>
            <a:ext cx="2095500" cy="1627035"/>
            <a:chOff x="829278" y="3169358"/>
            <a:chExt cx="2095500" cy="1627035"/>
          </a:xfrm>
        </p:grpSpPr>
        <p:sp>
          <p:nvSpPr>
            <p:cNvPr id="22" name="TextBox 22"/>
            <p:cNvSpPr txBox="1"/>
            <p:nvPr/>
          </p:nvSpPr>
          <p:spPr>
            <a:xfrm>
              <a:off x="829278" y="316935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管理目标</a:t>
              </a:r>
            </a:p>
          </p:txBody>
        </p:sp>
        <p:sp>
          <p:nvSpPr>
            <p:cNvPr id="23" name="TextBox 23"/>
            <p:cNvSpPr txBox="1"/>
            <p:nvPr/>
          </p:nvSpPr>
          <p:spPr>
            <a:xfrm>
              <a:off x="829278" y="353909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确保餐饮产品质量稳定、数量充足、成本合理，满足顾客需求，实现企业经济效益最大化。</a:t>
              </a:r>
            </a:p>
          </p:txBody>
        </p:sp>
      </p:grpSp>
      <p:grpSp>
        <p:nvGrpSpPr>
          <p:cNvPr id="24" name="Group 24"/>
          <p:cNvGrpSpPr/>
          <p:nvPr/>
        </p:nvGrpSpPr>
        <p:grpSpPr>
          <a:xfrm>
            <a:off x="2993796" y="2858559"/>
            <a:ext cx="2095500" cy="1627035"/>
            <a:chOff x="2993796" y="2858559"/>
            <a:chExt cx="2095500" cy="1627035"/>
          </a:xfrm>
        </p:grpSpPr>
        <p:sp>
          <p:nvSpPr>
            <p:cNvPr id="25" name="TextBox 25"/>
            <p:cNvSpPr txBox="1"/>
            <p:nvPr/>
          </p:nvSpPr>
          <p:spPr>
            <a:xfrm>
              <a:off x="2993796" y="2858559"/>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以顾客为中心</a:t>
              </a:r>
            </a:p>
          </p:txBody>
        </p:sp>
        <p:sp>
          <p:nvSpPr>
            <p:cNvPr id="26" name="TextBox 26"/>
            <p:cNvSpPr txBox="1"/>
            <p:nvPr/>
          </p:nvSpPr>
          <p:spPr>
            <a:xfrm>
              <a:off x="2993796" y="3228294"/>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始终关注顾客需求，提供符合顾客期望的餐饮产品。</a:t>
              </a:r>
            </a:p>
          </p:txBody>
        </p:sp>
      </p:grpSp>
      <p:grpSp>
        <p:nvGrpSpPr>
          <p:cNvPr id="27" name="Group 27"/>
          <p:cNvGrpSpPr/>
          <p:nvPr/>
        </p:nvGrpSpPr>
        <p:grpSpPr>
          <a:xfrm>
            <a:off x="7443964" y="1853208"/>
            <a:ext cx="2095500" cy="1627035"/>
            <a:chOff x="7443964" y="1853208"/>
            <a:chExt cx="2095500" cy="1627035"/>
          </a:xfrm>
        </p:grpSpPr>
        <p:sp>
          <p:nvSpPr>
            <p:cNvPr id="28" name="TextBox 28"/>
            <p:cNvSpPr txBox="1"/>
            <p:nvPr/>
          </p:nvSpPr>
          <p:spPr>
            <a:xfrm>
              <a:off x="7443964" y="185320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精细化管理</a:t>
              </a:r>
            </a:p>
          </p:txBody>
        </p:sp>
        <p:sp>
          <p:nvSpPr>
            <p:cNvPr id="29" name="TextBox 29"/>
            <p:cNvSpPr txBox="1"/>
            <p:nvPr/>
          </p:nvSpPr>
          <p:spPr>
            <a:xfrm>
              <a:off x="7443964" y="222294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通过精细化管理手段，降低浪费和损耗，提高资源利用效率。</a:t>
              </a:r>
            </a:p>
          </p:txBody>
        </p:sp>
      </p:grpSp>
      <p:grpSp>
        <p:nvGrpSpPr>
          <p:cNvPr id="30" name="Group 30"/>
          <p:cNvGrpSpPr/>
          <p:nvPr/>
        </p:nvGrpSpPr>
        <p:grpSpPr>
          <a:xfrm>
            <a:off x="9712443" y="988925"/>
            <a:ext cx="2095500" cy="1627034"/>
            <a:chOff x="9712443" y="988925"/>
            <a:chExt cx="2095500" cy="1627034"/>
          </a:xfrm>
        </p:grpSpPr>
        <p:sp>
          <p:nvSpPr>
            <p:cNvPr id="31" name="TextBox 31"/>
            <p:cNvSpPr txBox="1"/>
            <p:nvPr/>
          </p:nvSpPr>
          <p:spPr>
            <a:xfrm>
              <a:off x="9712443" y="988925"/>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持续改进</a:t>
              </a:r>
            </a:p>
          </p:txBody>
        </p:sp>
        <p:sp>
          <p:nvSpPr>
            <p:cNvPr id="32" name="TextBox 32"/>
            <p:cNvSpPr txBox="1"/>
            <p:nvPr/>
          </p:nvSpPr>
          <p:spPr>
            <a:xfrm>
              <a:off x="9712443" y="1358659"/>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不断总结经验教训，持续改进管理方法和手段，提高管理水平。</a:t>
              </a:r>
            </a:p>
          </p:txBody>
        </p:sp>
      </p:gr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管理目标与原则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适用于各类餐饮企业，包括餐厅、酒店、快餐店、连锁餐饮企业等。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涉及餐饮产品生产经营的各个环节和部门，包括采购、加工、配送、销售等。同时，也适用于对餐饮产品量管理感兴趣的消费者和相关研究人员。</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适用范围及对象</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适用对象</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适用范围</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餐饮产品量管理体系建立</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053" r="18053"/>
          <a:stretch>
            <a:fillRect/>
          </a:stretch>
        </p:blipFill>
        <p:spPr>
          <a:xfrm>
            <a:off x="6511619" y="1535300"/>
            <a:ext cx="4371748" cy="4560406"/>
          </a:xfrm>
          <a:prstGeom prst="rect">
            <a:avLst/>
          </a:prstGeom>
        </p:spPr>
      </p:pic>
      <p:sp>
        <p:nvSpPr>
          <p:cNvPr id="3" name="AutoShape 3"/>
          <p:cNvSpPr/>
          <p:nvPr/>
        </p:nvSpPr>
        <p:spPr>
          <a:xfrm>
            <a:off x="623610" y="1939341"/>
            <a:ext cx="4876800" cy="13411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设立专门的餐饮产品量管理部门，负责全面监督和管理餐饮产品的数量和质量。</a:t>
            </a:r>
            <a:endParaRPr lang="en-US" sz="1100"/>
          </a:p>
        </p:txBody>
      </p:sp>
      <p:sp>
        <p:nvSpPr>
          <p:cNvPr id="4" name="AutoShape 4"/>
          <p:cNvSpPr/>
          <p:nvPr/>
        </p:nvSpPr>
        <p:spPr>
          <a:xfrm>
            <a:off x="623610" y="3270075"/>
            <a:ext cx="4876800" cy="13411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制定详细的管理流程，包括采购、储存、加工、配送等各个环节，确保每个环节的规范化和标准化。</a:t>
            </a:r>
            <a:endParaRPr lang="en-US" sz="1100"/>
          </a:p>
        </p:txBody>
      </p:sp>
      <p:sp>
        <p:nvSpPr>
          <p:cNvPr id="5" name="AutoShape 5"/>
          <p:cNvSpPr/>
          <p:nvPr/>
        </p:nvSpPr>
        <p:spPr>
          <a:xfrm>
            <a:off x="623610" y="4650890"/>
            <a:ext cx="4876800" cy="134112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建立餐饮产品量管理档案，记录每个批次产品的数量、质量、来源等信息，方便追溯和查询。</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制定合理的管理流程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10961" y="2341885"/>
            <a:ext cx="2777010" cy="508827"/>
          </a:xfrm>
          <a:prstGeom prst="parallelogram">
            <a:avLst>
              <a:gd name="adj" fmla="val 173829"/>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10962" y="3323311"/>
            <a:ext cx="2777011" cy="508365"/>
          </a:xfrm>
          <a:prstGeom prst="parallelogram">
            <a:avLst>
              <a:gd name="adj" fmla="val 175043"/>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710962" y="4305090"/>
            <a:ext cx="2777011" cy="512001"/>
          </a:xfrm>
          <a:prstGeom prst="parallelogram">
            <a:avLst>
              <a:gd name="adj" fmla="val 173641"/>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504183" y="1872458"/>
            <a:ext cx="2983790" cy="469888"/>
          </a:xfrm>
          <a:custGeom>
            <a:rect l="l" t="t" r="r" b="b"/>
            <a:pathLst>
              <a:path w="3663132" h="576871">
                <a:moveTo>
                  <a:pt x="3374697" y="0"/>
                </a:moveTo>
                <a:lnTo>
                  <a:pt x="584833" y="0"/>
                </a:lnTo>
                <a:lnTo>
                  <a:pt x="0" y="576871"/>
                </a:lnTo>
                <a:lnTo>
                  <a:pt x="3374697" y="576871"/>
                </a:lnTo>
                <a:lnTo>
                  <a:pt x="3663132" y="28843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710962" y="2854349"/>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710962" y="3835313"/>
            <a:ext cx="2777011" cy="468963"/>
          </a:xfrm>
          <a:custGeom>
            <a:rect l="l" t="t" r="r" b="b"/>
            <a:pathLst>
              <a:path w="3409274" h="575735">
                <a:moveTo>
                  <a:pt x="0" y="0"/>
                </a:moveTo>
                <a:lnTo>
                  <a:pt x="2825593" y="0"/>
                </a:lnTo>
                <a:lnTo>
                  <a:pt x="3409274" y="575735"/>
                </a:lnTo>
                <a:lnTo>
                  <a:pt x="583682" y="57573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4710962" y="4816276"/>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411224" y="4511544"/>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负责对餐饮产品进行质量检验和评估，确保产品质量符合国家和行业标准。</a:t>
            </a:r>
            <a:endParaRPr lang="en-US" sz="1100"/>
          </a:p>
        </p:txBody>
      </p:sp>
      <p:sp>
        <p:nvSpPr>
          <p:cNvPr id="10" name="AutoShape 10"/>
          <p:cNvSpPr/>
          <p:nvPr/>
        </p:nvSpPr>
        <p:spPr>
          <a:xfrm>
            <a:off x="1411224" y="2644137"/>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负责原材料的储存和保管，确保原材料在储存过程中不发生变质和损坏。</a:t>
            </a:r>
            <a:endParaRPr lang="en-US" sz="1100"/>
          </a:p>
        </p:txBody>
      </p:sp>
      <p:sp>
        <p:nvSpPr>
          <p:cNvPr id="11" name="AutoShape 11"/>
          <p:cNvSpPr/>
          <p:nvPr/>
        </p:nvSpPr>
        <p:spPr>
          <a:xfrm>
            <a:off x="7965938" y="1476145"/>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负责采购符合质量要求的原材料，确保原材料的数量和质量满足生产需求。</a:t>
            </a:r>
            <a:endParaRPr lang="en-US" sz="1100"/>
          </a:p>
        </p:txBody>
      </p:sp>
      <p:sp>
        <p:nvSpPr>
          <p:cNvPr id="12" name="AutoShape 12"/>
          <p:cNvSpPr/>
          <p:nvPr/>
        </p:nvSpPr>
        <p:spPr>
          <a:xfrm>
            <a:off x="8078669" y="3640986"/>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负责按照标准流程进行餐饮产品的加工和生产，确保产品的数量和质量符合要求。</a:t>
            </a:r>
            <a:endParaRPr lang="en-US" sz="1100"/>
          </a:p>
        </p:txBody>
      </p:sp>
      <p:sp>
        <p:nvSpPr>
          <p:cNvPr id="13" name="AutoShape 13"/>
          <p:cNvSpPr/>
          <p:nvPr/>
        </p:nvSpPr>
        <p:spPr>
          <a:xfrm>
            <a:off x="5078274" y="2850712"/>
            <a:ext cx="2048256"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仓储部门</a:t>
            </a:r>
            <a:endParaRPr lang="en-US" sz="1100"/>
          </a:p>
        </p:txBody>
      </p:sp>
      <p:sp>
        <p:nvSpPr>
          <p:cNvPr id="14" name="AutoShape 14"/>
          <p:cNvSpPr/>
          <p:nvPr/>
        </p:nvSpPr>
        <p:spPr>
          <a:xfrm>
            <a:off x="4799914" y="1872460"/>
            <a:ext cx="2253828"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采购部门</a:t>
            </a:r>
            <a:endParaRPr lang="en-US" sz="1100"/>
          </a:p>
        </p:txBody>
      </p:sp>
      <p:sp>
        <p:nvSpPr>
          <p:cNvPr id="15" name="AutoShape 15"/>
          <p:cNvSpPr/>
          <p:nvPr/>
        </p:nvSpPr>
        <p:spPr>
          <a:xfrm>
            <a:off x="5070960" y="3831676"/>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生产部门</a:t>
            </a:r>
            <a:endParaRPr lang="en-US" sz="1100"/>
          </a:p>
        </p:txBody>
      </p:sp>
      <p:sp>
        <p:nvSpPr>
          <p:cNvPr id="16" name="AutoShape 16"/>
          <p:cNvSpPr/>
          <p:nvPr/>
        </p:nvSpPr>
        <p:spPr>
          <a:xfrm>
            <a:off x="5070960" y="4817092"/>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质检部门</a:t>
            </a:r>
            <a:endParaRPr lang="en-US" sz="1100"/>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明确各部门职责与权限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rot="2700000">
            <a:off x="4679004" y="2401236"/>
            <a:ext cx="2799547" cy="2789959"/>
          </a:xfrm>
          <a:prstGeom prst="rect">
            <a:avLst/>
          </a:prstGeom>
          <a:solidFill>
            <a:schemeClr val="lt1">
              <a:alpha val="51000"/>
            </a:schemeClr>
          </a:solidFill>
          <a:ln w="28575">
            <a:solidFill>
              <a:schemeClr val="accent2">
                <a:alpha val="51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TextBox 3"/>
          <p:cNvSpPr txBox="1"/>
          <p:nvPr/>
        </p:nvSpPr>
        <p:spPr>
          <a:xfrm>
            <a:off x="575049" y="2110528"/>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设立内部监督机构，对餐饮产品量管理部门的工作进行监督和评估，确保其履行职责。</a:t>
            </a:r>
          </a:p>
        </p:txBody>
      </p:sp>
      <p:pic>
        <p:nvPicPr>
          <p:cNvPr id="4" name="Picture 4"/>
          <p:cNvPicPr>
            <a:picLocks noChangeAspect="1"/>
          </p:cNvPicPr>
          <p:nvPr/>
        </p:nvPicPr>
        <p:blipFill>
          <a:blip r:embed="rId2"/>
          <a:srcRect l="16625" r="16625"/>
          <a:stretch>
            <a:fillRect/>
          </a:stretch>
        </p:blipFill>
        <p:spPr>
          <a:xfrm>
            <a:off x="4284507" y="2196060"/>
            <a:ext cx="1219200" cy="1219200"/>
          </a:xfrm>
          <a:prstGeom prst="roundRect">
            <a:avLst/>
          </a:prstGeom>
          <a:ln w="19050">
            <a:solidFill>
              <a:schemeClr val="accent1"/>
            </a:solidFill>
            <a:prstDash val="solid"/>
          </a:ln>
        </p:spPr>
      </p:pic>
      <p:pic>
        <p:nvPicPr>
          <p:cNvPr id="5" name="Picture 5"/>
          <p:cNvPicPr>
            <a:picLocks noChangeAspect="1"/>
          </p:cNvPicPr>
          <p:nvPr/>
        </p:nvPicPr>
        <p:blipFill>
          <a:blip r:embed="rId3"/>
          <a:srcRect l="16667" r="16667"/>
          <a:stretch>
            <a:fillRect/>
          </a:stretch>
        </p:blipFill>
        <p:spPr>
          <a:xfrm>
            <a:off x="6641641" y="2196060"/>
            <a:ext cx="1219200" cy="1219200"/>
          </a:xfrm>
          <a:prstGeom prst="roundRect">
            <a:avLst/>
          </a:prstGeom>
          <a:ln w="19050">
            <a:solidFill>
              <a:schemeClr val="accent1"/>
            </a:solidFill>
            <a:prstDash val="solid"/>
          </a:ln>
        </p:spPr>
      </p:pic>
      <p:pic>
        <p:nvPicPr>
          <p:cNvPr id="6" name="Picture 6"/>
          <p:cNvPicPr>
            <a:picLocks noChangeAspect="1"/>
          </p:cNvPicPr>
          <p:nvPr/>
        </p:nvPicPr>
        <p:blipFill>
          <a:blip r:embed="rId4"/>
          <a:srcRect l="16667" r="16667"/>
          <a:stretch>
            <a:fillRect/>
          </a:stretch>
        </p:blipFill>
        <p:spPr>
          <a:xfrm>
            <a:off x="4284507" y="4288263"/>
            <a:ext cx="1219200" cy="1219200"/>
          </a:xfrm>
          <a:prstGeom prst="roundRect">
            <a:avLst/>
          </a:prstGeom>
          <a:ln w="19050">
            <a:solidFill>
              <a:schemeClr val="accent1"/>
            </a:solidFill>
            <a:prstDash val="solid"/>
          </a:ln>
        </p:spPr>
      </p:pic>
      <p:pic>
        <p:nvPicPr>
          <p:cNvPr id="7" name="Picture 7"/>
          <p:cNvPicPr>
            <a:picLocks noChangeAspect="1"/>
          </p:cNvPicPr>
          <p:nvPr/>
        </p:nvPicPr>
        <p:blipFill>
          <a:blip r:embed="rId5"/>
          <a:srcRect l="16417" r="16417"/>
          <a:stretch>
            <a:fillRect/>
          </a:stretch>
        </p:blipFill>
        <p:spPr>
          <a:xfrm>
            <a:off x="6641641" y="4288263"/>
            <a:ext cx="1219200" cy="1219200"/>
          </a:xfrm>
          <a:prstGeom prst="roundRect">
            <a:avLst/>
          </a:prstGeom>
          <a:ln w="19050">
            <a:solidFill>
              <a:schemeClr val="accent1"/>
            </a:solidFill>
            <a:prstDash val="solid"/>
          </a:ln>
        </p:spPr>
      </p:pic>
      <p:sp>
        <p:nvSpPr>
          <p:cNvPr id="8" name="TextBox 8"/>
          <p:cNvSpPr txBox="1"/>
          <p:nvPr/>
        </p:nvSpPr>
        <p:spPr>
          <a:xfrm>
            <a:off x="653186" y="4288263"/>
            <a:ext cx="332435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鼓励员工参与监督，建立员工举报奖励制度，鼓励员工积极发现和举报餐饮产品量管理方面的问题。</a:t>
            </a:r>
          </a:p>
        </p:txBody>
      </p:sp>
      <p:sp>
        <p:nvSpPr>
          <p:cNvPr id="9" name="TextBox 9"/>
          <p:cNvSpPr txBox="1"/>
          <p:nvPr/>
        </p:nvSpPr>
        <p:spPr>
          <a:xfrm>
            <a:off x="8123483" y="2110528"/>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建立定期检查和抽查制度，对餐饮产品的数量和质量进行定期检查和抽查，发现问题及时处理。</a:t>
            </a:r>
          </a:p>
        </p:txBody>
      </p:sp>
      <p:sp>
        <p:nvSpPr>
          <p:cNvPr id="10" name="TextBox 10"/>
          <p:cNvSpPr txBox="1"/>
          <p:nvPr/>
        </p:nvSpPr>
        <p:spPr>
          <a:xfrm>
            <a:off x="8191168" y="4288263"/>
            <a:ext cx="333791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加强与供应商的合作与沟通，建立供应商评价机制，对供应商进行定期评价和监督，确保原材料的质量和安全。</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建立有效监督机制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原材料采购与库存管理</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50" r="16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定期市场调研</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关注市场动态，了解原材料价格波动及市场趋势，以便及时调整采购策略。</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供应商评估与选择</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建立供应商评估机制，选择信誉良好、质量稳定的供应商，确保原材料来源可靠。</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原材料质量标准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制定明确的原材料质量标准，包括外观、新鲜度、营养成分等方面，确保选购的原材料符合餐饮产品质量要求。</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优质原材料选购策略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根据原材料的重要性、价值及使用量等因素，采用ABC分类法对原材料进行分类管理，提高库存管理效率。</a:t>
            </a:r>
          </a:p>
        </p:txBody>
      </p:sp>
      <p:pic>
        <p:nvPicPr>
          <p:cNvPr id="6" name="Picture 6"/>
          <p:cNvPicPr>
            <a:picLocks noChangeAspect="1"/>
          </p:cNvPicPr>
          <p:nvPr/>
        </p:nvPicPr>
        <p:blipFill>
          <a:blip r:embed="rId2"/>
          <a:srcRect l="17417" r="1741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ABC分类法</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根据历史数据和市场趋势，设定合理的安全库存水平，避免原材料短缺或积压现象。</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安全库存设定</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542" r="1454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遵循先进先出（FIFO）原则进行库存管理，确保原材料按入库时间顺序进行使用，避免过期或变质。</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先进先出原则</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库存控制方法及技巧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https://d.book118.com/015134213014011102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2024-09-10T20:13:54.748</cp:lastPrinted>
  <dcterms:created xsi:type="dcterms:W3CDTF">2024-09-10T12:13:54Z</dcterms:created>
  <dcterms:modified xsi:type="dcterms:W3CDTF">2024-09-10T12:13:56Z</dcterms:modified>
</cp:coreProperties>
</file>