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56785D4-BE6B-4AD1-BAC3-9EF1796D64A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09A3262-A29E-4ECF-AB9D-8B8BBACF7A7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065D82D-5825-4E3B-B121-123F52038AD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62C0966-F398-4B34-88A9-0958DEE2B12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A650F17-410B-4544-9BC1-605889C2BB8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3EB9C99-0186-4798-B08F-8553962FDB5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5C5016F-3BB3-41FD-A11E-EE6E79EF318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8DC9AC4-BD2C-4BB2-BC78-B6284D19B20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FE43F63-31C2-4CC2-AE37-EF20FCFC8AA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535C4D7-6C78-4E2F-8A8E-AF16C2A0CC9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FE6111D-2E8B-4C5A-B1CD-E85BBCAB5BB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pic>
        <p:nvPicPr>
          <p:cNvPr id="3" name="Picture 2">
            <a:extLst>
              <a:ext uri="{FF2B5EF4-FFF2-40B4-BE49-F238E27FC236}">
                <a16:creationId xmlns:a16="http://schemas.microsoft.com/office/drawing/2014/main" id="{F1FE2078-237D-7C2C-B630-C7B2BAB04B96}"/>
              </a:ext>
            </a:extLst>
          </p:cNvPr>
          <p:cNvPicPr>
            <a:picLocks noChangeAspect="1"/>
          </p:cNvPicPr>
          <p:nvPr userDrawn="1"/>
        </p:nvPicPr>
        <p:blipFill>
          <a:blip r:embed="rId1">
            <a:alphaModFix amt="50000"/>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187022" y="3101725"/>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tx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chemeClr val="tx1"/>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325406" y="3030016"/>
            <a:ext cx="623510" cy="653096"/>
            <a:chOff x="234950" y="2943226"/>
            <a:chExt cx="1344613" cy="1320800"/>
          </a:xfrm>
          <a:solidFill>
            <a:srgbClr val="2EA7E0"/>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grpSp>
      <p:grpSp>
        <p:nvGrpSpPr>
          <p:cNvPr id="4" name="Group 3">
            <a:extLst>
              <a:ext uri="{FF2B5EF4-FFF2-40B4-BE49-F238E27FC236}">
                <a16:creationId xmlns:a16="http://schemas.microsoft.com/office/drawing/2014/main" id="{36BD825D-D090-2E79-D780-89C5C7CDF442}"/>
              </a:ext>
            </a:extLst>
          </p:cNvPr>
          <p:cNvGrpSpPr/>
          <p:nvPr/>
        </p:nvGrpSpPr>
        <p:grpSpPr>
          <a:xfrm>
            <a:off x="0" y="104696"/>
            <a:ext cx="867204" cy="555946"/>
            <a:chOff x="-1354596" y="1053296"/>
            <a:chExt cx="2592377" cy="1152000"/>
          </a:xfrm>
          <a:solidFill>
            <a:srgbClr val="4787C7"/>
          </a:solidFill>
        </p:grpSpPr>
        <p:sp>
          <p:nvSpPr>
            <p:cNvPr id="6" name="Rectangle 5">
              <a:extLst>
                <a:ext uri="{FF2B5EF4-FFF2-40B4-BE49-F238E27FC236}">
                  <a16:creationId xmlns:a16="http://schemas.microsoft.com/office/drawing/2014/main" id="{54BE4701-019A-B2B1-F6C4-C52B6F34A567}"/>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9" name="Flowchart: Connector 8">
              <a:extLst>
                <a:ext uri="{FF2B5EF4-FFF2-40B4-BE49-F238E27FC236}">
                  <a16:creationId xmlns:a16="http://schemas.microsoft.com/office/drawing/2014/main" id="{61C522B5-FD12-D456-5F46-0168AB73E321}"/>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pic>
        <p:nvPicPr>
          <p:cNvPr id="2" name="Picture 1">
            <a:extLst>
              <a:ext uri="{FF2B5EF4-FFF2-40B4-BE49-F238E27FC236}">
                <a16:creationId xmlns:a16="http://schemas.microsoft.com/office/drawing/2014/main" id="{76D2F5E9-B0A3-F4C3-213F-5728E86B525D}"/>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20" name="文本框 81">
            <a:extLst>
              <a:ext uri="{FF2B5EF4-FFF2-40B4-BE49-F238E27FC236}">
                <a16:creationId xmlns:a16="http://schemas.microsoft.com/office/drawing/2014/main" id="{835FF1E3-60F6-E0A2-E73F-C05A0E41E44D}"/>
              </a:ext>
            </a:extLst>
          </p:cNvPr>
          <p:cNvSpPr txBox="1"/>
          <p:nvPr userDrawn="1"/>
        </p:nvSpPr>
        <p:spPr>
          <a:xfrm>
            <a:off x="775173" y="2828835"/>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accent4">
                    <a:lumMod val="75000"/>
                  </a:schemeClr>
                </a:solidFill>
                <a:latin typeface="微软雅黑" pitchFamily="34" charset="-122"/>
                <a:ea typeface="微软雅黑" pitchFamily="34" charset="-122"/>
              </a:rPr>
              <a:t>感谢聆听</a:t>
            </a:r>
          </a:p>
        </p:txBody>
      </p:sp>
      <p:sp>
        <p:nvSpPr>
          <p:cNvPr id="18" name="TextBox 17">
            <a:extLst>
              <a:ext uri="{FF2B5EF4-FFF2-40B4-BE49-F238E27FC236}">
                <a16:creationId xmlns:a16="http://schemas.microsoft.com/office/drawing/2014/main" id="{1EA14705-0BCB-AEEA-AD97-B3E17A45A042}"/>
              </a:ext>
            </a:extLst>
          </p:cNvPr>
          <p:cNvSpPr txBox="1"/>
          <p:nvPr userDrawn="1"/>
        </p:nvSpPr>
        <p:spPr>
          <a:xfrm>
            <a:off x="891813" y="4029164"/>
            <a:ext cx="3422539" cy="90364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indent="0" algn="ctr" defTabSz="914377" rtl="0" eaLnBrk="1" fontAlgn="auto" latinLnBrk="0" hangingPunct="1">
              <a:lnSpc>
                <a:spcPct val="120000"/>
              </a:lnSpc>
              <a:spcBef>
                <a:spcPct val="0"/>
              </a:spcBef>
              <a:spcAft>
                <a:spcPct val="0"/>
              </a:spcAft>
              <a:buClrTx/>
              <a:buSzTx/>
              <a:buFontTx/>
              <a:buNone/>
            </a:pPr>
            <a:r>
              <a:rPr kumimoji="0" lang="en-US" altLang="zh-CN"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rPr>
              <a:t>Thank you</a:t>
            </a:r>
            <a:endParaRPr kumimoji="0" lang="zh-CN" altLang="en-US"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endParaRPr>
          </a:p>
        </p:txBody>
      </p:sp>
      <p:grpSp>
        <p:nvGrpSpPr>
          <p:cNvPr id="8" name="Group 7">
            <a:extLst>
              <a:ext uri="{FF2B5EF4-FFF2-40B4-BE49-F238E27FC236}">
                <a16:creationId xmlns:a16="http://schemas.microsoft.com/office/drawing/2014/main" id="{10ED4890-3C16-3E33-1314-7CA5E1875DEA}"/>
              </a:ext>
            </a:extLst>
          </p:cNvPr>
          <p:cNvGrpSpPr/>
          <p:nvPr userDrawn="1"/>
        </p:nvGrpSpPr>
        <p:grpSpPr>
          <a:xfrm>
            <a:off x="9939566" y="131509"/>
            <a:ext cx="2194559" cy="1080000"/>
            <a:chOff x="9997441" y="131509"/>
            <a:chExt cx="2194559" cy="1080000"/>
          </a:xfrm>
        </p:grpSpPr>
        <p:grpSp>
          <p:nvGrpSpPr>
            <p:cNvPr id="4" name="Group 3">
              <a:extLst>
                <a:ext uri="{FF2B5EF4-FFF2-40B4-BE49-F238E27FC236}">
                  <a16:creationId xmlns:a16="http://schemas.microsoft.com/office/drawing/2014/main" id="{D23D8610-139E-055D-B613-86C0D02419CC}"/>
                </a:ext>
              </a:extLst>
            </p:cNvPr>
            <p:cNvGrpSpPr/>
            <p:nvPr/>
          </p:nvGrpSpPr>
          <p:grpSpPr>
            <a:xfrm rot="10800000">
              <a:off x="9997441" y="131509"/>
              <a:ext cx="2194559" cy="1080000"/>
              <a:chOff x="-1354596" y="1053296"/>
              <a:chExt cx="2592377" cy="1152000"/>
            </a:xfrm>
            <a:solidFill>
              <a:srgbClr val="4686C9"/>
            </a:solidFill>
          </p:grpSpPr>
          <p:sp>
            <p:nvSpPr>
              <p:cNvPr id="6" name="Rectangle 5">
                <a:extLst>
                  <a:ext uri="{FF2B5EF4-FFF2-40B4-BE49-F238E27FC236}">
                    <a16:creationId xmlns:a16="http://schemas.microsoft.com/office/drawing/2014/main" id="{6EE210B1-74BC-7137-9DBA-FAEE85C1042C}"/>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Flowchart: Connector 6">
                <a:extLst>
                  <a:ext uri="{FF2B5EF4-FFF2-40B4-BE49-F238E27FC236}">
                    <a16:creationId xmlns:a16="http://schemas.microsoft.com/office/drawing/2014/main" id="{BE030A12-50E2-38B2-5638-BF0844B7F729}"/>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5" name="TextBox 4">
              <a:extLst>
                <a:ext uri="{FF2B5EF4-FFF2-40B4-BE49-F238E27FC236}">
                  <a16:creationId xmlns:a16="http://schemas.microsoft.com/office/drawing/2014/main" id="{9BD9D86A-3D98-8F82-5B4A-AB72ABD6484F}"/>
                </a:ext>
              </a:extLst>
            </p:cNvPr>
            <p:cNvSpPr txBox="1"/>
            <p:nvPr/>
          </p:nvSpPr>
          <p:spPr>
            <a:xfrm>
              <a:off x="10317265" y="204282"/>
              <a:ext cx="1757125" cy="846628"/>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76038" y="29114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4556760" y="1096513"/>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4556761" y="1743386"/>
            <a:ext cx="676328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4556760" y="3819674"/>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4556760" y="4466547"/>
            <a:ext cx="676327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2" name="组合 43">
            <a:extLst>
              <a:ext uri="{FF2B5EF4-FFF2-40B4-BE49-F238E27FC236}">
                <a16:creationId xmlns:a16="http://schemas.microsoft.com/office/drawing/2014/main" id="{ECB38A02-1DDE-6888-F8E9-91EA25394B14}"/>
              </a:ext>
            </a:extLst>
          </p:cNvPr>
          <p:cNvGrpSpPr/>
          <p:nvPr userDrawn="1"/>
        </p:nvGrpSpPr>
        <p:grpSpPr>
          <a:xfrm>
            <a:off x="660399" y="2199674"/>
            <a:ext cx="3240000" cy="3240000"/>
            <a:chOff x="4299766" y="5946187"/>
            <a:chExt cx="305647" cy="305644"/>
          </a:xfrm>
        </p:grpSpPr>
        <p:grpSp>
          <p:nvGrpSpPr>
            <p:cNvPr id="22" name="组合 44">
              <a:extLst>
                <a:ext uri="{FF2B5EF4-FFF2-40B4-BE49-F238E27FC236}">
                  <a16:creationId xmlns:a16="http://schemas.microsoft.com/office/drawing/2014/main" id="{1F9C90C8-1B18-808D-C2C4-BFFB53D3501D}"/>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7A1A0806-13F3-270C-B0EA-852A7360F8B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71" name="椭圆 47">
                <a:extLst>
                  <a:ext uri="{FF2B5EF4-FFF2-40B4-BE49-F238E27FC236}">
                    <a16:creationId xmlns:a16="http://schemas.microsoft.com/office/drawing/2014/main" id="{140023CA-CB23-0D2C-24E2-A6DBE3CF5790}"/>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3" name="Freeform 45">
              <a:extLst>
                <a:ext uri="{FF2B5EF4-FFF2-40B4-BE49-F238E27FC236}">
                  <a16:creationId xmlns:a16="http://schemas.microsoft.com/office/drawing/2014/main" id="{5A8CDFE4-9F20-1339-B713-BCCD950D9984}"/>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6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51922343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14" name="Group 13">
            <a:extLst>
              <a:ext uri="{FF2B5EF4-FFF2-40B4-BE49-F238E27FC236}">
                <a16:creationId xmlns:a16="http://schemas.microsoft.com/office/drawing/2014/main" id="{B57022DF-508D-E511-3A38-34ED78563EC4}"/>
              </a:ext>
            </a:extLst>
          </p:cNvPr>
          <p:cNvGrpSpPr/>
          <p:nvPr userDrawn="1"/>
        </p:nvGrpSpPr>
        <p:grpSpPr>
          <a:xfrm>
            <a:off x="8128290" y="2229680"/>
            <a:ext cx="2717187" cy="2982885"/>
            <a:chOff x="8128290" y="2229680"/>
            <a:chExt cx="2717187" cy="2982885"/>
          </a:xfrm>
        </p:grpSpPr>
        <p:sp>
          <p:nvSpPr>
            <p:cNvPr id="12" name="矩形: 对角圆角 36">
              <a:extLst>
                <a:ext uri="{FF2B5EF4-FFF2-40B4-BE49-F238E27FC236}">
                  <a16:creationId xmlns:a16="http://schemas.microsoft.com/office/drawing/2014/main" id="{595B5A32-9CD8-BB57-5D4B-123878C40D19}"/>
                </a:ext>
              </a:extLst>
            </p:cNvPr>
            <p:cNvSpPr/>
            <p:nvPr userDrawn="1"/>
          </p:nvSpPr>
          <p:spPr>
            <a:xfrm>
              <a:off x="8128290" y="2229680"/>
              <a:ext cx="2717187" cy="2982885"/>
            </a:xfrm>
            <a:prstGeom prst="round2DiagRect">
              <a:avLst>
                <a:gd name="adj1" fmla="val 50000"/>
                <a:gd name="adj2" fmla="val 0"/>
              </a:avLst>
            </a:prstGeom>
            <a:solidFill>
              <a:srgbClr val="008DCA"/>
            </a:solidFill>
          </p:spPr>
          <p:style>
            <a:lnRef idx="3">
              <a:schemeClr val="lt1"/>
            </a:lnRef>
            <a:fillRef idx="1">
              <a:schemeClr val="accent5"/>
            </a:fillRef>
            <a:effectRef idx="1">
              <a:schemeClr val="accent5"/>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 name="Freeform 39">
              <a:extLst>
                <a:ext uri="{FF2B5EF4-FFF2-40B4-BE49-F238E27FC236}">
                  <a16:creationId xmlns:a16="http://schemas.microsoft.com/office/drawing/2014/main" id="{870C6DF1-A833-2228-8EB9-4A8398B5D824}"/>
                </a:ext>
              </a:extLst>
            </p:cNvPr>
            <p:cNvSpPr>
              <a:spLocks noEditPoints="1"/>
            </p:cNvSpPr>
            <p:nvPr userDrawn="1"/>
          </p:nvSpPr>
          <p:spPr bwMode="auto">
            <a:xfrm>
              <a:off x="8560012" y="2775466"/>
              <a:ext cx="1915076" cy="1823161"/>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rgbClr val="2EA7E0"/>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grpSp>
        <p:nvGrpSpPr>
          <p:cNvPr id="4" name="组合 48">
            <a:extLst>
              <a:ext uri="{FF2B5EF4-FFF2-40B4-BE49-F238E27FC236}">
                <a16:creationId xmlns:a16="http://schemas.microsoft.com/office/drawing/2014/main" id="{A4931A2E-FCC2-002D-3256-4906A6E3C478}"/>
              </a:ext>
            </a:extLst>
          </p:cNvPr>
          <p:cNvGrpSpPr/>
          <p:nvPr userDrawn="1"/>
        </p:nvGrpSpPr>
        <p:grpSpPr>
          <a:xfrm>
            <a:off x="8343250" y="2308441"/>
            <a:ext cx="3240000" cy="3240000"/>
            <a:chOff x="4740390" y="5946187"/>
            <a:chExt cx="305647" cy="305644"/>
          </a:xfrm>
        </p:grpSpPr>
        <p:grpSp>
          <p:nvGrpSpPr>
            <p:cNvPr id="7" name="组合 49">
              <a:extLst>
                <a:ext uri="{FF2B5EF4-FFF2-40B4-BE49-F238E27FC236}">
                  <a16:creationId xmlns:a16="http://schemas.microsoft.com/office/drawing/2014/main" id="{866A97E3-65EB-8F9A-EDC3-59909EEE8332}"/>
                </a:ext>
              </a:extLst>
            </p:cNvPr>
            <p:cNvGrpSpPr/>
            <p:nvPr/>
          </p:nvGrpSpPr>
          <p:grpSpPr>
            <a:xfrm>
              <a:off x="4740390" y="5946187"/>
              <a:ext cx="305647" cy="305644"/>
              <a:chOff x="1517330" y="1125257"/>
              <a:chExt cx="2204282" cy="2204282"/>
            </a:xfrm>
          </p:grpSpPr>
          <p:sp>
            <p:nvSpPr>
              <p:cNvPr id="10" name="椭圆 51">
                <a:extLst>
                  <a:ext uri="{FF2B5EF4-FFF2-40B4-BE49-F238E27FC236}">
                    <a16:creationId xmlns:a16="http://schemas.microsoft.com/office/drawing/2014/main" id="{01811794-BCAD-926B-45DA-48D7507807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1" name="椭圆 52">
                <a:extLst>
                  <a:ext uri="{FF2B5EF4-FFF2-40B4-BE49-F238E27FC236}">
                    <a16:creationId xmlns:a16="http://schemas.microsoft.com/office/drawing/2014/main" id="{CAFA8ABF-F688-AD84-2B4E-5DBE18FB2AEC}"/>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8" name="Freeform 39">
              <a:extLst>
                <a:ext uri="{FF2B5EF4-FFF2-40B4-BE49-F238E27FC236}">
                  <a16:creationId xmlns:a16="http://schemas.microsoft.com/office/drawing/2014/main" id="{1EFDCA82-AF73-33E9-0820-2F3847842E2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7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52233202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 name="组合 38">
            <a:extLst>
              <a:ext uri="{FF2B5EF4-FFF2-40B4-BE49-F238E27FC236}">
                <a16:creationId xmlns:a16="http://schemas.microsoft.com/office/drawing/2014/main" id="{0F870DA3-5B01-F71E-9018-8D1DAF1C069F}"/>
              </a:ext>
            </a:extLst>
          </p:cNvPr>
          <p:cNvGrpSpPr/>
          <p:nvPr userDrawn="1"/>
        </p:nvGrpSpPr>
        <p:grpSpPr>
          <a:xfrm>
            <a:off x="746760" y="2237130"/>
            <a:ext cx="3240000" cy="3240000"/>
            <a:chOff x="5638883" y="5946187"/>
            <a:chExt cx="305647" cy="305644"/>
          </a:xfrm>
        </p:grpSpPr>
        <p:grpSp>
          <p:nvGrpSpPr>
            <p:cNvPr id="4" name="组合 39">
              <a:extLst>
                <a:ext uri="{FF2B5EF4-FFF2-40B4-BE49-F238E27FC236}">
                  <a16:creationId xmlns:a16="http://schemas.microsoft.com/office/drawing/2014/main" id="{D00F3826-B199-7DE2-BC25-D93D3FCD4F1B}"/>
                </a:ext>
              </a:extLst>
            </p:cNvPr>
            <p:cNvGrpSpPr/>
            <p:nvPr/>
          </p:nvGrpSpPr>
          <p:grpSpPr>
            <a:xfrm>
              <a:off x="5638883" y="5946187"/>
              <a:ext cx="305647" cy="305644"/>
              <a:chOff x="1517330" y="1125257"/>
              <a:chExt cx="2204282" cy="2204282"/>
            </a:xfrm>
          </p:grpSpPr>
          <p:sp>
            <p:nvSpPr>
              <p:cNvPr id="7" name="椭圆 41">
                <a:extLst>
                  <a:ext uri="{FF2B5EF4-FFF2-40B4-BE49-F238E27FC236}">
                    <a16:creationId xmlns:a16="http://schemas.microsoft.com/office/drawing/2014/main" id="{1C7672FF-FF39-31D8-B138-5540B0E3735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8" name="椭圆 42">
                <a:extLst>
                  <a:ext uri="{FF2B5EF4-FFF2-40B4-BE49-F238E27FC236}">
                    <a16:creationId xmlns:a16="http://schemas.microsoft.com/office/drawing/2014/main" id="{5345CFFD-4E4D-D659-47A5-1D1845523FD4}"/>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 name="Freeform 6">
              <a:extLst>
                <a:ext uri="{FF2B5EF4-FFF2-40B4-BE49-F238E27FC236}">
                  <a16:creationId xmlns:a16="http://schemas.microsoft.com/office/drawing/2014/main" id="{025B41AB-EFC9-1813-164E-5B6105A4D61B}"/>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cSld name="Blank">
    <p:spTree>
      <p:nvGrpSpPr>
        <p:cNvPr id="1" name=""/>
        <p:cNvGrpSpPr/>
        <p:nvPr/>
      </p:nvGrpSpPr>
      <p:grpSpPr>
        <a:xfrm>
          <a:off x="0" y="0"/>
          <a:ext cx="0" cy="0"/>
        </a:xfrm>
      </p:grpSpPr>
      <p:pic>
        <p:nvPicPr>
          <p:cNvPr id="9" name="Picture 8">
            <a:extLst>
              <a:ext uri="{FF2B5EF4-FFF2-40B4-BE49-F238E27FC236}">
                <a16:creationId xmlns:a16="http://schemas.microsoft.com/office/drawing/2014/main" id="{F0739591-6F80-03B9-68FB-3302837D5D70}"/>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grpSp>
        <p:nvGrpSpPr>
          <p:cNvPr id="16" name="Group 15">
            <a:extLst>
              <a:ext uri="{FF2B5EF4-FFF2-40B4-BE49-F238E27FC236}">
                <a16:creationId xmlns:a16="http://schemas.microsoft.com/office/drawing/2014/main" id="{125E6B77-A820-60D3-F237-2BB7843B3F46}"/>
              </a:ext>
            </a:extLst>
          </p:cNvPr>
          <p:cNvGrpSpPr/>
          <p:nvPr userDrawn="1"/>
        </p:nvGrpSpPr>
        <p:grpSpPr>
          <a:xfrm>
            <a:off x="9939566" y="131509"/>
            <a:ext cx="2194559" cy="1080000"/>
            <a:chOff x="9997441" y="131509"/>
            <a:chExt cx="2194559" cy="1080000"/>
          </a:xfrm>
        </p:grpSpPr>
        <p:grpSp>
          <p:nvGrpSpPr>
            <p:cNvPr id="17" name="Group 16">
              <a:extLst>
                <a:ext uri="{FF2B5EF4-FFF2-40B4-BE49-F238E27FC236}">
                  <a16:creationId xmlns:a16="http://schemas.microsoft.com/office/drawing/2014/main" id="{60859A5C-723B-0791-E02B-1FC25352E9FA}"/>
                </a:ext>
              </a:extLst>
            </p:cNvPr>
            <p:cNvGrpSpPr/>
            <p:nvPr/>
          </p:nvGrpSpPr>
          <p:grpSpPr>
            <a:xfrm rot="10800000">
              <a:off x="9997441" y="131509"/>
              <a:ext cx="2194559" cy="1080000"/>
              <a:chOff x="-1354596" y="1053296"/>
              <a:chExt cx="2592377" cy="1152000"/>
            </a:xfrm>
            <a:solidFill>
              <a:srgbClr val="4686C9"/>
            </a:solidFill>
          </p:grpSpPr>
          <p:sp>
            <p:nvSpPr>
              <p:cNvPr id="19" name="Rectangle 18">
                <a:extLst>
                  <a:ext uri="{FF2B5EF4-FFF2-40B4-BE49-F238E27FC236}">
                    <a16:creationId xmlns:a16="http://schemas.microsoft.com/office/drawing/2014/main" id="{1D009657-9EC1-E7FF-9505-408AC72E4776}"/>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 name="Flowchart: Connector 19">
                <a:extLst>
                  <a:ext uri="{FF2B5EF4-FFF2-40B4-BE49-F238E27FC236}">
                    <a16:creationId xmlns:a16="http://schemas.microsoft.com/office/drawing/2014/main" id="{F992DE8E-995A-9CF5-35E4-15DA672D25D4}"/>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18" name="TextBox 17">
              <a:extLst>
                <a:ext uri="{FF2B5EF4-FFF2-40B4-BE49-F238E27FC236}">
                  <a16:creationId xmlns:a16="http://schemas.microsoft.com/office/drawing/2014/main" id="{3411BAF4-F369-DF23-0547-8CA0580D84F6}"/>
                </a:ext>
              </a:extLst>
            </p:cNvPr>
            <p:cNvSpPr txBox="1"/>
            <p:nvPr/>
          </p:nvSpPr>
          <p:spPr>
            <a:xfrm>
              <a:off x="10317265" y="204282"/>
              <a:ext cx="1757125" cy="846628"/>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9" r:id="rId6"/>
    <p:sldLayoutId id="2147483730" r:id="rId7"/>
    <p:sldLayoutId id="2147483731" r:id="rId8"/>
    <p:sldLayoutId id="2147483732" r:id="rId9"/>
    <p:sldLayoutId id="2147483733" r:id="rId10"/>
    <p:sldLayoutId id="2147483734" r:id="rId11"/>
    <p:sldLayoutId id="2147483735"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image" Target="../media/image1.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1520310331101112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TextBox 14"/>
          <p:cNvSpPr txBox="1"/>
          <p:nvPr/>
        </p:nvSpPr>
        <p:spPr>
          <a:xfrm>
            <a:off x="1087217" y="2900574"/>
            <a:ext cx="9665664" cy="80220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200" b="1">
                <a:solidFill>
                  <a:srgbClr val="003970"/>
                </a:solidFill>
                <a:effectLst>
                  <a:outerShdw blurRad="38100" dist="38100" dir="2700000" algn="tl">
                    <a:srgbClr val="000000">
                      <a:alpha val="43137"/>
                    </a:srgbClr>
                  </a:outerShdw>
                </a:effectLst>
                <a:latin typeface="微软雅黑" pitchFamily="34" charset="-122"/>
                <a:ea typeface="微软雅黑" pitchFamily="34" charset="-122"/>
              </a:rPr>
              <a:t>本草抗病毒活性及作用机制研究</a:t>
            </a:r>
            <a:endParaRPr lang="en-US" altLang="zh-CN" sz="4200" b="1">
              <a:solidFill>
                <a:srgbClr val="003970"/>
              </a:solidFill>
              <a:effectLst>
                <a:outerShdw blurRad="38100" dist="38100" dir="2700000" algn="tl">
                  <a:srgbClr val="000000">
                    <a:alpha val="43137"/>
                  </a:srgbClr>
                </a:outerShdw>
              </a:effectLst>
              <a:latin typeface="微软雅黑" pitchFamily="34" charset="-122"/>
              <a:ea typeface="微软雅黑" pitchFamily="34" charset="-122"/>
            </a:endParaRP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pic>
        <p:nvPicPr>
          <p:cNvPr id="3" name="Picture 2">
            <a:extLst>
              <a:ext uri="{FF2B5EF4-FFF2-40B4-BE49-F238E27FC236}">
                <a16:creationId xmlns:a16="http://schemas.microsoft.com/office/drawing/2014/main" id="{73DB93DD-8314-CC2E-0444-E8DC6CC887DB}"/>
              </a:ext>
            </a:extLst>
          </p:cNvPr>
          <p:cNvPicPr>
            <a:picLocks noChangeAspect="1"/>
          </p:cNvPicPr>
          <p:nvPr/>
        </p:nvPicPr>
        <p:blipFill>
          <a:blip r:embed="rId2">
            <a:alphaModFix amt="50000"/>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33" name="TextBox 32">
            <a:extLst>
              <a:ext uri="{FF2B5EF4-FFF2-40B4-BE49-F238E27FC236}">
                <a16:creationId xmlns:a16="http://schemas.microsoft.com/office/drawing/2014/main" id="{BA9DE6F8-DEE1-44AA-8DB9-F518A08EAD55}"/>
              </a:ext>
            </a:extLst>
          </p:cNvPr>
          <p:cNvSpPr txBox="1"/>
          <p:nvPr/>
        </p:nvSpPr>
        <p:spPr>
          <a:xfrm>
            <a:off x="3136740" y="3108818"/>
            <a:ext cx="8032828"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indent="-685800" defTabSz="914377">
              <a:lnSpc>
                <a:spcPts val="5000"/>
              </a:lnSpc>
              <a:buFont typeface="+mj-lt"/>
              <a:buAutoNum type="arabicPeriod"/>
            </a:pPr>
            <a:r>
              <a:rPr kumimoji="0" lang="zh-CN" altLang="en-US" sz="2200" b="1" i="0" u="none" strike="noStrike" kern="1200" cap="none" spc="0" normalizeH="0" baseline="0" noProof="0">
                <a:ln>
                  <a:noFill/>
                </a:ln>
                <a:effectLst/>
                <a:uLnTx/>
                <a:uFillTx/>
                <a:latin typeface="微软雅黑" pitchFamily="34" charset="-122"/>
                <a:ea typeface="微软雅黑" pitchFamily="34" charset="-122"/>
              </a:rPr>
              <a:t> 本草抗病毒活性筛选与鉴定技术
 本草抗病毒活性机制：抑制病毒复制
 本草抗病毒活性机制：调节免疫功能
 本草抗病毒活性机制：抗氧化与抗炎
 本草抗病毒活性作用机制：抑制病毒吸附
 本草抗病毒活性作用机制：抑制病毒复制
 本草抗病毒活性作用机制：调节免疫功能
 本草抗病毒活性作用机制：抗氧化与抗炎</a:t>
            </a:r>
          </a:p>
        </p:txBody>
      </p:sp>
      <p:grpSp>
        <p:nvGrpSpPr>
          <p:cNvPr id="10" name="组合 1">
            <a:extLst>
              <a:ext uri="{FF2B5EF4-FFF2-40B4-BE49-F238E27FC236}">
                <a16:creationId xmlns:a16="http://schemas.microsoft.com/office/drawing/2014/main" id="{82131953-FF7F-A4AB-6E30-956A37615C41}"/>
              </a:ext>
            </a:extLst>
          </p:cNvPr>
          <p:cNvGrpSpPr/>
          <p:nvPr/>
        </p:nvGrpSpPr>
        <p:grpSpPr>
          <a:xfrm>
            <a:off x="532109" y="191308"/>
            <a:ext cx="1979598" cy="1715045"/>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9591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35952"/>
              <a:ext cx="1655322" cy="4393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800" b="1">
                  <a:solidFill>
                    <a:schemeClr val="tx1">
                      <a:lumMod val="65000"/>
                      <a:lumOff val="35000"/>
                    </a:schemeClr>
                  </a:solidFill>
                  <a:ea typeface="微软雅黑"/>
                </a:rPr>
                <a:t>目录页</a:t>
              </a:r>
            </a:p>
          </p:txBody>
        </p:sp>
      </p:grpSp>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本草抗病毒活性筛选与鉴定技术</a:t>
            </a:r>
          </a:p>
        </p:txBody>
      </p:sp>
      <p:sp>
        <p:nvSpPr>
          <p:cNvPr id="3" name="Subtitle 2"/>
          <p:cNvSpPr>
            <a:spLocks noGrp="1"/>
          </p:cNvSpPr>
          <p:nvPr>
            <p:ph type="subTitle" idx="1"/>
          </p:nvPr>
        </p:nvSpPr>
        <p:spPr/>
        <p:txBody>
          <a:bodyPr/>
          <a:lstStyle/>
          <a:p>
            <a:r>
              <a:t>本草抗病毒活性及作用机制研究</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本草抗病毒活性筛选与鉴定技术</a:t>
            </a:r>
          </a:p>
        </p:txBody>
      </p:sp>
      <p:sp>
        <p:nvSpPr>
          <p:cNvPr id="3" name="Text Placeholder 2"/>
          <p:cNvSpPr>
            <a:spLocks noGrp="1"/>
          </p:cNvSpPr>
          <p:nvPr>
            <p:ph type="body" idx="1"/>
          </p:nvPr>
        </p:nvSpPr>
        <p:spPr/>
        <p:txBody>
          <a:bodyPr/>
          <a:lstStyle/>
          <a:p>
            <a:r>
              <a:t>细胞培养技术</a:t>
            </a:r>
          </a:p>
        </p:txBody>
      </p:sp>
      <p:sp>
        <p:nvSpPr>
          <p:cNvPr id="4" name="Content Placeholder 3"/>
          <p:cNvSpPr>
            <a:spLocks noGrp="1"/>
          </p:cNvSpPr>
          <p:nvPr>
            <p:ph sz="half" idx="2"/>
          </p:nvPr>
        </p:nvSpPr>
        <p:spPr/>
        <p:txBody>
          <a:bodyPr/>
          <a:lstStyle/>
          <a:p>
            <a:r>
              <a:t>1. 细胞培养技术是一种体外模拟细胞生长环境，让细胞在人工条件下生长繁殖的技术。</a:t>
            </a:r>
          </a:p>
          <a:p>
            <a:r>
              <a:t>2. 细胞培养技术广泛应用于病毒的分离、鉴定、培养和增殖，以及抗病毒药物的筛选和评价。</a:t>
            </a:r>
          </a:p>
          <a:p>
            <a:r>
              <a:t>3. 细胞培养技术主要包括原代细胞培养、传代细胞培养和细胞株培养三种类型。</a:t>
            </a:r>
          </a:p>
        </p:txBody>
      </p:sp>
      <p:sp>
        <p:nvSpPr>
          <p:cNvPr id="5" name="Text Placeholder 4"/>
          <p:cNvSpPr>
            <a:spLocks noGrp="1"/>
          </p:cNvSpPr>
          <p:nvPr>
            <p:ph type="body" idx="3"/>
          </p:nvPr>
        </p:nvSpPr>
        <p:spPr/>
        <p:txBody>
          <a:bodyPr/>
          <a:lstStyle/>
          <a:p>
            <a:r>
              <a:t>病毒分离鉴定技术</a:t>
            </a:r>
          </a:p>
        </p:txBody>
      </p:sp>
      <p:sp>
        <p:nvSpPr>
          <p:cNvPr id="6" name="Content Placeholder 5"/>
          <p:cNvSpPr>
            <a:spLocks noGrp="1"/>
          </p:cNvSpPr>
          <p:nvPr>
            <p:ph sz="half" idx="4"/>
          </p:nvPr>
        </p:nvSpPr>
        <p:spPr/>
        <p:txBody>
          <a:bodyPr/>
          <a:lstStyle/>
          <a:p>
            <a:r>
              <a:t>1. 病毒分离鉴定技术是指从临床标本、环境样品或动物组织中分离出病毒并确定其种类的方法。</a:t>
            </a:r>
          </a:p>
          <a:p>
            <a:r>
              <a:t>2. 病毒分离鉴定技术包括样本采集、样本处理、病毒接种、病毒培养、病毒鉴定等步骤。</a:t>
            </a:r>
          </a:p>
          <a:p>
            <a:r>
              <a:t>3. 病毒分离鉴定技术可用于病毒性疾病的诊断、病毒流行病学调查、新病毒的发现等。</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本草抗病毒活性筛选与鉴定技术</a:t>
            </a:r>
          </a:p>
        </p:txBody>
      </p:sp>
      <p:sp>
        <p:nvSpPr>
          <p:cNvPr id="3" name="Text Placeholder 2"/>
          <p:cNvSpPr>
            <a:spLocks noGrp="1"/>
          </p:cNvSpPr>
          <p:nvPr>
            <p:ph type="body" idx="1"/>
          </p:nvPr>
        </p:nvSpPr>
        <p:spPr/>
        <p:txBody>
          <a:bodyPr/>
          <a:lstStyle/>
          <a:p>
            <a:r>
              <a:t>抗病毒活性筛选技术</a:t>
            </a:r>
          </a:p>
        </p:txBody>
      </p:sp>
      <p:sp>
        <p:nvSpPr>
          <p:cNvPr id="4" name="Content Placeholder 3"/>
          <p:cNvSpPr>
            <a:spLocks noGrp="1"/>
          </p:cNvSpPr>
          <p:nvPr>
            <p:ph sz="half" idx="2"/>
          </p:nvPr>
        </p:nvSpPr>
        <p:spPr/>
        <p:txBody>
          <a:bodyPr/>
          <a:lstStyle/>
          <a:p>
            <a:r>
              <a:t>1. 抗病毒活性筛选技术是指通过体外或体内试验方法，评价本草提取物或化合物对病毒感染的抑制作用的方法。</a:t>
            </a:r>
          </a:p>
          <a:p>
            <a:r>
              <a:t>2. 抗病毒活性筛选技术包括细胞培养法、动物感染模型法、体外病毒复制抑制法、体外病毒吸附抑制法等。</a:t>
            </a:r>
          </a:p>
          <a:p>
            <a:r>
              <a:t>3. 抗病毒活性筛选技术可用于筛选出具有抗病毒活性的本草提取物或化合物，为抗病毒药物的研发提供候选药物。</a:t>
            </a:r>
          </a:p>
        </p:txBody>
      </p:sp>
      <p:sp>
        <p:nvSpPr>
          <p:cNvPr id="5" name="Text Placeholder 4"/>
          <p:cNvSpPr>
            <a:spLocks noGrp="1"/>
          </p:cNvSpPr>
          <p:nvPr>
            <p:ph type="body" idx="3"/>
          </p:nvPr>
        </p:nvSpPr>
        <p:spPr/>
        <p:txBody>
          <a:bodyPr/>
          <a:lstStyle/>
          <a:p>
            <a:r>
              <a:t>抗病毒作用机制研究技术</a:t>
            </a:r>
          </a:p>
        </p:txBody>
      </p:sp>
      <p:sp>
        <p:nvSpPr>
          <p:cNvPr id="6" name="Content Placeholder 5"/>
          <p:cNvSpPr>
            <a:spLocks noGrp="1"/>
          </p:cNvSpPr>
          <p:nvPr>
            <p:ph sz="half" idx="4"/>
          </p:nvPr>
        </p:nvSpPr>
        <p:spPr/>
        <p:txBody>
          <a:bodyPr/>
          <a:lstStyle/>
          <a:p>
            <a:r>
              <a:t>1. 抗病毒作用机制研究技术是指通过体外或体内试验方法，探讨本草提取物或化合物抗病毒的具体机制和靶点。</a:t>
            </a:r>
          </a:p>
          <a:p>
            <a:r>
              <a:t>2. 抗病毒作用机制研究技术包括病毒吸附抑制试验、病毒复制抑制试验、病毒释放抑制试验、病毒酶抑制试验等。</a:t>
            </a:r>
          </a:p>
          <a:p>
            <a:r>
              <a:t>3. 抗病毒作用机制研究技术可为抗病毒药物的研发提供理论基础，指导抗病毒药物的合理设计和靶向治疗。</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本草抗病毒活性筛选与鉴定技术</a:t>
            </a:r>
          </a:p>
        </p:txBody>
      </p:sp>
      <p:sp>
        <p:nvSpPr>
          <p:cNvPr id="3" name="Text Placeholder 2"/>
          <p:cNvSpPr>
            <a:spLocks noGrp="1"/>
          </p:cNvSpPr>
          <p:nvPr>
            <p:ph type="body" idx="1"/>
          </p:nvPr>
        </p:nvSpPr>
        <p:spPr/>
        <p:txBody>
          <a:bodyPr/>
          <a:lstStyle/>
          <a:p>
            <a:r>
              <a:t>分子对接技术</a:t>
            </a:r>
          </a:p>
        </p:txBody>
      </p:sp>
      <p:sp>
        <p:nvSpPr>
          <p:cNvPr id="4" name="Content Placeholder 3"/>
          <p:cNvSpPr>
            <a:spLocks noGrp="1"/>
          </p:cNvSpPr>
          <p:nvPr>
            <p:ph sz="half" idx="2"/>
          </p:nvPr>
        </p:nvSpPr>
        <p:spPr/>
        <p:txBody>
          <a:bodyPr/>
          <a:lstStyle/>
          <a:p>
            <a:r>
              <a:t>1. 分子对接技术是一种计算机模拟技术，用于预测小分子与蛋白质或核酸靶标之间的结合方式和结合强度。</a:t>
            </a:r>
          </a:p>
          <a:p>
            <a:r>
              <a:t>2. 分子对接技术可用于研究本草提取物或化合物与病毒靶标之间的相互作用，为抗病毒药物的研发提供分子基础。</a:t>
            </a:r>
          </a:p>
          <a:p>
            <a:r>
              <a:t>3. 分子对接技术可用于筛选出具有高亲和力和特异性的抗病毒候选药物。</a:t>
            </a:r>
          </a:p>
        </p:txBody>
      </p:sp>
      <p:sp>
        <p:nvSpPr>
          <p:cNvPr id="5" name="Text Placeholder 4"/>
          <p:cNvSpPr>
            <a:spLocks noGrp="1"/>
          </p:cNvSpPr>
          <p:nvPr>
            <p:ph type="body" idx="3"/>
          </p:nvPr>
        </p:nvSpPr>
        <p:spPr/>
        <p:txBody>
          <a:bodyPr/>
          <a:lstStyle/>
          <a:p>
            <a:r>
              <a:t>药效学评价技术</a:t>
            </a:r>
          </a:p>
        </p:txBody>
      </p:sp>
      <p:sp>
        <p:nvSpPr>
          <p:cNvPr id="6" name="Content Placeholder 5"/>
          <p:cNvSpPr>
            <a:spLocks noGrp="1"/>
          </p:cNvSpPr>
          <p:nvPr>
            <p:ph sz="half" idx="4"/>
          </p:nvPr>
        </p:nvSpPr>
        <p:spPr/>
        <p:txBody>
          <a:bodyPr/>
          <a:lstStyle/>
          <a:p>
            <a:r>
              <a:t>1. 药效学评价技术是指通过体外或体内试验方法，评价本草提取物或化合物对病毒感染的治疗效果和安全性。</a:t>
            </a:r>
          </a:p>
          <a:p>
            <a:r>
              <a:t>2. 药效学评价技术包括动物感染模型评价、细胞培养模型评价、体外病毒复制抑制评价、体外病毒吸附抑制评价等。</a:t>
            </a:r>
          </a:p>
          <a:p>
            <a:r>
              <a:t>3. 药效学评价技术可为抗病毒药物的临床前研究提供依据，指导抗病毒药物的临床试验。</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本草抗病毒活性机制：抑制病毒复制</a:t>
            </a:r>
          </a:p>
        </p:txBody>
      </p:sp>
      <p:sp>
        <p:nvSpPr>
          <p:cNvPr id="3" name="Subtitle 2"/>
          <p:cNvSpPr>
            <a:spLocks noGrp="1"/>
          </p:cNvSpPr>
          <p:nvPr>
            <p:ph type="subTitle" idx="1"/>
          </p:nvPr>
        </p:nvSpPr>
        <p:spPr/>
        <p:txBody>
          <a:bodyPr/>
          <a:lstStyle/>
          <a:p>
            <a:r>
              <a:t>本草抗病毒活性及作用机制研究</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本草抗病毒活性机制：抑制病毒复制</a:t>
            </a:r>
          </a:p>
        </p:txBody>
      </p:sp>
      <p:sp>
        <p:nvSpPr>
          <p:cNvPr id="3" name="Text Placeholder 2"/>
          <p:cNvSpPr>
            <a:spLocks noGrp="1"/>
          </p:cNvSpPr>
          <p:nvPr>
            <p:ph type="body" idx="1"/>
          </p:nvPr>
        </p:nvSpPr>
        <p:spPr/>
        <p:txBody>
          <a:bodyPr/>
          <a:lstStyle/>
          <a:p>
            <a:r>
              <a:t>抑制病毒吸附</a:t>
            </a:r>
          </a:p>
        </p:txBody>
      </p:sp>
      <p:sp>
        <p:nvSpPr>
          <p:cNvPr id="4" name="Content Placeholder 3"/>
          <p:cNvSpPr>
            <a:spLocks noGrp="1"/>
          </p:cNvSpPr>
          <p:nvPr>
            <p:ph sz="half" idx="2"/>
          </p:nvPr>
        </p:nvSpPr>
        <p:spPr/>
        <p:txBody>
          <a:bodyPr/>
          <a:lstStyle/>
          <a:p>
            <a:r>
              <a:t>1. 本草中的某些成分能够与病毒外壳上的受体结合，阻断病毒与宿主细胞的吸附，从而抑制病毒感染。</a:t>
            </a:r>
          </a:p>
          <a:p>
            <a:r>
              <a:t>2. 中草药中的某些化合物，例如儿茶素、槲皮素、没食子酸等，能够抑制病毒吸附。</a:t>
            </a:r>
          </a:p>
          <a:p>
            <a:r>
              <a:t>3. 中草药提取物对病毒吸附的抑制作用与病毒种类、药物浓度、药物类型等因素有关。</a:t>
            </a:r>
          </a:p>
        </p:txBody>
      </p:sp>
      <p:sp>
        <p:nvSpPr>
          <p:cNvPr id="5" name="Text Placeholder 4"/>
          <p:cNvSpPr>
            <a:spLocks noGrp="1"/>
          </p:cNvSpPr>
          <p:nvPr>
            <p:ph type="body" idx="3"/>
          </p:nvPr>
        </p:nvSpPr>
        <p:spPr/>
        <p:txBody>
          <a:bodyPr/>
          <a:lstStyle/>
          <a:p>
            <a:r>
              <a:t>抑制病毒穿透</a:t>
            </a:r>
          </a:p>
        </p:txBody>
      </p:sp>
      <p:sp>
        <p:nvSpPr>
          <p:cNvPr id="6" name="Content Placeholder 5"/>
          <p:cNvSpPr>
            <a:spLocks noGrp="1"/>
          </p:cNvSpPr>
          <p:nvPr>
            <p:ph sz="half" idx="4"/>
          </p:nvPr>
        </p:nvSpPr>
        <p:spPr/>
        <p:txBody>
          <a:bodyPr/>
          <a:lstStyle/>
          <a:p>
            <a:r>
              <a:t>1. 本草中的某些成分能够与病毒包膜融合，阻碍病毒穿透宿主细胞膜，从而抑制病毒感染。</a:t>
            </a:r>
          </a:p>
          <a:p>
            <a:r>
              <a:t>2. 本草中的一些抗病毒成分，例如皂苷、黄酮类化合物等，能够抑制病毒穿透细胞膜。</a:t>
            </a:r>
          </a:p>
          <a:p>
            <a:r>
              <a:t>3. 本草提取物对病毒穿透的抑制作用与病毒种类、药物浓度、药物类型等因素有关。</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本草抗病毒活性机制：抑制病毒复制</a:t>
            </a:r>
          </a:p>
        </p:txBody>
      </p:sp>
      <p:sp>
        <p:nvSpPr>
          <p:cNvPr id="3" name="Text Placeholder 2"/>
          <p:cNvSpPr>
            <a:spLocks noGrp="1"/>
          </p:cNvSpPr>
          <p:nvPr>
            <p:ph type="body" idx="1"/>
          </p:nvPr>
        </p:nvSpPr>
        <p:spPr/>
        <p:txBody>
          <a:bodyPr/>
          <a:lstStyle/>
          <a:p>
            <a:r>
              <a:t>抑制病毒复制</a:t>
            </a:r>
          </a:p>
        </p:txBody>
      </p:sp>
      <p:sp>
        <p:nvSpPr>
          <p:cNvPr id="4" name="Content Placeholder 3"/>
          <p:cNvSpPr>
            <a:spLocks noGrp="1"/>
          </p:cNvSpPr>
          <p:nvPr>
            <p:ph sz="half" idx="2"/>
          </p:nvPr>
        </p:nvSpPr>
        <p:spPr/>
        <p:txBody>
          <a:bodyPr/>
          <a:lstStyle/>
          <a:p>
            <a:r>
              <a:t>1. 本草中的某些成分能够抑制病毒复制所需的酶（如DNA聚合酶、RNA聚合酶、逆转录酶等），从而抑制病毒复制。</a:t>
            </a:r>
          </a:p>
          <a:p>
            <a:r>
              <a:t>2. 本草中的一些抗病毒成分，例如黄酮类化合物、生物碱等，能够抑制病毒复制酶的活性。</a:t>
            </a:r>
          </a:p>
          <a:p>
            <a:r>
              <a:t>3. 本草提取物对病毒复制的抑制作用与病毒种类、药物浓度、药物类型等因素有关。</a:t>
            </a:r>
          </a:p>
        </p:txBody>
      </p:sp>
      <p:sp>
        <p:nvSpPr>
          <p:cNvPr id="5" name="Text Placeholder 4"/>
          <p:cNvSpPr>
            <a:spLocks noGrp="1"/>
          </p:cNvSpPr>
          <p:nvPr>
            <p:ph type="body" idx="3"/>
          </p:nvPr>
        </p:nvSpPr>
        <p:spPr/>
        <p:txBody>
          <a:bodyPr/>
          <a:lstStyle/>
          <a:p>
            <a:r>
              <a:t>诱导宿主细胞产生干扰素</a:t>
            </a:r>
          </a:p>
        </p:txBody>
      </p:sp>
      <p:sp>
        <p:nvSpPr>
          <p:cNvPr id="6" name="Content Placeholder 5"/>
          <p:cNvSpPr>
            <a:spLocks noGrp="1"/>
          </p:cNvSpPr>
          <p:nvPr>
            <p:ph sz="half" idx="4"/>
          </p:nvPr>
        </p:nvSpPr>
        <p:spPr/>
        <p:txBody>
          <a:bodyPr/>
          <a:lstStyle/>
          <a:p>
            <a:r>
              <a:t>1. 本草中的某些成分能够刺激宿主细胞产生干扰素，从而抑制病毒复制。</a:t>
            </a:r>
          </a:p>
          <a:p>
            <a:r>
              <a:t>2. 干扰素是一种能够干扰病毒复制的蛋白质，它可以通过阻断病毒复制所需的酶、抑制病毒RNA的翻译、降解病毒RNA等方式来抑制病毒复制。</a:t>
            </a:r>
          </a:p>
          <a:p>
            <a:r>
              <a:t>3. 本草提取物诱导宿主细胞产生干扰素的作用与药物种类、药物浓度、药物类型等因素有关。</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本草抗病毒活性机制：抑制病毒复制</a:t>
            </a:r>
          </a:p>
        </p:txBody>
      </p:sp>
      <p:sp>
        <p:nvSpPr>
          <p:cNvPr id="3" name="Text Placeholder 2"/>
          <p:cNvSpPr>
            <a:spLocks noGrp="1"/>
          </p:cNvSpPr>
          <p:nvPr>
            <p:ph type="body" idx="1"/>
          </p:nvPr>
        </p:nvSpPr>
        <p:spPr/>
        <p:txBody>
          <a:bodyPr/>
          <a:lstStyle/>
          <a:p>
            <a:r>
              <a:t>调节宿主免疫反应</a:t>
            </a:r>
          </a:p>
        </p:txBody>
      </p:sp>
      <p:sp>
        <p:nvSpPr>
          <p:cNvPr id="4" name="Content Placeholder 3"/>
          <p:cNvSpPr>
            <a:spLocks noGrp="1"/>
          </p:cNvSpPr>
          <p:nvPr>
            <p:ph sz="half" idx="2"/>
          </p:nvPr>
        </p:nvSpPr>
        <p:spPr/>
        <p:txBody>
          <a:bodyPr/>
          <a:lstStyle/>
          <a:p>
            <a:r>
              <a:t>1. 本草中的某些成分能够调节宿主的免疫反应，增强宿主对病毒的抵御能力。</a:t>
            </a:r>
          </a:p>
          <a:p>
            <a:r>
              <a:t>2. 本草中的一些抗病毒成分，例如多糖、皂苷、黄酮类化合物等，能够增强宿主的细胞免疫功能和体液免疫功能。</a:t>
            </a:r>
          </a:p>
          <a:p>
            <a:r>
              <a:t>3. 本草提取物调节宿主免疫反应的作用与药物种类、药物浓度、药物类型等因素有关。</a:t>
            </a:r>
          </a:p>
        </p:txBody>
      </p:sp>
      <p:sp>
        <p:nvSpPr>
          <p:cNvPr id="5" name="Text Placeholder 4"/>
          <p:cNvSpPr>
            <a:spLocks noGrp="1"/>
          </p:cNvSpPr>
          <p:nvPr>
            <p:ph type="body" idx="3"/>
          </p:nvPr>
        </p:nvSpPr>
        <p:spPr/>
        <p:txBody>
          <a:bodyPr/>
          <a:lstStyle/>
          <a:p>
            <a:r>
              <a:t>抑制病毒释放</a:t>
            </a:r>
          </a:p>
        </p:txBody>
      </p:sp>
      <p:sp>
        <p:nvSpPr>
          <p:cNvPr id="6" name="Content Placeholder 5"/>
          <p:cNvSpPr>
            <a:spLocks noGrp="1"/>
          </p:cNvSpPr>
          <p:nvPr>
            <p:ph sz="half" idx="4"/>
          </p:nvPr>
        </p:nvSpPr>
        <p:spPr/>
        <p:txBody>
          <a:bodyPr/>
          <a:lstStyle/>
          <a:p>
            <a:r>
              <a:t>1. 本草中的某些成分能够抑制病毒从宿主细胞中释放，从而抑制病毒感染。</a:t>
            </a:r>
          </a:p>
          <a:p>
            <a:r>
              <a:t>2. 本草中的一些抗病毒成分，例如黄酮类化合物、生物碱等，能够抑制病毒释放。</a:t>
            </a:r>
          </a:p>
          <a:p>
            <a:r>
              <a:t>3. 本草提取物对病毒释放的抑制作用与药物种类、药物浓度、药物类型等因素有关。</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本草抗病毒活性机制：调节免疫功能</a:t>
            </a:r>
          </a:p>
        </p:txBody>
      </p:sp>
      <p:sp>
        <p:nvSpPr>
          <p:cNvPr id="3" name="Subtitle 2"/>
          <p:cNvSpPr>
            <a:spLocks noGrp="1"/>
          </p:cNvSpPr>
          <p:nvPr>
            <p:ph type="subTitle" idx="1"/>
          </p:nvPr>
        </p:nvSpPr>
        <p:spPr/>
        <p:txBody>
          <a:bodyPr/>
          <a:lstStyle/>
          <a:p>
            <a:r>
              <a:t>本草抗病毒活性及作用机制研究</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本草抗病毒活性机制：调节免疫功能</a:t>
            </a:r>
          </a:p>
        </p:txBody>
      </p:sp>
      <p:sp>
        <p:nvSpPr>
          <p:cNvPr id="3" name="Content Placeholder 2"/>
          <p:cNvSpPr>
            <a:spLocks noGrp="1"/>
          </p:cNvSpPr>
          <p:nvPr>
            <p:ph sz="half" idx="2"/>
          </p:nvPr>
        </p:nvSpPr>
        <p:spPr/>
        <p:txBody>
          <a:bodyPr/>
          <a:lstStyle/>
          <a:p>
            <a:r>
              <a:t>1. 抗病毒本草可激活宿主先天免疫系统，如巨噬细胞、树突状细胞和自然杀伤细胞，以识别和清除病毒感染的细胞。</a:t>
            </a:r>
          </a:p>
          <a:p>
            <a:r>
              <a:t>2. 本草提取物可以调节细胞因子和趋化因子表达，在病毒感染过程中影响炎症反应，如IFN-α、IFN-γ、TNF-α和IL-6的表达。</a:t>
            </a:r>
          </a:p>
          <a:p>
            <a:r>
              <a:t>3. 本草抗病毒活性可归因于对宿主免疫系统的影响，包括调节免疫细胞功能、细胞因子产生和免疫相关信号通路，由此增强机体抵抗病毒感染的能力。</a:t>
            </a:r>
          </a:p>
        </p:txBody>
      </p:sp>
      <p:sp>
        <p:nvSpPr>
          <p:cNvPr id="4" name="Text Placeholder 3"/>
          <p:cNvSpPr>
            <a:spLocks noGrp="1"/>
          </p:cNvSpPr>
          <p:nvPr>
            <p:ph type="body" idx="3"/>
          </p:nvPr>
        </p:nvSpPr>
        <p:spPr/>
        <p:txBody>
          <a:bodyPr/>
          <a:lstStyle/>
          <a:p>
            <a:r>
              <a:t>本草抗病毒活性对免疫细胞功能的调控</a:t>
            </a:r>
          </a:p>
        </p:txBody>
      </p:sp>
      <p:sp>
        <p:nvSpPr>
          <p:cNvPr id="5" name="Content Placeholder 4"/>
          <p:cNvSpPr>
            <a:spLocks noGrp="1"/>
          </p:cNvSpPr>
          <p:nvPr>
            <p:ph sz="half" idx="4"/>
          </p:nvPr>
        </p:nvSpPr>
        <p:spPr/>
        <p:txBody>
          <a:bodyPr/>
          <a:lstStyle/>
          <a:p>
            <a:r>
              <a:t>1. 本草提取物可以增强宿主的免疫细胞功能，包括自然杀伤细胞、巨噬细胞和T细胞。</a:t>
            </a:r>
          </a:p>
          <a:p>
            <a:r>
              <a:t>2. 本草具有调节免疫细胞活化、增殖和细胞因子产生的作用，进而增强机体清除病毒感染的能力。</a:t>
            </a:r>
          </a:p>
          <a:p>
            <a:r>
              <a:t>3. 本草提取物可以通过激活免疫细胞相关信号通路来增强免疫细胞功能，如NF-κB、MAPK和PI3K/Akt途径。</a:t>
            </a:r>
          </a:p>
        </p:txBody>
      </p:sp>
      <p:sp>
        <p:nvSpPr>
          <p:cNvPr id="6" name="Text Placeholder 5"/>
          <p:cNvSpPr>
            <a:spLocks noGrp="1"/>
          </p:cNvSpPr>
          <p:nvPr>
            <p:ph type="body" idx="1"/>
          </p:nvPr>
        </p:nvSpPr>
        <p:spPr/>
        <p:txBody>
          <a:bodyPr/>
          <a:lstStyle/>
          <a:p>
            <a:r>
              <a:t>本草抗病毒活性对免疫系统的调节机制</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本草抗病毒活性机制：调节免疫功能</a:t>
            </a:r>
          </a:p>
        </p:txBody>
      </p:sp>
      <p:sp>
        <p:nvSpPr>
          <p:cNvPr id="3" name="Text Placeholder 2"/>
          <p:cNvSpPr>
            <a:spLocks noGrp="1"/>
          </p:cNvSpPr>
          <p:nvPr>
            <p:ph type="body" idx="1"/>
          </p:nvPr>
        </p:nvSpPr>
        <p:spPr/>
        <p:txBody>
          <a:bodyPr/>
          <a:lstStyle/>
          <a:p>
            <a:r>
              <a:t>本草抗病毒活性对细胞因子表达的调控</a:t>
            </a:r>
          </a:p>
        </p:txBody>
      </p:sp>
      <p:sp>
        <p:nvSpPr>
          <p:cNvPr id="4" name="Content Placeholder 3"/>
          <p:cNvSpPr>
            <a:spLocks noGrp="1"/>
          </p:cNvSpPr>
          <p:nvPr>
            <p:ph sz="half" idx="2"/>
          </p:nvPr>
        </p:nvSpPr>
        <p:spPr/>
        <p:txBody>
          <a:bodyPr/>
          <a:lstStyle/>
          <a:p>
            <a:r>
              <a:t>1. 本草提取物能调节细胞因子表达，包括干扰素、趋化因子和细胞因子，这些细胞因子在抗病毒免疫应答中起着重要作用。</a:t>
            </a:r>
          </a:p>
          <a:p>
            <a:r>
              <a:t>2. 本草能抑制促炎细胞因子的产生，如TNF-α、IL-1β和IL-6，而增加抗炎细胞因子的产生，如IL-10，进而调控病毒感染引起的炎症反应。</a:t>
            </a:r>
          </a:p>
          <a:p>
            <a:r>
              <a:t>3. 通过调节细胞因子表达，本草提取物可以影响免疫细胞的功能，并调节抗病毒免疫应答。</a:t>
            </a:r>
          </a:p>
        </p:txBody>
      </p:sp>
      <p:sp>
        <p:nvSpPr>
          <p:cNvPr id="5" name="Text Placeholder 4"/>
          <p:cNvSpPr>
            <a:spLocks noGrp="1"/>
          </p:cNvSpPr>
          <p:nvPr>
            <p:ph type="body" idx="3"/>
          </p:nvPr>
        </p:nvSpPr>
        <p:spPr/>
        <p:txBody>
          <a:bodyPr/>
          <a:lstStyle/>
          <a:p>
            <a:r>
              <a:t>本草抗病毒活性对免疫相关信号通路的调控</a:t>
            </a:r>
          </a:p>
        </p:txBody>
      </p:sp>
      <p:sp>
        <p:nvSpPr>
          <p:cNvPr id="6" name="Content Placeholder 5"/>
          <p:cNvSpPr>
            <a:spLocks noGrp="1"/>
          </p:cNvSpPr>
          <p:nvPr>
            <p:ph sz="half" idx="4"/>
          </p:nvPr>
        </p:nvSpPr>
        <p:spPr/>
        <p:txBody>
          <a:bodyPr/>
          <a:lstStyle/>
          <a:p>
            <a:r>
              <a:t>1. 本草提取物可以通过调节免疫相关信号通路来发挥抗病毒活性，如NF-κB、MAPK和PI3K/Akt途径。</a:t>
            </a:r>
          </a:p>
          <a:p>
            <a:r>
              <a:t>2. 本草通过激活或抑制相关信号通路，进而影响免疫细胞的功能，如细胞因子产生、凋亡和增殖。</a:t>
            </a:r>
          </a:p>
          <a:p>
            <a:r>
              <a:t>3. 调控免疫相关信号通路是本草抗病毒活性的重要机制之一，进一步的研究有助于发现新的抗病毒药物靶点。</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本草抗病毒活性机制：调节免疫功能</a:t>
            </a:r>
          </a:p>
        </p:txBody>
      </p:sp>
      <p:sp>
        <p:nvSpPr>
          <p:cNvPr id="3" name="Text Placeholder 2"/>
          <p:cNvSpPr>
            <a:spLocks noGrp="1"/>
          </p:cNvSpPr>
          <p:nvPr>
            <p:ph type="body" idx="1"/>
          </p:nvPr>
        </p:nvSpPr>
        <p:spPr/>
        <p:txBody>
          <a:bodyPr/>
          <a:lstStyle/>
          <a:p>
            <a:r>
              <a:t>本草抗病毒活性与免疫系统平衡的调控</a:t>
            </a:r>
          </a:p>
        </p:txBody>
      </p:sp>
      <p:sp>
        <p:nvSpPr>
          <p:cNvPr id="4" name="Content Placeholder 3"/>
          <p:cNvSpPr>
            <a:spLocks noGrp="1"/>
          </p:cNvSpPr>
          <p:nvPr>
            <p:ph sz="half" idx="2"/>
          </p:nvPr>
        </p:nvSpPr>
        <p:spPr/>
        <p:txBody>
          <a:bodyPr/>
          <a:lstStyle/>
          <a:p>
            <a:r>
              <a:t>1. 本草提取物可以通过调节免疫系统平衡来发挥抗病毒活性，即增强免疫反应以清除病毒感染，同时抑制过度免疫反应以避免组织损伤。</a:t>
            </a:r>
          </a:p>
          <a:p>
            <a:r>
              <a:t>2. 本草抗病毒活性涉及到对免疫细胞、细胞因子和免疫相关信号通路的综合调节，进而维持免疫系统平衡。</a:t>
            </a:r>
          </a:p>
          <a:p>
            <a:r>
              <a:t>3. 本草通过调节免疫系统平衡，不仅可以抑制病毒感染，还可以降低病毒感染引起的炎症反应和组织损伤。</a:t>
            </a:r>
          </a:p>
        </p:txBody>
      </p:sp>
      <p:sp>
        <p:nvSpPr>
          <p:cNvPr id="5" name="Text Placeholder 4"/>
          <p:cNvSpPr>
            <a:spLocks noGrp="1"/>
          </p:cNvSpPr>
          <p:nvPr>
            <p:ph type="body" idx="3"/>
          </p:nvPr>
        </p:nvSpPr>
        <p:spPr/>
        <p:txBody>
          <a:bodyPr/>
          <a:lstStyle/>
          <a:p>
            <a:r>
              <a:t>本草提取物开发为抗病毒药物的潜力</a:t>
            </a:r>
          </a:p>
        </p:txBody>
      </p:sp>
      <p:sp>
        <p:nvSpPr>
          <p:cNvPr id="6" name="Content Placeholder 5"/>
          <p:cNvSpPr>
            <a:spLocks noGrp="1"/>
          </p:cNvSpPr>
          <p:nvPr>
            <p:ph sz="half" idx="4"/>
          </p:nvPr>
        </p:nvSpPr>
        <p:spPr/>
        <p:txBody>
          <a:bodyPr/>
          <a:lstStyle/>
          <a:p>
            <a:r>
              <a:t>1. 本草提取物具有广谱抗病毒活性，对多种病毒具有抑制作用，包括流感病毒、冠状病毒、疱疹病毒和肝炎病毒等。</a:t>
            </a:r>
          </a:p>
          <a:p>
            <a:r>
              <a:t>2. 本草抗病毒活性机制涉及到多种免疫调节作用，包括调节免疫细胞功能、细胞因子表达和免疫相关信号通路，具有开发成抗病毒药物的潜力。</a:t>
            </a:r>
          </a:p>
          <a:p>
            <a:r>
              <a:t>3. 本草抗病毒活性研究为开发新的抗病毒药物提供了思路，可以从本草中筛选活性成分，进行结构优化和药理评价，以开发出安全有效的抗病毒药物。</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本草抗病毒活性机制：抗氧化与抗炎</a:t>
            </a:r>
          </a:p>
        </p:txBody>
      </p:sp>
      <p:sp>
        <p:nvSpPr>
          <p:cNvPr id="3" name="Subtitle 2"/>
          <p:cNvSpPr>
            <a:spLocks noGrp="1"/>
          </p:cNvSpPr>
          <p:nvPr>
            <p:ph type="subTitle" idx="1"/>
          </p:nvPr>
        </p:nvSpPr>
        <p:spPr/>
        <p:txBody>
          <a:bodyPr/>
          <a:lstStyle/>
          <a:p>
            <a:r>
              <a:t>本草抗病毒活性及作用机制研究</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https://d.book118.com/015203103311011120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94</Paragraphs>
  <Slides>16</Slides>
  <Notes>0</Notes>
  <TotalTime>1</TotalTime>
  <HiddenSlides>0</HiddenSlides>
  <MMClips>0</MMClips>
  <ScaleCrop>0</ScaleCrop>
  <HeadingPairs>
    <vt:vector baseType="variant" size="6">
      <vt:variant>
        <vt:lpstr>Fonts used</vt:lpstr>
      </vt:variant>
      <vt:variant>
        <vt:i4>10</vt:i4>
      </vt:variant>
      <vt:variant>
        <vt:lpstr>Theme</vt:lpstr>
      </vt:variant>
      <vt:variant>
        <vt:i4>1</vt:i4>
      </vt:variant>
      <vt:variant>
        <vt:lpstr>Slide Titles</vt:lpstr>
      </vt:variant>
      <vt:variant>
        <vt:i4>16</vt:i4>
      </vt:variant>
    </vt:vector>
  </HeadingPairs>
  <TitlesOfParts>
    <vt:vector baseType="lpstr" size="27">
      <vt:lpstr>Arial</vt:lpstr>
      <vt:lpstr>Calibri</vt:lpstr>
      <vt:lpstr>黑体</vt:lpstr>
      <vt:lpstr>微软雅黑</vt:lpstr>
      <vt:lpstr>Wingdings</vt:lpstr>
      <vt:lpstr>Franklin Gothic Book</vt:lpstr>
      <vt:lpstr>宋体</vt:lpstr>
      <vt:lpstr>仿宋_GB2312</vt:lpstr>
      <vt:lpstr>Agency FB</vt:lpstr>
      <vt:lpstr>Adobe 宋体 Std L</vt:lpstr>
      <vt:lpstr>Office Theme</vt:lpstr>
      <vt:lpstr>PowerPoint Presentation</vt:lpstr>
      <vt:lpstr>PowerPoint Presentation</vt:lpstr>
      <vt:lpstr> 本草抗病毒活性筛选与鉴定技术</vt:lpstr>
      <vt:lpstr> 本草抗病毒活性筛选与鉴定技术</vt:lpstr>
      <vt:lpstr> 本草抗病毒活性筛选与鉴定技术</vt:lpstr>
      <vt:lpstr> 本草抗病毒活性筛选与鉴定技术</vt:lpstr>
      <vt:lpstr> 本草抗病毒活性机制：抑制病毒复制</vt:lpstr>
      <vt:lpstr> 本草抗病毒活性机制：抑制病毒复制</vt:lpstr>
      <vt:lpstr> 本草抗病毒活性机制：抑制病毒复制</vt:lpstr>
      <vt:lpstr> 本草抗病毒活性机制：抑制病毒复制</vt:lpstr>
      <vt:lpstr> 本草抗病毒活性机制：调节免疫功能</vt:lpstr>
      <vt:lpstr> 本草抗病毒活性机制：调节免疫功能</vt:lpstr>
      <vt:lpstr> 本草抗病毒活性机制：调节免疫功能</vt:lpstr>
      <vt:lpstr> 本草抗病毒活性机制：调节免疫功能</vt:lpstr>
      <vt:lpstr> 本草抗病毒活性机制：抗氧化与抗炎</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2024-09-23T12:21:26.581</cp:lastPrinted>
  <dcterms:created xsi:type="dcterms:W3CDTF">2024-09-23T04:21:26Z</dcterms:created>
  <dcterms:modified xsi:type="dcterms:W3CDTF">2024-09-23T04:21:28Z</dcterms:modified>
</cp:coreProperties>
</file>