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795A0-F3F6-41C9-A6D0-D82F6549E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5BD83-24BA-445E-B0FF-45D92F4E7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C559F-B129-4D6D-82BF-C88E5582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280BE-9FEF-42EC-856F-CD0183CA5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32C34-A805-4787-AE28-45C39C31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64AFA0-A532-46FD-B907-021F0FF30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F6997C-BA9A-482B-A6B5-B79BB0280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7C7A4-859E-4C6D-AC02-7AF00618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553DC-96CE-4E58-85CA-9663630E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87DA4-065E-4491-A33F-3C62420CD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F0D82-165D-4A74-8745-67D3AE5D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11647" y="1960729"/>
            <a:ext cx="5683250" cy="1836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75480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75480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75480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75480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75480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75480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75480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75480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5.jpe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8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2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23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21230204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950" spc="-10"/>
              <a:t>方太集团可行性研究</a:t>
            </a:r>
            <a:r>
              <a:rPr sz="4950" spc="-25"/>
              <a:t>报告</a:t>
            </a:r>
            <a:endParaRPr sz="4950"/>
          </a:p>
        </p:txBody>
      </p:sp>
      <p:sp>
        <p:nvSpPr>
          <p:cNvPr id="4" name="object 4"/>
          <p:cNvSpPr txBox="1"/>
          <p:nvPr/>
        </p:nvSpPr>
        <p:spPr>
          <a:xfrm>
            <a:off x="4611134" y="4669575"/>
            <a:ext cx="14065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solidFill>
                  <a:srgbClr val="754806"/>
                </a:solidFill>
                <a:latin typeface="微软雅黑"/>
                <a:cs typeface="微软雅黑"/>
              </a:rPr>
              <a:t>xx</a:t>
            </a:r>
            <a:r>
              <a:rPr sz="1800">
                <a:solidFill>
                  <a:srgbClr val="754806"/>
                </a:solidFill>
                <a:latin typeface="微软雅黑"/>
                <a:cs typeface="微软雅黑"/>
              </a:rPr>
              <a:t>年</a:t>
            </a:r>
            <a:r>
              <a:rPr sz="1800" spc="-10">
                <a:solidFill>
                  <a:srgbClr val="754806"/>
                </a:solidFill>
                <a:latin typeface="微软雅黑"/>
                <a:cs typeface="微软雅黑"/>
              </a:rPr>
              <a:t>xx</a:t>
            </a:r>
            <a:r>
              <a:rPr sz="1800">
                <a:solidFill>
                  <a:srgbClr val="754806"/>
                </a:solidFill>
                <a:latin typeface="微软雅黑"/>
                <a:cs typeface="微软雅黑"/>
              </a:rPr>
              <a:t>月</a:t>
            </a:r>
            <a:r>
              <a:rPr sz="1800" spc="-10">
                <a:solidFill>
                  <a:srgbClr val="754806"/>
                </a:solidFill>
                <a:latin typeface="微软雅黑"/>
                <a:cs typeface="微软雅黑"/>
              </a:rPr>
              <a:t>xx</a:t>
            </a:r>
            <a:r>
              <a:rPr sz="1800" spc="-50">
                <a:solidFill>
                  <a:srgbClr val="754806"/>
                </a:solidFill>
                <a:latin typeface="微软雅黑"/>
                <a:cs typeface="微软雅黑"/>
              </a:rPr>
              <a:t>日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755309" y="438679"/>
            <a:ext cx="1689100" cy="1224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51865"/>
              </a:tabLst>
            </a:pPr>
            <a:r>
              <a:rPr sz="5700" spc="-50"/>
              <a:t>目</a:t>
            </a:r>
            <a:r>
              <a:rPr sz="5700"/>
              <a:t>	</a:t>
            </a:r>
            <a:r>
              <a:rPr sz="5700" spc="-50"/>
              <a:t>录</a:t>
            </a:r>
            <a:endParaRPr sz="5700"/>
          </a:p>
          <a:p>
            <a:pPr marL="354330">
              <a:lnSpc>
                <a:spcPct val="100000"/>
              </a:lnSpc>
              <a:spcBef>
                <a:spcPts val="980"/>
              </a:spcBef>
            </a:pPr>
            <a:r>
              <a:rPr sz="1350" spc="-10">
                <a:solidFill>
                  <a:srgbClr val="DE9A38"/>
                </a:solidFill>
              </a:rPr>
              <a:t>CATALOGUE</a:t>
            </a:r>
            <a:endParaRPr sz="1350"/>
          </a:p>
        </p:txBody>
      </p:sp>
      <p:sp>
        <p:nvSpPr>
          <p:cNvPr id="4" name="object 4"/>
          <p:cNvSpPr txBox="1"/>
          <p:nvPr/>
        </p:nvSpPr>
        <p:spPr>
          <a:xfrm>
            <a:off x="4549150" y="1394903"/>
            <a:ext cx="3886200" cy="3602354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1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754806"/>
                </a:solidFill>
                <a:latin typeface="微软雅黑"/>
                <a:cs typeface="微软雅黑"/>
              </a:rPr>
              <a:t>项目背景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754806"/>
                </a:solidFill>
                <a:latin typeface="微软雅黑"/>
                <a:cs typeface="微软雅黑"/>
              </a:rPr>
              <a:t>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754806"/>
                </a:solidFill>
                <a:latin typeface="微软雅黑"/>
                <a:cs typeface="微软雅黑"/>
              </a:rPr>
              <a:t>技术可行性分析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754806"/>
                </a:solidFill>
                <a:latin typeface="微软雅黑"/>
                <a:cs typeface="微软雅黑"/>
              </a:rPr>
              <a:t>组织与人力资源可行性分析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754806"/>
                </a:solidFill>
                <a:latin typeface="微软雅黑"/>
                <a:cs typeface="微软雅黑"/>
              </a:rPr>
              <a:t>经济可行性分析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754806"/>
                </a:solidFill>
                <a:latin typeface="微软雅黑"/>
                <a:cs typeface="微软雅黑"/>
              </a:rPr>
              <a:t>社会环境可行性分析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754806"/>
                </a:solidFill>
                <a:latin typeface="微软雅黑"/>
                <a:cs typeface="微软雅黑"/>
              </a:rPr>
              <a:t>结论和建议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69204" y="2507613"/>
            <a:ext cx="647700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950" b="1" spc="-25">
                <a:solidFill>
                  <a:srgbClr val="754806"/>
                </a:solidFill>
                <a:latin typeface="微软雅黑"/>
                <a:cs typeface="微软雅黑"/>
              </a:rPr>
              <a:t>01</a:t>
            </a:r>
            <a:endParaRPr sz="3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42088" y="3438204"/>
            <a:ext cx="2311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5"/>
              <a:t>项目背景</a:t>
            </a:r>
            <a:endParaRPr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0" y="1569534"/>
            <a:ext cx="4219248" cy="4216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28794" y="1294832"/>
            <a:ext cx="6099810" cy="1468755"/>
          </a:xfrm>
          <a:prstGeom prst="rect">
            <a:avLst/>
          </a:prstGeom>
          <a:solidFill>
            <a:srgbClr val="B57016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成立时间与地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点</a:t>
            </a:r>
            <a:endParaRPr sz="2300">
              <a:latin typeface="微软雅黑"/>
              <a:cs typeface="微软雅黑"/>
            </a:endParaRPr>
          </a:p>
          <a:p>
            <a:pPr marL="417830">
              <a:lnSpc>
                <a:spcPct val="100000"/>
              </a:lnSpc>
              <a:spcBef>
                <a:spcPts val="1785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方太集团成立于XXXX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年，总部位于中国浙江省宁波市。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63132" y="1294832"/>
            <a:ext cx="165735" cy="1468755"/>
          </a:xfrm>
          <a:custGeom>
            <a:rect l="l" t="t" r="r" b="b"/>
            <a:pathLst>
              <a:path w="165735" h="1468755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75480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28794" y="2945066"/>
            <a:ext cx="6099810" cy="1468755"/>
          </a:xfrm>
          <a:prstGeom prst="rect">
            <a:avLst/>
          </a:prstGeom>
          <a:solidFill>
            <a:srgbClr val="B57016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业务领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域</a:t>
            </a:r>
            <a:endParaRPr sz="2300">
              <a:latin typeface="微软雅黑"/>
              <a:cs typeface="微软雅黑"/>
            </a:endParaRPr>
          </a:p>
          <a:p>
            <a:pPr marL="417830" marR="1485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方太集团专注于高端厨电产品的研发、生产和销售，涵盖油烟机、燃气灶、消毒柜、蒸箱、烤箱等多个品类。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63132" y="2945066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6"/>
                </a:moveTo>
                <a:lnTo>
                  <a:pt x="0" y="1468186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6"/>
                </a:lnTo>
                <a:close/>
              </a:path>
            </a:pathLst>
          </a:custGeom>
          <a:solidFill>
            <a:srgbClr val="75480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28794" y="4595300"/>
            <a:ext cx="6099810" cy="1468755"/>
          </a:xfrm>
          <a:prstGeom prst="rect">
            <a:avLst/>
          </a:prstGeom>
          <a:solidFill>
            <a:srgbClr val="B57016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市场份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额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在国内厨电市场中，方太集团占据了较高的市场份额，以其高品质的产品和服务赢得了良好的口碑。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63132" y="4595300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75480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方太集团简介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522867" y="1484703"/>
            <a:ext cx="5090160" cy="4731385"/>
            <a:chOff x="3522867" y="1484703"/>
            <a:chExt cx="5090160" cy="4731385"/>
          </a:xfrm>
        </p:grpSpPr>
        <p:sp>
          <p:nvSpPr>
            <p:cNvPr id="3" name="object 3"/>
            <p:cNvSpPr/>
            <p:nvPr/>
          </p:nvSpPr>
          <p:spPr>
            <a:xfrm>
              <a:off x="4032137" y="2015756"/>
              <a:ext cx="4128135" cy="3669665"/>
            </a:xfrm>
            <a:custGeom>
              <a:rect l="l" t="t" r="r" b="b"/>
              <a:pathLst>
                <a:path w="4128134" h="3669665">
                  <a:moveTo>
                    <a:pt x="0" y="1834544"/>
                  </a:moveTo>
                  <a:lnTo>
                    <a:pt x="1238317" y="0"/>
                  </a:lnTo>
                  <a:lnTo>
                    <a:pt x="2889407" y="0"/>
                  </a:lnTo>
                  <a:lnTo>
                    <a:pt x="4127725" y="1834544"/>
                  </a:lnTo>
                  <a:lnTo>
                    <a:pt x="2889407" y="3669089"/>
                  </a:lnTo>
                  <a:lnTo>
                    <a:pt x="1238317" y="3669089"/>
                  </a:lnTo>
                  <a:lnTo>
                    <a:pt x="0" y="1834544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522865" y="1484705"/>
              <a:ext cx="5090160" cy="4731385"/>
            </a:xfrm>
            <a:custGeom>
              <a:rect l="l" t="t" r="r" b="b"/>
              <a:pathLst>
                <a:path w="5090159" h="4731385">
                  <a:moveTo>
                    <a:pt x="1194866" y="2365603"/>
                  </a:moveTo>
                  <a:lnTo>
                    <a:pt x="836409" y="1834553"/>
                  </a:lnTo>
                  <a:lnTo>
                    <a:pt x="358457" y="1834553"/>
                  </a:lnTo>
                  <a:lnTo>
                    <a:pt x="0" y="2365603"/>
                  </a:lnTo>
                  <a:lnTo>
                    <a:pt x="358457" y="2896654"/>
                  </a:lnTo>
                  <a:lnTo>
                    <a:pt x="836409" y="2896654"/>
                  </a:lnTo>
                  <a:lnTo>
                    <a:pt x="1194866" y="2365603"/>
                  </a:lnTo>
                  <a:close/>
                </a:path>
                <a:path w="5090159" h="4731385">
                  <a:moveTo>
                    <a:pt x="2204809" y="531050"/>
                  </a:moveTo>
                  <a:lnTo>
                    <a:pt x="1846338" y="0"/>
                  </a:lnTo>
                  <a:lnTo>
                    <a:pt x="1368399" y="0"/>
                  </a:lnTo>
                  <a:lnTo>
                    <a:pt x="1009942" y="531050"/>
                  </a:lnTo>
                  <a:lnTo>
                    <a:pt x="1368399" y="1062113"/>
                  </a:lnTo>
                  <a:lnTo>
                    <a:pt x="1846338" y="1062113"/>
                  </a:lnTo>
                  <a:lnTo>
                    <a:pt x="2204809" y="531050"/>
                  </a:lnTo>
                  <a:close/>
                </a:path>
                <a:path w="5090159" h="4731385">
                  <a:moveTo>
                    <a:pt x="2217001" y="4200144"/>
                  </a:moveTo>
                  <a:lnTo>
                    <a:pt x="1858543" y="3669093"/>
                  </a:lnTo>
                  <a:lnTo>
                    <a:pt x="1380591" y="3669093"/>
                  </a:lnTo>
                  <a:lnTo>
                    <a:pt x="1022134" y="4200144"/>
                  </a:lnTo>
                  <a:lnTo>
                    <a:pt x="1380591" y="4731194"/>
                  </a:lnTo>
                  <a:lnTo>
                    <a:pt x="1858543" y="4731194"/>
                  </a:lnTo>
                  <a:lnTo>
                    <a:pt x="2217001" y="4200144"/>
                  </a:lnTo>
                  <a:close/>
                </a:path>
                <a:path w="5090159" h="4731385">
                  <a:moveTo>
                    <a:pt x="4100766" y="4187952"/>
                  </a:moveTo>
                  <a:lnTo>
                    <a:pt x="3742296" y="3656901"/>
                  </a:lnTo>
                  <a:lnTo>
                    <a:pt x="3264357" y="3656901"/>
                  </a:lnTo>
                  <a:lnTo>
                    <a:pt x="2905899" y="4187952"/>
                  </a:lnTo>
                  <a:lnTo>
                    <a:pt x="3264357" y="4719002"/>
                  </a:lnTo>
                  <a:lnTo>
                    <a:pt x="3742296" y="4719002"/>
                  </a:lnTo>
                  <a:lnTo>
                    <a:pt x="4100766" y="4187952"/>
                  </a:lnTo>
                  <a:close/>
                </a:path>
                <a:path w="5090159" h="4731385">
                  <a:moveTo>
                    <a:pt x="4112958" y="531050"/>
                  </a:moveTo>
                  <a:lnTo>
                    <a:pt x="3754488" y="0"/>
                  </a:lnTo>
                  <a:lnTo>
                    <a:pt x="3276549" y="0"/>
                  </a:lnTo>
                  <a:lnTo>
                    <a:pt x="2918091" y="531050"/>
                  </a:lnTo>
                  <a:lnTo>
                    <a:pt x="3276549" y="1062113"/>
                  </a:lnTo>
                  <a:lnTo>
                    <a:pt x="3754488" y="1062113"/>
                  </a:lnTo>
                  <a:lnTo>
                    <a:pt x="4112958" y="531050"/>
                  </a:lnTo>
                  <a:close/>
                </a:path>
                <a:path w="5090159" h="4731385">
                  <a:moveTo>
                    <a:pt x="5089626" y="2365603"/>
                  </a:moveTo>
                  <a:lnTo>
                    <a:pt x="4731169" y="1834553"/>
                  </a:lnTo>
                  <a:lnTo>
                    <a:pt x="4253217" y="1834553"/>
                  </a:lnTo>
                  <a:lnTo>
                    <a:pt x="3894759" y="2365603"/>
                  </a:lnTo>
                  <a:lnTo>
                    <a:pt x="4253217" y="2896654"/>
                  </a:lnTo>
                  <a:lnTo>
                    <a:pt x="4731169" y="2896654"/>
                  </a:lnTo>
                  <a:lnTo>
                    <a:pt x="5089626" y="2365603"/>
                  </a:lnTo>
                  <a:close/>
                </a:path>
              </a:pathLst>
            </a:custGeom>
            <a:solidFill>
              <a:srgbClr val="FBDFB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7887899" y="1397702"/>
            <a:ext cx="3644900" cy="1196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754806"/>
                </a:solidFill>
                <a:latin typeface="微软雅黑"/>
                <a:cs typeface="微软雅黑"/>
              </a:rPr>
              <a:t>技术创新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810"/>
              </a:spcBef>
            </a:pPr>
            <a:r>
              <a:rPr sz="1500" spc="-5">
                <a:latin typeface="微软雅黑"/>
                <a:cs typeface="微软雅黑"/>
              </a:rPr>
              <a:t>方太集团在厨电领域持续进行技术创新，推出了一系列具有竞争力的新产品，进一步巩</a:t>
            </a:r>
            <a:r>
              <a:rPr sz="1500" spc="-10">
                <a:latin typeface="微软雅黑"/>
                <a:cs typeface="微软雅黑"/>
              </a:rPr>
              <a:t>固了市场地位。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57478" y="3370999"/>
            <a:ext cx="3073400" cy="1196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754806"/>
                </a:solidFill>
                <a:latin typeface="微软雅黑"/>
                <a:cs typeface="微软雅黑"/>
              </a:rPr>
              <a:t>推动行业进步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810"/>
              </a:spcBef>
            </a:pPr>
            <a:r>
              <a:rPr sz="1500" spc="-5">
                <a:latin typeface="微软雅黑"/>
                <a:cs typeface="微软雅黑"/>
              </a:rPr>
              <a:t>方太集团通过技术创新和产品升级，引领厨电行业的发展潮流，推动整个</a:t>
            </a:r>
            <a:r>
              <a:rPr sz="1500" spc="-10">
                <a:latin typeface="微软雅黑"/>
                <a:cs typeface="微软雅黑"/>
              </a:rPr>
              <a:t>行业的进步。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87899" y="5205544"/>
            <a:ext cx="3835400" cy="92201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754806"/>
                </a:solidFill>
                <a:latin typeface="微软雅黑"/>
                <a:cs typeface="微软雅黑"/>
              </a:rPr>
              <a:t>创造社会价值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810"/>
              </a:spcBef>
            </a:pPr>
            <a:r>
              <a:rPr sz="1500" spc="-5">
                <a:latin typeface="微软雅黑"/>
                <a:cs typeface="微软雅黑"/>
              </a:rPr>
              <a:t>项目成功实施将为社会创造更多的就业机会和税收，同时改善人们的生活品质。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3955" y="1536454"/>
            <a:ext cx="4025900" cy="1196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00355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754806"/>
                </a:solidFill>
                <a:latin typeface="微软雅黑"/>
                <a:cs typeface="微软雅黑"/>
              </a:rPr>
              <a:t>市场需求</a:t>
            </a:r>
            <a:endParaRPr sz="1600">
              <a:latin typeface="微软雅黑"/>
              <a:cs typeface="微软雅黑"/>
            </a:endParaRPr>
          </a:p>
          <a:p>
            <a:pPr marL="12700" marR="196215">
              <a:lnSpc>
                <a:spcPct val="120000"/>
              </a:lnSpc>
              <a:spcBef>
                <a:spcPts val="810"/>
              </a:spcBef>
            </a:pPr>
            <a:r>
              <a:rPr sz="1500" spc="-5">
                <a:latin typeface="微软雅黑"/>
                <a:cs typeface="微软雅黑"/>
              </a:rPr>
              <a:t>随着人们生活水平的提高，消费者对厨电产品的品质和功能需求日益增长，为方太集团提供</a:t>
            </a:r>
            <a:endParaRPr sz="1500">
              <a:latin typeface="微软雅黑"/>
              <a:cs typeface="微软雅黑"/>
            </a:endParaRPr>
          </a:p>
          <a:p>
            <a:pPr marL="2298065">
              <a:lnSpc>
                <a:spcPct val="100000"/>
              </a:lnSpc>
              <a:spcBef>
                <a:spcPts val="360"/>
              </a:spcBef>
            </a:pPr>
            <a:r>
              <a:rPr sz="1500" spc="-10">
                <a:latin typeface="微软雅黑"/>
                <a:cs typeface="微软雅黑"/>
              </a:rPr>
              <a:t>了广阔的市场空间。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6570" y="3370999"/>
            <a:ext cx="3263900" cy="14706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37714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754806"/>
                </a:solidFill>
                <a:latin typeface="微软雅黑"/>
                <a:cs typeface="微软雅黑"/>
              </a:rPr>
              <a:t>产业链整合</a:t>
            </a:r>
            <a:endParaRPr sz="1600">
              <a:latin typeface="微软雅黑"/>
              <a:cs typeface="微软雅黑"/>
            </a:endParaRPr>
          </a:p>
          <a:p>
            <a:pPr marL="12700" marR="196215" algn="just">
              <a:lnSpc>
                <a:spcPct val="120000"/>
              </a:lnSpc>
              <a:spcBef>
                <a:spcPts val="810"/>
              </a:spcBef>
            </a:pPr>
            <a:r>
              <a:rPr sz="1500" spc="-5">
                <a:latin typeface="微软雅黑"/>
                <a:cs typeface="微软雅黑"/>
              </a:rPr>
              <a:t>通过本次项目，方太集团可以进一步整合上下游产业链资源，提高生产效率和降低成本，提升企业的整体竞争</a:t>
            </a:r>
            <a:endParaRPr sz="15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360"/>
              </a:spcBef>
            </a:pPr>
            <a:r>
              <a:rPr sz="1500" spc="-25">
                <a:latin typeface="微软雅黑"/>
                <a:cs typeface="微软雅黑"/>
              </a:rPr>
              <a:t>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63877" y="5205544"/>
            <a:ext cx="3835400" cy="92201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0538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754806"/>
                </a:solidFill>
                <a:latin typeface="微软雅黑"/>
                <a:cs typeface="微软雅黑"/>
              </a:rPr>
              <a:t>提升品牌形象</a:t>
            </a:r>
            <a:endParaRPr sz="1600">
              <a:latin typeface="微软雅黑"/>
              <a:cs typeface="微软雅黑"/>
            </a:endParaRPr>
          </a:p>
          <a:p>
            <a:pPr marL="583565" marR="5080" indent="-571500">
              <a:lnSpc>
                <a:spcPct val="120000"/>
              </a:lnSpc>
              <a:spcBef>
                <a:spcPts val="810"/>
              </a:spcBef>
            </a:pPr>
            <a:r>
              <a:rPr sz="1500" spc="-5">
                <a:latin typeface="微软雅黑"/>
                <a:cs typeface="微软雅黑"/>
              </a:rPr>
              <a:t>项目实施有助于提升方太集团的品牌形象，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增强消费者对品牌的认知度和忠诚度。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410458" y="3208915"/>
            <a:ext cx="1371600" cy="1165860"/>
          </a:xfrm>
          <a:custGeom>
            <a:rect l="l" t="t" r="r" b="b"/>
            <a:pathLst>
              <a:path w="1371600" h="1165860">
                <a:moveTo>
                  <a:pt x="548432" y="205662"/>
                </a:moveTo>
                <a:lnTo>
                  <a:pt x="411324" y="205662"/>
                </a:lnTo>
                <a:lnTo>
                  <a:pt x="411324" y="137108"/>
                </a:lnTo>
                <a:lnTo>
                  <a:pt x="418315" y="93775"/>
                </a:lnTo>
                <a:lnTo>
                  <a:pt x="437781" y="56138"/>
                </a:lnTo>
                <a:lnTo>
                  <a:pt x="467463" y="26457"/>
                </a:lnTo>
                <a:lnTo>
                  <a:pt x="505100" y="6990"/>
                </a:lnTo>
                <a:lnTo>
                  <a:pt x="548432" y="0"/>
                </a:lnTo>
                <a:lnTo>
                  <a:pt x="822648" y="0"/>
                </a:lnTo>
                <a:lnTo>
                  <a:pt x="865980" y="6990"/>
                </a:lnTo>
                <a:lnTo>
                  <a:pt x="903617" y="26457"/>
                </a:lnTo>
                <a:lnTo>
                  <a:pt x="933299" y="56138"/>
                </a:lnTo>
                <a:lnTo>
                  <a:pt x="952765" y="93775"/>
                </a:lnTo>
                <a:lnTo>
                  <a:pt x="959756" y="137108"/>
                </a:lnTo>
                <a:lnTo>
                  <a:pt x="548432" y="137108"/>
                </a:lnTo>
                <a:lnTo>
                  <a:pt x="548432" y="205662"/>
                </a:lnTo>
                <a:close/>
              </a:path>
              <a:path w="1371600" h="1165860">
                <a:moveTo>
                  <a:pt x="959756" y="205662"/>
                </a:moveTo>
                <a:lnTo>
                  <a:pt x="822648" y="205662"/>
                </a:lnTo>
                <a:lnTo>
                  <a:pt x="822648" y="137108"/>
                </a:lnTo>
                <a:lnTo>
                  <a:pt x="959756" y="137108"/>
                </a:lnTo>
                <a:lnTo>
                  <a:pt x="959756" y="205662"/>
                </a:lnTo>
                <a:close/>
              </a:path>
              <a:path w="1371600" h="1165860">
                <a:moveTo>
                  <a:pt x="1096864" y="1165418"/>
                </a:moveTo>
                <a:lnTo>
                  <a:pt x="274216" y="1165418"/>
                </a:lnTo>
                <a:lnTo>
                  <a:pt x="274216" y="205662"/>
                </a:lnTo>
                <a:lnTo>
                  <a:pt x="1096864" y="205662"/>
                </a:lnTo>
                <a:lnTo>
                  <a:pt x="1096864" y="1165418"/>
                </a:lnTo>
                <a:close/>
              </a:path>
              <a:path w="1371600" h="1165860">
                <a:moveTo>
                  <a:pt x="1233972" y="1165418"/>
                </a:moveTo>
                <a:lnTo>
                  <a:pt x="1165418" y="1165418"/>
                </a:lnTo>
                <a:lnTo>
                  <a:pt x="1165418" y="205662"/>
                </a:lnTo>
                <a:lnTo>
                  <a:pt x="1233972" y="205662"/>
                </a:lnTo>
                <a:lnTo>
                  <a:pt x="1277305" y="212653"/>
                </a:lnTo>
                <a:lnTo>
                  <a:pt x="1314942" y="232119"/>
                </a:lnTo>
                <a:lnTo>
                  <a:pt x="1344623" y="261801"/>
                </a:lnTo>
                <a:lnTo>
                  <a:pt x="1364090" y="299438"/>
                </a:lnTo>
                <a:lnTo>
                  <a:pt x="1371081" y="342770"/>
                </a:lnTo>
                <a:lnTo>
                  <a:pt x="1371081" y="1028310"/>
                </a:lnTo>
                <a:lnTo>
                  <a:pt x="1364090" y="1071642"/>
                </a:lnTo>
                <a:lnTo>
                  <a:pt x="1344623" y="1109279"/>
                </a:lnTo>
                <a:lnTo>
                  <a:pt x="1314942" y="1138961"/>
                </a:lnTo>
                <a:lnTo>
                  <a:pt x="1277305" y="1158427"/>
                </a:lnTo>
                <a:lnTo>
                  <a:pt x="1233972" y="1165418"/>
                </a:lnTo>
                <a:close/>
              </a:path>
              <a:path w="1371600" h="1165860">
                <a:moveTo>
                  <a:pt x="205662" y="1165418"/>
                </a:moveTo>
                <a:lnTo>
                  <a:pt x="137108" y="1165418"/>
                </a:lnTo>
                <a:lnTo>
                  <a:pt x="93776" y="1158427"/>
                </a:lnTo>
                <a:lnTo>
                  <a:pt x="56139" y="1138961"/>
                </a:lnTo>
                <a:lnTo>
                  <a:pt x="26457" y="1109279"/>
                </a:lnTo>
                <a:lnTo>
                  <a:pt x="6991" y="1071642"/>
                </a:lnTo>
                <a:lnTo>
                  <a:pt x="0" y="1028310"/>
                </a:lnTo>
                <a:lnTo>
                  <a:pt x="0" y="342770"/>
                </a:lnTo>
                <a:lnTo>
                  <a:pt x="7019" y="299553"/>
                </a:lnTo>
                <a:lnTo>
                  <a:pt x="26544" y="261931"/>
                </a:lnTo>
                <a:lnTo>
                  <a:pt x="56269" y="232206"/>
                </a:lnTo>
                <a:lnTo>
                  <a:pt x="93891" y="212681"/>
                </a:lnTo>
                <a:lnTo>
                  <a:pt x="137108" y="205662"/>
                </a:lnTo>
                <a:lnTo>
                  <a:pt x="205662" y="205662"/>
                </a:lnTo>
                <a:lnTo>
                  <a:pt x="205662" y="116541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4860422" y="1836464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B57016"/>
                </a:solidFill>
                <a:latin typeface="微软雅黑"/>
                <a:cs typeface="微软雅黑"/>
              </a:rPr>
              <a:t>01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783437" y="1814399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B57016"/>
                </a:solidFill>
                <a:latin typeface="微软雅黑"/>
                <a:cs typeface="微软雅黑"/>
              </a:rPr>
              <a:t>02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65181" y="3677105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B57016"/>
                </a:solidFill>
                <a:latin typeface="微软雅黑"/>
                <a:cs typeface="微软雅黑"/>
              </a:rPr>
              <a:t>03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780857" y="3666532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B57016"/>
                </a:solidFill>
                <a:latin typeface="微软雅黑"/>
                <a:cs typeface="微软雅黑"/>
              </a:rPr>
              <a:t>04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873468" y="5513269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B57016"/>
                </a:solidFill>
                <a:latin typeface="微软雅黑"/>
                <a:cs typeface="微软雅黑"/>
              </a:rPr>
              <a:t>05</a:t>
            </a:r>
            <a:endParaRPr sz="305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783437" y="5501077"/>
            <a:ext cx="506730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b="1" spc="-25">
                <a:solidFill>
                  <a:srgbClr val="B57016"/>
                </a:solidFill>
                <a:latin typeface="微软雅黑"/>
                <a:cs typeface="微软雅黑"/>
              </a:rPr>
              <a:t>06</a:t>
            </a:r>
            <a:endParaRPr sz="30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项目提出的背景和意义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69204" y="2507613"/>
            <a:ext cx="647700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950" b="1" spc="-25">
                <a:solidFill>
                  <a:srgbClr val="754806"/>
                </a:solidFill>
                <a:latin typeface="微软雅黑"/>
                <a:cs typeface="微软雅黑"/>
              </a:rPr>
              <a:t>02</a:t>
            </a:r>
            <a:endParaRPr sz="3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42088" y="3438204"/>
            <a:ext cx="2311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5"/>
              <a:t>市场分析</a:t>
            </a:r>
            <a:endParaRPr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目标市场概述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583604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目标市场特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点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该市场消费者对产品的品质、功能和设计要求较高，愿意为高品质、高性能的厨电产品支付一定的溢价。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754806"/>
                </a:solidFill>
                <a:latin typeface="微软雅黑"/>
                <a:cs typeface="微软雅黑"/>
              </a:rPr>
              <a:t>目标市场定</a:t>
            </a:r>
            <a:r>
              <a:rPr sz="1550" b="1" spc="-50">
                <a:solidFill>
                  <a:srgbClr val="754806"/>
                </a:solidFill>
                <a:latin typeface="微软雅黑"/>
                <a:cs typeface="微软雅黑"/>
              </a:rPr>
              <a:t>位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方太集团将目标市场定位为中高端厨电市场，主要面向有一定消费能力的</a:t>
            </a:r>
            <a:r>
              <a:rPr sz="1350" spc="-10">
                <a:latin typeface="微软雅黑"/>
                <a:cs typeface="微软雅黑"/>
              </a:rPr>
              <a:t>家庭和餐饮企业。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市场竞争情况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322320" cy="42818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754806"/>
                </a:solidFill>
                <a:latin typeface="微软雅黑"/>
                <a:cs typeface="微软雅黑"/>
              </a:rPr>
              <a:t>竞争对手分</a:t>
            </a:r>
            <a:r>
              <a:rPr sz="1700" b="1" spc="-50">
                <a:solidFill>
                  <a:srgbClr val="754806"/>
                </a:solidFill>
                <a:latin typeface="微软雅黑"/>
                <a:cs typeface="微软雅黑"/>
              </a:rPr>
              <a:t>析</a:t>
            </a:r>
            <a:endParaRPr sz="1700">
              <a:latin typeface="微软雅黑"/>
              <a:cs typeface="微软雅黑"/>
            </a:endParaRPr>
          </a:p>
          <a:p>
            <a:pPr marL="51435" marR="5080">
              <a:lnSpc>
                <a:spcPct val="190300"/>
              </a:lnSpc>
              <a:spcBef>
                <a:spcPts val="925"/>
              </a:spcBef>
            </a:pPr>
            <a:r>
              <a:rPr sz="1400">
                <a:latin typeface="微软雅黑"/>
                <a:cs typeface="微软雅黑"/>
              </a:rPr>
              <a:t>方太集团的主要竞争对手包括西门子</a:t>
            </a:r>
            <a:r>
              <a:rPr sz="1400" spc="-50">
                <a:latin typeface="微软雅黑"/>
                <a:cs typeface="微软雅黑"/>
              </a:rPr>
              <a:t>、</a:t>
            </a:r>
            <a:r>
              <a:rPr sz="1400" spc="500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老板电器、华帝等国内外知名厨电品牌</a:t>
            </a:r>
            <a:r>
              <a:rPr sz="1400" spc="-50">
                <a:latin typeface="微软雅黑"/>
                <a:cs typeface="微软雅黑"/>
              </a:rPr>
              <a:t>。</a:t>
            </a:r>
            <a:r>
              <a:rPr sz="1400">
                <a:latin typeface="微软雅黑"/>
                <a:cs typeface="微软雅黑"/>
              </a:rPr>
              <a:t>这些品牌在市场上占据一定份额，拥</a:t>
            </a:r>
            <a:r>
              <a:rPr sz="1400" spc="-50">
                <a:latin typeface="微软雅黑"/>
                <a:cs typeface="微软雅黑"/>
              </a:rPr>
              <a:t>有</a:t>
            </a:r>
            <a:r>
              <a:rPr sz="1400" spc="500">
                <a:latin typeface="微软雅黑"/>
                <a:cs typeface="微软雅黑"/>
              </a:rPr>
              <a:t> </a:t>
            </a:r>
            <a:r>
              <a:rPr sz="1400">
                <a:latin typeface="微软雅黑"/>
                <a:cs typeface="微软雅黑"/>
              </a:rPr>
              <a:t>较强的品牌影响力和市场份额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700" b="1">
                <a:solidFill>
                  <a:srgbClr val="754806"/>
                </a:solidFill>
                <a:latin typeface="微软雅黑"/>
                <a:cs typeface="微软雅黑"/>
              </a:rPr>
              <a:t>市场占有</a:t>
            </a:r>
            <a:r>
              <a:rPr sz="1700" b="1" spc="-50">
                <a:solidFill>
                  <a:srgbClr val="754806"/>
                </a:solidFill>
                <a:latin typeface="微软雅黑"/>
                <a:cs typeface="微软雅黑"/>
              </a:rPr>
              <a:t>率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200025" algn="just">
              <a:lnSpc>
                <a:spcPct val="187000"/>
              </a:lnSpc>
            </a:pPr>
            <a:r>
              <a:rPr sz="1500" spc="-5">
                <a:latin typeface="微软雅黑"/>
                <a:cs typeface="微软雅黑"/>
              </a:rPr>
              <a:t>根据市场调查数据显示，方太集团在中高端厨电市场的占有率位居前列，具有一定的竞争优势和市场地位。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75480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754806"/>
                </a:solidFill>
                <a:latin typeface="微软雅黑"/>
                <a:cs typeface="微软雅黑"/>
              </a:rPr>
              <a:t>消费者需求调</a:t>
            </a:r>
            <a:r>
              <a:rPr sz="2300" b="1" spc="-50">
                <a:solidFill>
                  <a:srgbClr val="754806"/>
                </a:solidFill>
                <a:latin typeface="微软雅黑"/>
                <a:cs typeface="微软雅黑"/>
              </a:rPr>
              <a:t>研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方太集团通过市场调研发现，消费者在选择厨电产品时，除了关注产品的品质和性能外，还注重产品的外观设计、智能化功能和个性化定制等方面的需求。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754806"/>
                </a:solidFill>
                <a:latin typeface="微软雅黑"/>
                <a:cs typeface="微软雅黑"/>
              </a:rPr>
              <a:t>消费者需求趋</a:t>
            </a:r>
            <a:r>
              <a:rPr sz="2300" b="1" spc="-50">
                <a:solidFill>
                  <a:srgbClr val="754806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随着消费者对生活品质要求的提高，对厨电产品的需求呈现出多元化、个性化、智能化的发展趋势。方太集团针对这些需求趋势，不断推出符合消费者需求的厨电产品，提升品牌影响力和市场份额。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75480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69204" y="2507613"/>
            <a:ext cx="647700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950" b="1" spc="-25">
                <a:solidFill>
                  <a:srgbClr val="754806"/>
                </a:solidFill>
                <a:latin typeface="微软雅黑"/>
                <a:cs typeface="微软雅黑"/>
              </a:rPr>
              <a:t>03</a:t>
            </a:r>
            <a:endParaRPr sz="3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42088" y="3438204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0"/>
              <a:t>技术可行性分析</a:t>
            </a:r>
            <a:endParaRPr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75480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3644900" cy="738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754806"/>
                </a:solidFill>
                <a:latin typeface="微软雅黑"/>
                <a:cs typeface="微软雅黑"/>
              </a:rPr>
              <a:t>技术方案三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85"/>
              </a:spcBef>
            </a:pPr>
            <a:r>
              <a:rPr sz="1500" spc="-5">
                <a:latin typeface="微软雅黑"/>
                <a:cs typeface="微软雅黑"/>
              </a:rPr>
              <a:t>建立大数据分析平台，优化生产和销售流程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75480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3263900" cy="7143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754806"/>
                </a:solidFill>
                <a:latin typeface="微软雅黑"/>
                <a:cs typeface="微软雅黑"/>
              </a:rPr>
              <a:t>技术方案一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95"/>
              </a:spcBef>
            </a:pPr>
            <a:r>
              <a:rPr sz="1500" spc="-5">
                <a:latin typeface="微软雅黑"/>
                <a:cs typeface="微软雅黑"/>
              </a:rPr>
              <a:t>采用人工智能技术进行产品设计和生产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75480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2882900" cy="7264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754806"/>
                </a:solidFill>
                <a:latin typeface="微软雅黑"/>
                <a:cs typeface="微软雅黑"/>
              </a:rPr>
              <a:t>技术方案二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89"/>
              </a:spcBef>
            </a:pPr>
            <a:r>
              <a:rPr sz="1500" spc="-5">
                <a:latin typeface="微软雅黑"/>
                <a:cs typeface="微软雅黑"/>
              </a:rPr>
              <a:t>引入机器人生产线进行自动化生产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技术方案介绍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583604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583604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技术实现难度和成本分析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754806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448308" y="2580686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10">
                <a:latin typeface="微软雅黑"/>
                <a:cs typeface="微软雅黑"/>
              </a:rPr>
              <a:t>技术方案一：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392403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86208" y="3878212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难度：人工智能技术需要大量数据和算法支持，同时需要专业的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5">
                <a:latin typeface="微软雅黑"/>
                <a:cs typeface="微软雅黑"/>
              </a:rPr>
              <a:t>技术团队进行研发和维护。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62408" y="5538441"/>
            <a:ext cx="414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成本：涉及大量的人工智能技术和硬件设备投入，成本较高。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754806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89746" y="1388509"/>
            <a:ext cx="8008620" cy="1268095"/>
          </a:xfrm>
          <a:prstGeom prst="rect">
            <a:avLst/>
          </a:prstGeom>
          <a:solidFill>
            <a:srgbClr val="754806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L="791210">
              <a:lnSpc>
                <a:spcPct val="100000"/>
              </a:lnSpc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技术方案二：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91031" y="3030193"/>
            <a:ext cx="8008620" cy="1268095"/>
          </a:xfrm>
          <a:prstGeom prst="rect">
            <a:avLst/>
          </a:prstGeom>
          <a:solidFill>
            <a:srgbClr val="B57016"/>
          </a:solidFill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2250">
              <a:latin typeface="Times New Roman"/>
              <a:cs typeface="Times New Roman"/>
            </a:endParaRPr>
          </a:p>
          <a:p>
            <a:pPr marL="266700" marR="875030">
              <a:lnSpc>
                <a:spcPct val="12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难度：机器人生产线的引入需要专业的技术支持和安装调试，同时需要保证生产线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的稳定性和可靠性。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1384300"/>
            <a:ext cx="2256056" cy="126796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9486900" y="3035300"/>
            <a:ext cx="2256056" cy="126796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795409" y="4664094"/>
            <a:ext cx="8008620" cy="1268095"/>
          </a:xfrm>
          <a:prstGeom prst="rect">
            <a:avLst/>
          </a:prstGeom>
          <a:solidFill>
            <a:srgbClr val="754806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L="79121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成本：机器人生产线的一次性投入较大，但长期使用可以降低人工成本。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46100" y="4660900"/>
            <a:ext cx="2256056" cy="1267967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技术实现难度和成本分析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079755" y="1600151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4"/>
                </a:moveTo>
                <a:lnTo>
                  <a:pt x="0" y="1612594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4"/>
                </a:lnTo>
                <a:close/>
              </a:path>
            </a:pathLst>
          </a:custGeom>
          <a:solidFill>
            <a:srgbClr val="75480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439819" y="3012201"/>
            <a:ext cx="1922780" cy="1612900"/>
          </a:xfrm>
          <a:custGeom>
            <a:rect l="l" t="t" r="r" b="b"/>
            <a:pathLst>
              <a:path w="1922779" h="1612900">
                <a:moveTo>
                  <a:pt x="1922776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6" y="0"/>
                </a:lnTo>
                <a:lnTo>
                  <a:pt x="1922776" y="1612593"/>
                </a:lnTo>
                <a:close/>
              </a:path>
            </a:pathLst>
          </a:custGeom>
          <a:solidFill>
            <a:srgbClr val="75480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079755" y="4424248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3"/>
                </a:lnTo>
                <a:close/>
              </a:path>
            </a:pathLst>
          </a:custGeom>
          <a:solidFill>
            <a:srgbClr val="75480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技术实现难度和成本分析</a:t>
            </a:r>
          </a:p>
        </p:txBody>
      </p:sp>
      <p:sp>
        <p:nvSpPr>
          <p:cNvPr id="27" name="object 27"/>
          <p:cNvSpPr/>
          <p:nvPr/>
        </p:nvSpPr>
        <p:spPr>
          <a:xfrm>
            <a:off x="2600085" y="1957778"/>
            <a:ext cx="843915" cy="854075"/>
          </a:xfrm>
          <a:custGeom>
            <a:rect l="l" t="t" r="r" b="b"/>
            <a:pathLst>
              <a:path w="843914" h="854075">
                <a:moveTo>
                  <a:pt x="757041" y="853875"/>
                </a:moveTo>
                <a:lnTo>
                  <a:pt x="86873" y="853875"/>
                </a:lnTo>
                <a:lnTo>
                  <a:pt x="52356" y="847447"/>
                </a:lnTo>
                <a:lnTo>
                  <a:pt x="24821" y="830502"/>
                </a:lnTo>
                <a:lnTo>
                  <a:pt x="6593" y="806545"/>
                </a:lnTo>
                <a:lnTo>
                  <a:pt x="0" y="779083"/>
                </a:lnTo>
                <a:lnTo>
                  <a:pt x="0" y="417588"/>
                </a:lnTo>
                <a:lnTo>
                  <a:pt x="2133" y="406291"/>
                </a:lnTo>
                <a:lnTo>
                  <a:pt x="7756" y="392657"/>
                </a:lnTo>
                <a:lnTo>
                  <a:pt x="15707" y="379023"/>
                </a:lnTo>
                <a:lnTo>
                  <a:pt x="24821" y="367727"/>
                </a:lnTo>
                <a:lnTo>
                  <a:pt x="24821" y="355261"/>
                </a:lnTo>
                <a:lnTo>
                  <a:pt x="372315" y="18697"/>
                </a:lnTo>
                <a:lnTo>
                  <a:pt x="398300" y="4674"/>
                </a:lnTo>
                <a:lnTo>
                  <a:pt x="421957" y="0"/>
                </a:lnTo>
                <a:lnTo>
                  <a:pt x="445615" y="4674"/>
                </a:lnTo>
                <a:lnTo>
                  <a:pt x="471599" y="18697"/>
                </a:lnTo>
                <a:lnTo>
                  <a:pt x="719809" y="268004"/>
                </a:lnTo>
                <a:lnTo>
                  <a:pt x="148926" y="268004"/>
                </a:lnTo>
                <a:lnTo>
                  <a:pt x="148926" y="479915"/>
                </a:lnTo>
                <a:lnTo>
                  <a:pt x="313548" y="607684"/>
                </a:lnTo>
                <a:lnTo>
                  <a:pt x="252864" y="607684"/>
                </a:lnTo>
                <a:lnTo>
                  <a:pt x="244913" y="610022"/>
                </a:lnTo>
                <a:lnTo>
                  <a:pt x="235799" y="617033"/>
                </a:lnTo>
                <a:lnTo>
                  <a:pt x="74463" y="779083"/>
                </a:lnTo>
                <a:lnTo>
                  <a:pt x="67482" y="786484"/>
                </a:lnTo>
                <a:lnTo>
                  <a:pt x="65155" y="791548"/>
                </a:lnTo>
                <a:lnTo>
                  <a:pt x="67482" y="796612"/>
                </a:lnTo>
                <a:lnTo>
                  <a:pt x="74463" y="804014"/>
                </a:lnTo>
                <a:lnTo>
                  <a:pt x="76596" y="811025"/>
                </a:lnTo>
                <a:lnTo>
                  <a:pt x="82219" y="813362"/>
                </a:lnTo>
                <a:lnTo>
                  <a:pt x="832135" y="813362"/>
                </a:lnTo>
                <a:lnTo>
                  <a:pt x="819093" y="830502"/>
                </a:lnTo>
                <a:lnTo>
                  <a:pt x="791558" y="847447"/>
                </a:lnTo>
                <a:lnTo>
                  <a:pt x="757041" y="853875"/>
                </a:lnTo>
                <a:close/>
              </a:path>
              <a:path w="843914" h="854075">
                <a:moveTo>
                  <a:pt x="645346" y="691825"/>
                </a:moveTo>
                <a:lnTo>
                  <a:pt x="421957" y="691825"/>
                </a:lnTo>
                <a:lnTo>
                  <a:pt x="682578" y="492380"/>
                </a:lnTo>
                <a:lnTo>
                  <a:pt x="682578" y="268004"/>
                </a:lnTo>
                <a:lnTo>
                  <a:pt x="719809" y="268004"/>
                </a:lnTo>
                <a:lnTo>
                  <a:pt x="806683" y="355261"/>
                </a:lnTo>
                <a:lnTo>
                  <a:pt x="822972" y="366753"/>
                </a:lnTo>
                <a:lnTo>
                  <a:pt x="834607" y="381750"/>
                </a:lnTo>
                <a:lnTo>
                  <a:pt x="841587" y="399085"/>
                </a:lnTo>
                <a:lnTo>
                  <a:pt x="843914" y="417588"/>
                </a:lnTo>
                <a:lnTo>
                  <a:pt x="843914" y="607684"/>
                </a:lnTo>
                <a:lnTo>
                  <a:pt x="603461" y="607684"/>
                </a:lnTo>
                <a:lnTo>
                  <a:pt x="597837" y="610022"/>
                </a:lnTo>
                <a:lnTo>
                  <a:pt x="595704" y="617033"/>
                </a:lnTo>
                <a:lnTo>
                  <a:pt x="588723" y="626188"/>
                </a:lnTo>
                <a:lnTo>
                  <a:pt x="586396" y="634173"/>
                </a:lnTo>
                <a:lnTo>
                  <a:pt x="588723" y="639822"/>
                </a:lnTo>
                <a:lnTo>
                  <a:pt x="595704" y="641964"/>
                </a:lnTo>
                <a:lnTo>
                  <a:pt x="645346" y="691825"/>
                </a:lnTo>
                <a:close/>
              </a:path>
              <a:path w="843914" h="854075">
                <a:moveTo>
                  <a:pt x="595704" y="355261"/>
                </a:moveTo>
                <a:lnTo>
                  <a:pt x="235799" y="355261"/>
                </a:lnTo>
                <a:lnTo>
                  <a:pt x="235799" y="317865"/>
                </a:lnTo>
                <a:lnTo>
                  <a:pt x="595704" y="317865"/>
                </a:lnTo>
                <a:lnTo>
                  <a:pt x="595704" y="355261"/>
                </a:lnTo>
                <a:close/>
              </a:path>
              <a:path w="843914" h="854075">
                <a:moveTo>
                  <a:pt x="595704" y="430053"/>
                </a:moveTo>
                <a:lnTo>
                  <a:pt x="235799" y="430053"/>
                </a:lnTo>
                <a:lnTo>
                  <a:pt x="235799" y="392657"/>
                </a:lnTo>
                <a:lnTo>
                  <a:pt x="595704" y="392657"/>
                </a:lnTo>
                <a:lnTo>
                  <a:pt x="595704" y="430053"/>
                </a:lnTo>
                <a:close/>
              </a:path>
              <a:path w="843914" h="854075">
                <a:moveTo>
                  <a:pt x="595704" y="504846"/>
                </a:moveTo>
                <a:lnTo>
                  <a:pt x="235799" y="504846"/>
                </a:lnTo>
                <a:lnTo>
                  <a:pt x="235799" y="467450"/>
                </a:lnTo>
                <a:lnTo>
                  <a:pt x="595704" y="467450"/>
                </a:lnTo>
                <a:lnTo>
                  <a:pt x="595704" y="504846"/>
                </a:lnTo>
                <a:close/>
              </a:path>
              <a:path w="843914" h="854075">
                <a:moveTo>
                  <a:pt x="775657" y="813362"/>
                </a:moveTo>
                <a:lnTo>
                  <a:pt x="82219" y="813362"/>
                </a:lnTo>
                <a:lnTo>
                  <a:pt x="90170" y="811025"/>
                </a:lnTo>
                <a:lnTo>
                  <a:pt x="99284" y="804014"/>
                </a:lnTo>
                <a:lnTo>
                  <a:pt x="260620" y="641964"/>
                </a:lnTo>
                <a:lnTo>
                  <a:pt x="267601" y="639822"/>
                </a:lnTo>
                <a:lnTo>
                  <a:pt x="269928" y="634173"/>
                </a:lnTo>
                <a:lnTo>
                  <a:pt x="267601" y="626188"/>
                </a:lnTo>
                <a:lnTo>
                  <a:pt x="260620" y="617033"/>
                </a:lnTo>
                <a:lnTo>
                  <a:pt x="258487" y="610022"/>
                </a:lnTo>
                <a:lnTo>
                  <a:pt x="252864" y="607684"/>
                </a:lnTo>
                <a:lnTo>
                  <a:pt x="313548" y="607684"/>
                </a:lnTo>
                <a:lnTo>
                  <a:pt x="421957" y="691825"/>
                </a:lnTo>
                <a:lnTo>
                  <a:pt x="645346" y="691825"/>
                </a:lnTo>
                <a:lnTo>
                  <a:pt x="757041" y="804014"/>
                </a:lnTo>
                <a:lnTo>
                  <a:pt x="766349" y="811025"/>
                </a:lnTo>
                <a:lnTo>
                  <a:pt x="775657" y="813362"/>
                </a:lnTo>
                <a:close/>
              </a:path>
              <a:path w="843914" h="854075">
                <a:moveTo>
                  <a:pt x="832135" y="813362"/>
                </a:moveTo>
                <a:lnTo>
                  <a:pt x="775657" y="813362"/>
                </a:lnTo>
                <a:lnTo>
                  <a:pt x="784965" y="811025"/>
                </a:lnTo>
                <a:lnTo>
                  <a:pt x="794273" y="804014"/>
                </a:lnTo>
                <a:lnTo>
                  <a:pt x="620525" y="617033"/>
                </a:lnTo>
                <a:lnTo>
                  <a:pt x="603461" y="607684"/>
                </a:lnTo>
                <a:lnTo>
                  <a:pt x="843914" y="607684"/>
                </a:lnTo>
                <a:lnTo>
                  <a:pt x="843914" y="779083"/>
                </a:lnTo>
                <a:lnTo>
                  <a:pt x="837321" y="806545"/>
                </a:lnTo>
                <a:lnTo>
                  <a:pt x="832135" y="8133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857250" h="857250">
                <a:moveTo>
                  <a:pt x="857250" y="857250"/>
                </a:moveTo>
                <a:lnTo>
                  <a:pt x="0" y="857250"/>
                </a:lnTo>
                <a:lnTo>
                  <a:pt x="0" y="321468"/>
                </a:lnTo>
                <a:lnTo>
                  <a:pt x="8421" y="279759"/>
                </a:lnTo>
                <a:lnTo>
                  <a:pt x="31386" y="245698"/>
                </a:lnTo>
                <a:lnTo>
                  <a:pt x="65447" y="222733"/>
                </a:lnTo>
                <a:lnTo>
                  <a:pt x="107156" y="214312"/>
                </a:lnTo>
                <a:lnTo>
                  <a:pt x="321575" y="214312"/>
                </a:lnTo>
                <a:lnTo>
                  <a:pt x="412978" y="37102"/>
                </a:lnTo>
                <a:lnTo>
                  <a:pt x="420501" y="22230"/>
                </a:lnTo>
                <a:lnTo>
                  <a:pt x="432103" y="10484"/>
                </a:lnTo>
                <a:lnTo>
                  <a:pt x="446896" y="2772"/>
                </a:lnTo>
                <a:lnTo>
                  <a:pt x="463986" y="0"/>
                </a:lnTo>
                <a:lnTo>
                  <a:pt x="611110" y="0"/>
                </a:lnTo>
                <a:lnTo>
                  <a:pt x="654310" y="21754"/>
                </a:lnTo>
                <a:lnTo>
                  <a:pt x="750093" y="214312"/>
                </a:lnTo>
                <a:lnTo>
                  <a:pt x="791825" y="222733"/>
                </a:lnTo>
                <a:lnTo>
                  <a:pt x="825883" y="245698"/>
                </a:lnTo>
                <a:lnTo>
                  <a:pt x="848836" y="279759"/>
                </a:lnTo>
                <a:lnTo>
                  <a:pt x="857250" y="321468"/>
                </a:lnTo>
                <a:lnTo>
                  <a:pt x="160734" y="321468"/>
                </a:lnTo>
                <a:lnTo>
                  <a:pt x="139874" y="325677"/>
                </a:lnTo>
                <a:lnTo>
                  <a:pt x="122844" y="337157"/>
                </a:lnTo>
                <a:lnTo>
                  <a:pt x="111365" y="354187"/>
                </a:lnTo>
                <a:lnTo>
                  <a:pt x="107156" y="375046"/>
                </a:lnTo>
                <a:lnTo>
                  <a:pt x="111365" y="395906"/>
                </a:lnTo>
                <a:lnTo>
                  <a:pt x="122844" y="412936"/>
                </a:lnTo>
                <a:lnTo>
                  <a:pt x="139874" y="424416"/>
                </a:lnTo>
                <a:lnTo>
                  <a:pt x="160734" y="428625"/>
                </a:lnTo>
                <a:lnTo>
                  <a:pt x="351461" y="428625"/>
                </a:lnTo>
                <a:lnTo>
                  <a:pt x="343253" y="441535"/>
                </a:lnTo>
                <a:lnTo>
                  <a:pt x="327129" y="486644"/>
                </a:lnTo>
                <a:lnTo>
                  <a:pt x="321468" y="535781"/>
                </a:lnTo>
                <a:lnTo>
                  <a:pt x="327129" y="584918"/>
                </a:lnTo>
                <a:lnTo>
                  <a:pt x="343253" y="630026"/>
                </a:lnTo>
                <a:lnTo>
                  <a:pt x="368553" y="669819"/>
                </a:lnTo>
                <a:lnTo>
                  <a:pt x="401743" y="703008"/>
                </a:lnTo>
                <a:lnTo>
                  <a:pt x="441535" y="728309"/>
                </a:lnTo>
                <a:lnTo>
                  <a:pt x="486643" y="744433"/>
                </a:lnTo>
                <a:lnTo>
                  <a:pt x="535781" y="750093"/>
                </a:lnTo>
                <a:lnTo>
                  <a:pt x="857250" y="750093"/>
                </a:lnTo>
                <a:lnTo>
                  <a:pt x="857250" y="857250"/>
                </a:lnTo>
                <a:close/>
              </a:path>
              <a:path w="857250" h="857250">
                <a:moveTo>
                  <a:pt x="351461" y="428625"/>
                </a:moveTo>
                <a:lnTo>
                  <a:pt x="160734" y="428625"/>
                </a:lnTo>
                <a:lnTo>
                  <a:pt x="181594" y="424416"/>
                </a:lnTo>
                <a:lnTo>
                  <a:pt x="198623" y="412936"/>
                </a:lnTo>
                <a:lnTo>
                  <a:pt x="210103" y="395906"/>
                </a:lnTo>
                <a:lnTo>
                  <a:pt x="214312" y="375046"/>
                </a:lnTo>
                <a:lnTo>
                  <a:pt x="210103" y="354187"/>
                </a:lnTo>
                <a:lnTo>
                  <a:pt x="198623" y="337157"/>
                </a:lnTo>
                <a:lnTo>
                  <a:pt x="181594" y="325677"/>
                </a:lnTo>
                <a:lnTo>
                  <a:pt x="160734" y="321468"/>
                </a:lnTo>
                <a:lnTo>
                  <a:pt x="535781" y="321468"/>
                </a:lnTo>
                <a:lnTo>
                  <a:pt x="486643" y="327129"/>
                </a:lnTo>
                <a:lnTo>
                  <a:pt x="441535" y="343253"/>
                </a:lnTo>
                <a:lnTo>
                  <a:pt x="401743" y="368553"/>
                </a:lnTo>
                <a:lnTo>
                  <a:pt x="368553" y="401743"/>
                </a:lnTo>
                <a:lnTo>
                  <a:pt x="351461" y="428625"/>
                </a:lnTo>
                <a:close/>
              </a:path>
              <a:path w="857250" h="857250">
                <a:moveTo>
                  <a:pt x="857250" y="750093"/>
                </a:moveTo>
                <a:lnTo>
                  <a:pt x="535781" y="750093"/>
                </a:lnTo>
                <a:lnTo>
                  <a:pt x="584918" y="744433"/>
                </a:lnTo>
                <a:lnTo>
                  <a:pt x="630026" y="728309"/>
                </a:lnTo>
                <a:lnTo>
                  <a:pt x="669818" y="703008"/>
                </a:lnTo>
                <a:lnTo>
                  <a:pt x="703008" y="669819"/>
                </a:lnTo>
                <a:lnTo>
                  <a:pt x="728309" y="630026"/>
                </a:lnTo>
                <a:lnTo>
                  <a:pt x="744433" y="584918"/>
                </a:lnTo>
                <a:lnTo>
                  <a:pt x="750093" y="535781"/>
                </a:lnTo>
                <a:lnTo>
                  <a:pt x="744433" y="486644"/>
                </a:lnTo>
                <a:lnTo>
                  <a:pt x="728309" y="441535"/>
                </a:lnTo>
                <a:lnTo>
                  <a:pt x="703008" y="401743"/>
                </a:lnTo>
                <a:lnTo>
                  <a:pt x="669818" y="368553"/>
                </a:lnTo>
                <a:lnTo>
                  <a:pt x="630026" y="343253"/>
                </a:lnTo>
                <a:lnTo>
                  <a:pt x="584918" y="327129"/>
                </a:lnTo>
                <a:lnTo>
                  <a:pt x="535781" y="321468"/>
                </a:lnTo>
                <a:lnTo>
                  <a:pt x="857250" y="321468"/>
                </a:lnTo>
                <a:lnTo>
                  <a:pt x="857250" y="750093"/>
                </a:lnTo>
                <a:close/>
              </a:path>
              <a:path w="857250" h="857250">
                <a:moveTo>
                  <a:pt x="535781" y="642937"/>
                </a:moveTo>
                <a:lnTo>
                  <a:pt x="494072" y="634516"/>
                </a:lnTo>
                <a:lnTo>
                  <a:pt x="460011" y="611551"/>
                </a:lnTo>
                <a:lnTo>
                  <a:pt x="437046" y="577490"/>
                </a:lnTo>
                <a:lnTo>
                  <a:pt x="428625" y="535781"/>
                </a:lnTo>
                <a:lnTo>
                  <a:pt x="437046" y="494072"/>
                </a:lnTo>
                <a:lnTo>
                  <a:pt x="460011" y="460011"/>
                </a:lnTo>
                <a:lnTo>
                  <a:pt x="494072" y="437046"/>
                </a:lnTo>
                <a:lnTo>
                  <a:pt x="535781" y="428625"/>
                </a:lnTo>
                <a:lnTo>
                  <a:pt x="577490" y="437046"/>
                </a:lnTo>
                <a:lnTo>
                  <a:pt x="611551" y="460011"/>
                </a:lnTo>
                <a:lnTo>
                  <a:pt x="634516" y="494072"/>
                </a:lnTo>
                <a:lnTo>
                  <a:pt x="642937" y="535781"/>
                </a:lnTo>
                <a:lnTo>
                  <a:pt x="634516" y="577490"/>
                </a:lnTo>
                <a:lnTo>
                  <a:pt x="611551" y="611551"/>
                </a:lnTo>
                <a:lnTo>
                  <a:pt x="577490" y="634516"/>
                </a:lnTo>
                <a:lnTo>
                  <a:pt x="535781" y="6429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646521" y="4816407"/>
            <a:ext cx="859155" cy="857885"/>
          </a:xfrm>
          <a:custGeom>
            <a:rect l="l" t="t" r="r" b="b"/>
            <a:pathLst>
              <a:path w="859153" h="857885">
                <a:moveTo>
                  <a:pt x="613706" y="59875"/>
                </a:moveTo>
                <a:lnTo>
                  <a:pt x="376464" y="59875"/>
                </a:lnTo>
                <a:lnTo>
                  <a:pt x="375446" y="59420"/>
                </a:lnTo>
                <a:lnTo>
                  <a:pt x="398961" y="34843"/>
                </a:lnTo>
                <a:lnTo>
                  <a:pt x="427361" y="16117"/>
                </a:lnTo>
                <a:lnTo>
                  <a:pt x="459692" y="4187"/>
                </a:lnTo>
                <a:lnTo>
                  <a:pt x="495005" y="0"/>
                </a:lnTo>
                <a:lnTo>
                  <a:pt x="538704" y="6462"/>
                </a:lnTo>
                <a:lnTo>
                  <a:pt x="577327" y="24578"/>
                </a:lnTo>
                <a:lnTo>
                  <a:pt x="608969" y="52442"/>
                </a:lnTo>
                <a:lnTo>
                  <a:pt x="613706" y="59875"/>
                </a:lnTo>
                <a:close/>
              </a:path>
              <a:path w="859153" h="857885">
                <a:moveTo>
                  <a:pt x="171450" y="558124"/>
                </a:moveTo>
                <a:lnTo>
                  <a:pt x="125868" y="552000"/>
                </a:lnTo>
                <a:lnTo>
                  <a:pt x="84911" y="534718"/>
                </a:lnTo>
                <a:lnTo>
                  <a:pt x="50212" y="507911"/>
                </a:lnTo>
                <a:lnTo>
                  <a:pt x="23405" y="473212"/>
                </a:lnTo>
                <a:lnTo>
                  <a:pt x="6123" y="432255"/>
                </a:lnTo>
                <a:lnTo>
                  <a:pt x="0" y="386674"/>
                </a:lnTo>
                <a:lnTo>
                  <a:pt x="6326" y="340366"/>
                </a:lnTo>
                <a:lnTo>
                  <a:pt x="24159" y="298868"/>
                </a:lnTo>
                <a:lnTo>
                  <a:pt x="51781" y="263895"/>
                </a:lnTo>
                <a:lnTo>
                  <a:pt x="87475" y="237165"/>
                </a:lnTo>
                <a:lnTo>
                  <a:pt x="129524" y="220393"/>
                </a:lnTo>
                <a:lnTo>
                  <a:pt x="130702" y="220154"/>
                </a:lnTo>
                <a:lnTo>
                  <a:pt x="130702" y="214419"/>
                </a:lnTo>
                <a:lnTo>
                  <a:pt x="136826" y="168837"/>
                </a:lnTo>
                <a:lnTo>
                  <a:pt x="154108" y="127880"/>
                </a:lnTo>
                <a:lnTo>
                  <a:pt x="180915" y="93182"/>
                </a:lnTo>
                <a:lnTo>
                  <a:pt x="215613" y="66375"/>
                </a:lnTo>
                <a:lnTo>
                  <a:pt x="256570" y="49093"/>
                </a:lnTo>
                <a:lnTo>
                  <a:pt x="302152" y="42969"/>
                </a:lnTo>
                <a:lnTo>
                  <a:pt x="321837" y="44089"/>
                </a:lnTo>
                <a:lnTo>
                  <a:pt x="340866" y="47363"/>
                </a:lnTo>
                <a:lnTo>
                  <a:pt x="359116" y="52668"/>
                </a:lnTo>
                <a:lnTo>
                  <a:pt x="376464" y="59875"/>
                </a:lnTo>
                <a:lnTo>
                  <a:pt x="613706" y="59875"/>
                </a:lnTo>
                <a:lnTo>
                  <a:pt x="631724" y="88149"/>
                </a:lnTo>
                <a:lnTo>
                  <a:pt x="643685" y="129794"/>
                </a:lnTo>
                <a:lnTo>
                  <a:pt x="643767" y="130570"/>
                </a:lnTo>
                <a:lnTo>
                  <a:pt x="674945" y="141858"/>
                </a:lnTo>
                <a:lnTo>
                  <a:pt x="700673" y="161478"/>
                </a:lnTo>
                <a:lnTo>
                  <a:pt x="719359" y="187779"/>
                </a:lnTo>
                <a:lnTo>
                  <a:pt x="729410" y="219107"/>
                </a:lnTo>
                <a:lnTo>
                  <a:pt x="729492" y="219723"/>
                </a:lnTo>
                <a:lnTo>
                  <a:pt x="771705" y="236823"/>
                </a:lnTo>
                <a:lnTo>
                  <a:pt x="807377" y="263667"/>
                </a:lnTo>
                <a:lnTo>
                  <a:pt x="834875" y="298581"/>
                </a:lnTo>
                <a:lnTo>
                  <a:pt x="852570" y="339891"/>
                </a:lnTo>
                <a:lnTo>
                  <a:pt x="858830" y="385922"/>
                </a:lnTo>
                <a:lnTo>
                  <a:pt x="853061" y="428867"/>
                </a:lnTo>
                <a:lnTo>
                  <a:pt x="216427" y="428867"/>
                </a:lnTo>
                <a:lnTo>
                  <a:pt x="335157" y="547596"/>
                </a:lnTo>
                <a:lnTo>
                  <a:pt x="230571" y="547596"/>
                </a:lnTo>
                <a:lnTo>
                  <a:pt x="216903" y="552056"/>
                </a:lnTo>
                <a:lnTo>
                  <a:pt x="202376" y="555362"/>
                </a:lnTo>
                <a:lnTo>
                  <a:pt x="187166" y="557417"/>
                </a:lnTo>
                <a:lnTo>
                  <a:pt x="171450" y="558124"/>
                </a:lnTo>
                <a:close/>
              </a:path>
              <a:path w="859153" h="857885">
                <a:moveTo>
                  <a:pt x="601593" y="557454"/>
                </a:moveTo>
                <a:lnTo>
                  <a:pt x="345014" y="557454"/>
                </a:lnTo>
                <a:lnTo>
                  <a:pt x="345014" y="428867"/>
                </a:lnTo>
                <a:lnTo>
                  <a:pt x="853061" y="428867"/>
                </a:lnTo>
                <a:lnTo>
                  <a:pt x="852706" y="431504"/>
                </a:lnTo>
                <a:lnTo>
                  <a:pt x="835424" y="472461"/>
                </a:lnTo>
                <a:lnTo>
                  <a:pt x="808616" y="507160"/>
                </a:lnTo>
                <a:lnTo>
                  <a:pt x="773917" y="533967"/>
                </a:lnTo>
                <a:lnTo>
                  <a:pt x="612745" y="540309"/>
                </a:lnTo>
                <a:lnTo>
                  <a:pt x="613763" y="540765"/>
                </a:lnTo>
                <a:lnTo>
                  <a:pt x="601593" y="557454"/>
                </a:lnTo>
                <a:close/>
              </a:path>
              <a:path w="859153" h="857885">
                <a:moveTo>
                  <a:pt x="687378" y="557372"/>
                </a:moveTo>
                <a:lnTo>
                  <a:pt x="667598" y="556243"/>
                </a:lnTo>
                <a:lnTo>
                  <a:pt x="648484" y="552939"/>
                </a:lnTo>
                <a:lnTo>
                  <a:pt x="630159" y="547586"/>
                </a:lnTo>
                <a:lnTo>
                  <a:pt x="612745" y="540309"/>
                </a:lnTo>
                <a:lnTo>
                  <a:pt x="758886" y="540309"/>
                </a:lnTo>
                <a:lnTo>
                  <a:pt x="732960" y="551249"/>
                </a:lnTo>
                <a:lnTo>
                  <a:pt x="687378" y="557372"/>
                </a:lnTo>
                <a:close/>
              </a:path>
              <a:path w="859153" h="857885">
                <a:moveTo>
                  <a:pt x="602189" y="857520"/>
                </a:moveTo>
                <a:lnTo>
                  <a:pt x="259289" y="857520"/>
                </a:lnTo>
                <a:lnTo>
                  <a:pt x="259289" y="814657"/>
                </a:lnTo>
                <a:lnTo>
                  <a:pt x="345014" y="771795"/>
                </a:lnTo>
                <a:lnTo>
                  <a:pt x="345014" y="643207"/>
                </a:lnTo>
                <a:lnTo>
                  <a:pt x="230571" y="547622"/>
                </a:lnTo>
                <a:lnTo>
                  <a:pt x="335157" y="547596"/>
                </a:lnTo>
                <a:lnTo>
                  <a:pt x="345014" y="557454"/>
                </a:lnTo>
                <a:lnTo>
                  <a:pt x="601593" y="557454"/>
                </a:lnTo>
                <a:lnTo>
                  <a:pt x="571905" y="590109"/>
                </a:lnTo>
                <a:lnTo>
                  <a:pt x="517831" y="624667"/>
                </a:lnTo>
                <a:lnTo>
                  <a:pt x="516464" y="625204"/>
                </a:lnTo>
                <a:lnTo>
                  <a:pt x="516464" y="771795"/>
                </a:lnTo>
                <a:lnTo>
                  <a:pt x="602189" y="814657"/>
                </a:lnTo>
                <a:lnTo>
                  <a:pt x="602189" y="8575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4002530" y="1600152"/>
            <a:ext cx="6360160" cy="1211580"/>
          </a:xfrm>
          <a:prstGeom prst="rect">
            <a:avLst/>
          </a:prstGeom>
          <a:solidFill>
            <a:srgbClr val="FBDFB6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 marL="65405" algn="ctr">
              <a:lnSpc>
                <a:spcPct val="100000"/>
              </a:lnSpc>
              <a:spcBef>
                <a:spcPts val="1700"/>
              </a:spcBef>
            </a:pP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技术方案三：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079755" y="3212745"/>
            <a:ext cx="6360160" cy="1211580"/>
          </a:xfrm>
          <a:prstGeom prst="rect">
            <a:avLst/>
          </a:prstGeom>
          <a:solidFill>
            <a:srgbClr val="FBDFB6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难度：大数据分析平台的建设需要强大的数据处理和分析能力，同时需要保证数据的安全性和隐私性。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002530" y="4825343"/>
            <a:ext cx="6360160" cy="1211580"/>
          </a:xfrm>
          <a:prstGeom prst="rect">
            <a:avLst/>
          </a:prstGeom>
          <a:solidFill>
            <a:srgbClr val="FBDFB6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成本：涉及大量的数据处理和分析设备投入，同时需要专业的技术团队进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行维护和更新。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181873" y="1947861"/>
            <a:ext cx="4909820" cy="3224530"/>
            <a:chOff x="6181873" y="1947861"/>
            <a:chExt cx="4909820" cy="3224530"/>
          </a:xfrm>
        </p:grpSpPr>
        <p:sp>
          <p:nvSpPr>
            <p:cNvPr id="3" name="object 3"/>
            <p:cNvSpPr/>
            <p:nvPr/>
          </p:nvSpPr>
          <p:spPr>
            <a:xfrm>
              <a:off x="6181864" y="2494076"/>
              <a:ext cx="1626235" cy="1557020"/>
            </a:xfrm>
            <a:custGeom>
              <a:rect l="l" t="t" r="r" b="b"/>
              <a:pathLst>
                <a:path w="1626232" h="1557020">
                  <a:moveTo>
                    <a:pt x="989952" y="774954"/>
                  </a:moveTo>
                  <a:lnTo>
                    <a:pt x="985012" y="731380"/>
                  </a:lnTo>
                  <a:lnTo>
                    <a:pt x="970305" y="690067"/>
                  </a:lnTo>
                  <a:lnTo>
                    <a:pt x="947356" y="654316"/>
                  </a:lnTo>
                  <a:lnTo>
                    <a:pt x="917536" y="625005"/>
                  </a:lnTo>
                  <a:lnTo>
                    <a:pt x="882230" y="602970"/>
                  </a:lnTo>
                  <a:lnTo>
                    <a:pt x="842797" y="589076"/>
                  </a:lnTo>
                  <a:lnTo>
                    <a:pt x="800608" y="584174"/>
                  </a:lnTo>
                  <a:lnTo>
                    <a:pt x="757034" y="589114"/>
                  </a:lnTo>
                  <a:lnTo>
                    <a:pt x="715721" y="603834"/>
                  </a:lnTo>
                  <a:lnTo>
                    <a:pt x="679970" y="626783"/>
                  </a:lnTo>
                  <a:lnTo>
                    <a:pt x="650659" y="656590"/>
                  </a:lnTo>
                  <a:lnTo>
                    <a:pt x="628624" y="691908"/>
                  </a:lnTo>
                  <a:lnTo>
                    <a:pt x="614730" y="731342"/>
                  </a:lnTo>
                  <a:lnTo>
                    <a:pt x="609828" y="773531"/>
                  </a:lnTo>
                  <a:lnTo>
                    <a:pt x="614768" y="817105"/>
                  </a:lnTo>
                  <a:lnTo>
                    <a:pt x="629488" y="858418"/>
                  </a:lnTo>
                  <a:lnTo>
                    <a:pt x="652437" y="894168"/>
                  </a:lnTo>
                  <a:lnTo>
                    <a:pt x="682244" y="923480"/>
                  </a:lnTo>
                  <a:lnTo>
                    <a:pt x="717550" y="945502"/>
                  </a:lnTo>
                  <a:lnTo>
                    <a:pt x="756983" y="959396"/>
                  </a:lnTo>
                  <a:lnTo>
                    <a:pt x="799172" y="964311"/>
                  </a:lnTo>
                  <a:lnTo>
                    <a:pt x="842759" y="959370"/>
                  </a:lnTo>
                  <a:lnTo>
                    <a:pt x="884072" y="944651"/>
                  </a:lnTo>
                  <a:lnTo>
                    <a:pt x="919810" y="921702"/>
                  </a:lnTo>
                  <a:lnTo>
                    <a:pt x="949121" y="891882"/>
                  </a:lnTo>
                  <a:lnTo>
                    <a:pt x="971156" y="856576"/>
                  </a:lnTo>
                  <a:lnTo>
                    <a:pt x="985050" y="817143"/>
                  </a:lnTo>
                  <a:lnTo>
                    <a:pt x="989952" y="774954"/>
                  </a:lnTo>
                  <a:close/>
                </a:path>
                <a:path w="1626232" h="1557020">
                  <a:moveTo>
                    <a:pt x="1625676" y="726313"/>
                  </a:moveTo>
                  <a:lnTo>
                    <a:pt x="1597914" y="586790"/>
                  </a:lnTo>
                  <a:lnTo>
                    <a:pt x="1572882" y="551738"/>
                  </a:lnTo>
                  <a:lnTo>
                    <a:pt x="1552740" y="544029"/>
                  </a:lnTo>
                  <a:lnTo>
                    <a:pt x="1530400" y="544664"/>
                  </a:lnTo>
                  <a:lnTo>
                    <a:pt x="1333030" y="590372"/>
                  </a:lnTo>
                  <a:lnTo>
                    <a:pt x="1331175" y="583869"/>
                  </a:lnTo>
                  <a:lnTo>
                    <a:pt x="1315923" y="544118"/>
                  </a:lnTo>
                  <a:lnTo>
                    <a:pt x="1297927" y="506095"/>
                  </a:lnTo>
                  <a:lnTo>
                    <a:pt x="1277353" y="469874"/>
                  </a:lnTo>
                  <a:lnTo>
                    <a:pt x="1254328" y="435546"/>
                  </a:lnTo>
                  <a:lnTo>
                    <a:pt x="1241742" y="419862"/>
                  </a:lnTo>
                  <a:lnTo>
                    <a:pt x="1370469" y="269989"/>
                  </a:lnTo>
                  <a:lnTo>
                    <a:pt x="1381391" y="250494"/>
                  </a:lnTo>
                  <a:lnTo>
                    <a:pt x="1383893" y="229069"/>
                  </a:lnTo>
                  <a:lnTo>
                    <a:pt x="1378178" y="208267"/>
                  </a:lnTo>
                  <a:lnTo>
                    <a:pt x="1273200" y="112268"/>
                  </a:lnTo>
                  <a:lnTo>
                    <a:pt x="1232281" y="98844"/>
                  </a:lnTo>
                  <a:lnTo>
                    <a:pt x="1221638" y="100685"/>
                  </a:lnTo>
                  <a:lnTo>
                    <a:pt x="1211478" y="104559"/>
                  </a:lnTo>
                  <a:lnTo>
                    <a:pt x="1202105" y="110439"/>
                  </a:lnTo>
                  <a:lnTo>
                    <a:pt x="1193850" y="118300"/>
                  </a:lnTo>
                  <a:lnTo>
                    <a:pt x="1184897" y="128727"/>
                  </a:lnTo>
                  <a:lnTo>
                    <a:pt x="1184897" y="774776"/>
                  </a:lnTo>
                  <a:lnTo>
                    <a:pt x="1181087" y="821448"/>
                  </a:lnTo>
                  <a:lnTo>
                    <a:pt x="1171778" y="866800"/>
                  </a:lnTo>
                  <a:lnTo>
                    <a:pt x="1157224" y="910399"/>
                  </a:lnTo>
                  <a:lnTo>
                    <a:pt x="1137716" y="951814"/>
                  </a:lnTo>
                  <a:lnTo>
                    <a:pt x="1113523" y="990600"/>
                  </a:lnTo>
                  <a:lnTo>
                    <a:pt x="1084897" y="1026325"/>
                  </a:lnTo>
                  <a:lnTo>
                    <a:pt x="1052131" y="1058545"/>
                  </a:lnTo>
                  <a:lnTo>
                    <a:pt x="1015492" y="1086853"/>
                  </a:lnTo>
                  <a:lnTo>
                    <a:pt x="975245" y="1110780"/>
                  </a:lnTo>
                  <a:lnTo>
                    <a:pt x="931659" y="1129919"/>
                  </a:lnTo>
                  <a:lnTo>
                    <a:pt x="885024" y="1143812"/>
                  </a:lnTo>
                  <a:lnTo>
                    <a:pt x="837018" y="1151826"/>
                  </a:lnTo>
                  <a:lnTo>
                    <a:pt x="789470" y="1153795"/>
                  </a:lnTo>
                  <a:lnTo>
                    <a:pt x="742797" y="1149997"/>
                  </a:lnTo>
                  <a:lnTo>
                    <a:pt x="697445" y="1140675"/>
                  </a:lnTo>
                  <a:lnTo>
                    <a:pt x="653846" y="1126134"/>
                  </a:lnTo>
                  <a:lnTo>
                    <a:pt x="612432" y="1106614"/>
                  </a:lnTo>
                  <a:lnTo>
                    <a:pt x="573646" y="1082421"/>
                  </a:lnTo>
                  <a:lnTo>
                    <a:pt x="537921" y="1053795"/>
                  </a:lnTo>
                  <a:lnTo>
                    <a:pt x="505688" y="1021029"/>
                  </a:lnTo>
                  <a:lnTo>
                    <a:pt x="477393" y="984389"/>
                  </a:lnTo>
                  <a:lnTo>
                    <a:pt x="453453" y="944143"/>
                  </a:lnTo>
                  <a:lnTo>
                    <a:pt x="434327" y="900557"/>
                  </a:lnTo>
                  <a:lnTo>
                    <a:pt x="420433" y="853922"/>
                  </a:lnTo>
                  <a:lnTo>
                    <a:pt x="412407" y="805916"/>
                  </a:lnTo>
                  <a:lnTo>
                    <a:pt x="410438" y="758367"/>
                  </a:lnTo>
                  <a:lnTo>
                    <a:pt x="414248" y="711695"/>
                  </a:lnTo>
                  <a:lnTo>
                    <a:pt x="423570" y="666343"/>
                  </a:lnTo>
                  <a:lnTo>
                    <a:pt x="438111" y="622744"/>
                  </a:lnTo>
                  <a:lnTo>
                    <a:pt x="457619" y="581342"/>
                  </a:lnTo>
                  <a:lnTo>
                    <a:pt x="481825" y="542556"/>
                  </a:lnTo>
                  <a:lnTo>
                    <a:pt x="510451" y="506818"/>
                  </a:lnTo>
                  <a:lnTo>
                    <a:pt x="543217" y="474599"/>
                  </a:lnTo>
                  <a:lnTo>
                    <a:pt x="579856" y="446290"/>
                  </a:lnTo>
                  <a:lnTo>
                    <a:pt x="620102" y="422363"/>
                  </a:lnTo>
                  <a:lnTo>
                    <a:pt x="663676" y="403225"/>
                  </a:lnTo>
                  <a:lnTo>
                    <a:pt x="710323" y="389331"/>
                  </a:lnTo>
                  <a:lnTo>
                    <a:pt x="758329" y="381317"/>
                  </a:lnTo>
                  <a:lnTo>
                    <a:pt x="805878" y="379349"/>
                  </a:lnTo>
                  <a:lnTo>
                    <a:pt x="852551" y="383159"/>
                  </a:lnTo>
                  <a:lnTo>
                    <a:pt x="897902" y="392468"/>
                  </a:lnTo>
                  <a:lnTo>
                    <a:pt x="941501" y="407009"/>
                  </a:lnTo>
                  <a:lnTo>
                    <a:pt x="982903" y="426529"/>
                  </a:lnTo>
                  <a:lnTo>
                    <a:pt x="1021689" y="450723"/>
                  </a:lnTo>
                  <a:lnTo>
                    <a:pt x="1057427" y="479348"/>
                  </a:lnTo>
                  <a:lnTo>
                    <a:pt x="1089647" y="512114"/>
                  </a:lnTo>
                  <a:lnTo>
                    <a:pt x="1117955" y="548754"/>
                  </a:lnTo>
                  <a:lnTo>
                    <a:pt x="1141882" y="589000"/>
                  </a:lnTo>
                  <a:lnTo>
                    <a:pt x="1161021" y="632587"/>
                  </a:lnTo>
                  <a:lnTo>
                    <a:pt x="1174915" y="679221"/>
                  </a:lnTo>
                  <a:lnTo>
                    <a:pt x="1182928" y="727227"/>
                  </a:lnTo>
                  <a:lnTo>
                    <a:pt x="1184897" y="774776"/>
                  </a:lnTo>
                  <a:lnTo>
                    <a:pt x="1184897" y="128727"/>
                  </a:lnTo>
                  <a:lnTo>
                    <a:pt x="1176578" y="138404"/>
                  </a:lnTo>
                  <a:lnTo>
                    <a:pt x="1100010" y="227545"/>
                  </a:lnTo>
                  <a:lnTo>
                    <a:pt x="1076629" y="254774"/>
                  </a:lnTo>
                  <a:lnTo>
                    <a:pt x="1063586" y="269951"/>
                  </a:lnTo>
                  <a:lnTo>
                    <a:pt x="999337" y="239928"/>
                  </a:lnTo>
                  <a:lnTo>
                    <a:pt x="947674" y="222910"/>
                  </a:lnTo>
                  <a:lnTo>
                    <a:pt x="894295" y="210896"/>
                  </a:lnTo>
                  <a:lnTo>
                    <a:pt x="839546" y="204101"/>
                  </a:lnTo>
                  <a:lnTo>
                    <a:pt x="783767" y="202755"/>
                  </a:lnTo>
                  <a:lnTo>
                    <a:pt x="768946" y="203885"/>
                  </a:lnTo>
                  <a:lnTo>
                    <a:pt x="731647" y="42748"/>
                  </a:lnTo>
                  <a:lnTo>
                    <a:pt x="722388" y="22415"/>
                  </a:lnTo>
                  <a:lnTo>
                    <a:pt x="706615" y="7708"/>
                  </a:lnTo>
                  <a:lnTo>
                    <a:pt x="686473" y="0"/>
                  </a:lnTo>
                  <a:lnTo>
                    <a:pt x="664133" y="635"/>
                  </a:lnTo>
                  <a:lnTo>
                    <a:pt x="546938" y="27762"/>
                  </a:lnTo>
                  <a:lnTo>
                    <a:pt x="526605" y="37007"/>
                  </a:lnTo>
                  <a:lnTo>
                    <a:pt x="511898" y="52793"/>
                  </a:lnTo>
                  <a:lnTo>
                    <a:pt x="504190" y="72936"/>
                  </a:lnTo>
                  <a:lnTo>
                    <a:pt x="504812" y="95275"/>
                  </a:lnTo>
                  <a:lnTo>
                    <a:pt x="543801" y="263664"/>
                  </a:lnTo>
                  <a:lnTo>
                    <a:pt x="512838" y="279755"/>
                  </a:lnTo>
                  <a:lnTo>
                    <a:pt x="477862" y="301980"/>
                  </a:lnTo>
                  <a:lnTo>
                    <a:pt x="444855" y="326555"/>
                  </a:lnTo>
                  <a:lnTo>
                    <a:pt x="413893" y="353326"/>
                  </a:lnTo>
                  <a:lnTo>
                    <a:pt x="385051" y="382168"/>
                  </a:lnTo>
                  <a:lnTo>
                    <a:pt x="360629" y="411111"/>
                  </a:lnTo>
                  <a:lnTo>
                    <a:pt x="310883" y="380796"/>
                  </a:lnTo>
                  <a:lnTo>
                    <a:pt x="214503" y="322097"/>
                  </a:lnTo>
                  <a:lnTo>
                    <a:pt x="204228" y="317169"/>
                  </a:lnTo>
                  <a:lnTo>
                    <a:pt x="193497" y="314477"/>
                  </a:lnTo>
                  <a:lnTo>
                    <a:pt x="183045" y="313956"/>
                  </a:lnTo>
                  <a:lnTo>
                    <a:pt x="182638" y="313931"/>
                  </a:lnTo>
                  <a:lnTo>
                    <a:pt x="144056" y="331774"/>
                  </a:lnTo>
                  <a:lnTo>
                    <a:pt x="74599" y="443598"/>
                  </a:lnTo>
                  <a:lnTo>
                    <a:pt x="66979" y="464604"/>
                  </a:lnTo>
                  <a:lnTo>
                    <a:pt x="67970" y="486156"/>
                  </a:lnTo>
                  <a:lnTo>
                    <a:pt x="76974" y="505752"/>
                  </a:lnTo>
                  <a:lnTo>
                    <a:pt x="93370" y="520928"/>
                  </a:lnTo>
                  <a:lnTo>
                    <a:pt x="253568" y="618515"/>
                  </a:lnTo>
                  <a:lnTo>
                    <a:pt x="252310" y="624103"/>
                  </a:lnTo>
                  <a:lnTo>
                    <a:pt x="241985" y="669950"/>
                  </a:lnTo>
                  <a:lnTo>
                    <a:pt x="236397" y="710895"/>
                  </a:lnTo>
                  <a:lnTo>
                    <a:pt x="233832" y="752475"/>
                  </a:lnTo>
                  <a:lnTo>
                    <a:pt x="234391" y="794537"/>
                  </a:lnTo>
                  <a:lnTo>
                    <a:pt x="238163" y="836942"/>
                  </a:lnTo>
                  <a:lnTo>
                    <a:pt x="239356" y="843610"/>
                  </a:lnTo>
                  <a:lnTo>
                    <a:pt x="42760" y="889127"/>
                  </a:lnTo>
                  <a:lnTo>
                    <a:pt x="22415" y="898372"/>
                  </a:lnTo>
                  <a:lnTo>
                    <a:pt x="7721" y="914158"/>
                  </a:lnTo>
                  <a:lnTo>
                    <a:pt x="0" y="934300"/>
                  </a:lnTo>
                  <a:lnTo>
                    <a:pt x="635" y="956640"/>
                  </a:lnTo>
                  <a:lnTo>
                    <a:pt x="27774" y="1073823"/>
                  </a:lnTo>
                  <a:lnTo>
                    <a:pt x="37020" y="1094168"/>
                  </a:lnTo>
                  <a:lnTo>
                    <a:pt x="52806" y="1108862"/>
                  </a:lnTo>
                  <a:lnTo>
                    <a:pt x="72948" y="1116584"/>
                  </a:lnTo>
                  <a:lnTo>
                    <a:pt x="95275" y="1115949"/>
                  </a:lnTo>
                  <a:lnTo>
                    <a:pt x="319151" y="1064107"/>
                  </a:lnTo>
                  <a:lnTo>
                    <a:pt x="341007" y="1097597"/>
                  </a:lnTo>
                  <a:lnTo>
                    <a:pt x="370433" y="1134249"/>
                  </a:lnTo>
                  <a:lnTo>
                    <a:pt x="243484" y="1290789"/>
                  </a:lnTo>
                  <a:lnTo>
                    <a:pt x="233121" y="1310576"/>
                  </a:lnTo>
                  <a:lnTo>
                    <a:pt x="237515" y="1352702"/>
                  </a:lnTo>
                  <a:lnTo>
                    <a:pt x="345173" y="1445704"/>
                  </a:lnTo>
                  <a:lnTo>
                    <a:pt x="386461" y="1457960"/>
                  </a:lnTo>
                  <a:lnTo>
                    <a:pt x="407085" y="1451660"/>
                  </a:lnTo>
                  <a:lnTo>
                    <a:pt x="424319" y="1437436"/>
                  </a:lnTo>
                  <a:lnTo>
                    <a:pt x="555675" y="1275461"/>
                  </a:lnTo>
                  <a:lnTo>
                    <a:pt x="595998" y="1293215"/>
                  </a:lnTo>
                  <a:lnTo>
                    <a:pt x="634580" y="1306449"/>
                  </a:lnTo>
                  <a:lnTo>
                    <a:pt x="674166" y="1316888"/>
                  </a:lnTo>
                  <a:lnTo>
                    <a:pt x="714616" y="1324444"/>
                  </a:lnTo>
                  <a:lnTo>
                    <a:pt x="755789" y="1329042"/>
                  </a:lnTo>
                  <a:lnTo>
                    <a:pt x="790689" y="1329880"/>
                  </a:lnTo>
                  <a:lnTo>
                    <a:pt x="833247" y="1513700"/>
                  </a:lnTo>
                  <a:lnTo>
                    <a:pt x="842492" y="1534033"/>
                  </a:lnTo>
                  <a:lnTo>
                    <a:pt x="858278" y="1548739"/>
                  </a:lnTo>
                  <a:lnTo>
                    <a:pt x="878420" y="1556448"/>
                  </a:lnTo>
                  <a:lnTo>
                    <a:pt x="900760" y="1555813"/>
                  </a:lnTo>
                  <a:lnTo>
                    <a:pt x="1017943" y="1528686"/>
                  </a:lnTo>
                  <a:lnTo>
                    <a:pt x="1038288" y="1519440"/>
                  </a:lnTo>
                  <a:lnTo>
                    <a:pt x="1052995" y="1503654"/>
                  </a:lnTo>
                  <a:lnTo>
                    <a:pt x="1060704" y="1483512"/>
                  </a:lnTo>
                  <a:lnTo>
                    <a:pt x="1060069" y="1461173"/>
                  </a:lnTo>
                  <a:lnTo>
                    <a:pt x="1019187" y="1284617"/>
                  </a:lnTo>
                  <a:lnTo>
                    <a:pt x="1032992" y="1279118"/>
                  </a:lnTo>
                  <a:lnTo>
                    <a:pt x="1082509" y="1253388"/>
                  </a:lnTo>
                  <a:lnTo>
                    <a:pt x="1128699" y="1223225"/>
                  </a:lnTo>
                  <a:lnTo>
                    <a:pt x="1134122" y="1218869"/>
                  </a:lnTo>
                  <a:lnTo>
                    <a:pt x="1291145" y="1325880"/>
                  </a:lnTo>
                  <a:lnTo>
                    <a:pt x="1311732" y="1334566"/>
                  </a:lnTo>
                  <a:lnTo>
                    <a:pt x="1333309" y="1334668"/>
                  </a:lnTo>
                  <a:lnTo>
                    <a:pt x="1353337" y="1326680"/>
                  </a:lnTo>
                  <a:lnTo>
                    <a:pt x="1369326" y="1311071"/>
                  </a:lnTo>
                  <a:lnTo>
                    <a:pt x="1437068" y="1211668"/>
                  </a:lnTo>
                  <a:lnTo>
                    <a:pt x="1445755" y="1191082"/>
                  </a:lnTo>
                  <a:lnTo>
                    <a:pt x="1445856" y="1169517"/>
                  </a:lnTo>
                  <a:lnTo>
                    <a:pt x="1437868" y="1149477"/>
                  </a:lnTo>
                  <a:lnTo>
                    <a:pt x="1422260" y="1133487"/>
                  </a:lnTo>
                  <a:lnTo>
                    <a:pt x="1288707" y="1042466"/>
                  </a:lnTo>
                  <a:lnTo>
                    <a:pt x="1302473" y="1017854"/>
                  </a:lnTo>
                  <a:lnTo>
                    <a:pt x="1319301" y="980846"/>
                  </a:lnTo>
                  <a:lnTo>
                    <a:pt x="1333436" y="942644"/>
                  </a:lnTo>
                  <a:lnTo>
                    <a:pt x="1344828" y="903376"/>
                  </a:lnTo>
                  <a:lnTo>
                    <a:pt x="1353350" y="863193"/>
                  </a:lnTo>
                  <a:lnTo>
                    <a:pt x="1358277" y="823506"/>
                  </a:lnTo>
                  <a:lnTo>
                    <a:pt x="1582928" y="771486"/>
                  </a:lnTo>
                  <a:lnTo>
                    <a:pt x="1603260" y="762241"/>
                  </a:lnTo>
                  <a:lnTo>
                    <a:pt x="1617967" y="746455"/>
                  </a:lnTo>
                  <a:lnTo>
                    <a:pt x="1625676" y="726313"/>
                  </a:lnTo>
                  <a:close/>
                </a:path>
              </a:pathLst>
            </a:custGeom>
            <a:solidFill>
              <a:srgbClr val="B5701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725854" y="1947862"/>
              <a:ext cx="3365500" cy="3224530"/>
            </a:xfrm>
            <a:custGeom>
              <a:rect l="l" t="t" r="r" b="b"/>
              <a:pathLst>
                <a:path w="3365500" h="3224529">
                  <a:moveTo>
                    <a:pt x="2025091" y="1607972"/>
                  </a:moveTo>
                  <a:lnTo>
                    <a:pt x="2023922" y="1562811"/>
                  </a:lnTo>
                  <a:lnTo>
                    <a:pt x="2016531" y="1517129"/>
                  </a:lnTo>
                  <a:lnTo>
                    <a:pt x="2003094" y="1472857"/>
                  </a:lnTo>
                  <a:lnTo>
                    <a:pt x="1984298" y="1431772"/>
                  </a:lnTo>
                  <a:lnTo>
                    <a:pt x="1960613" y="1394167"/>
                  </a:lnTo>
                  <a:lnTo>
                    <a:pt x="1932546" y="1360335"/>
                  </a:lnTo>
                  <a:lnTo>
                    <a:pt x="1900580" y="1330604"/>
                  </a:lnTo>
                  <a:lnTo>
                    <a:pt x="1865198" y="1305267"/>
                  </a:lnTo>
                  <a:lnTo>
                    <a:pt x="1826882" y="1284617"/>
                  </a:lnTo>
                  <a:lnTo>
                    <a:pt x="1786128" y="1268971"/>
                  </a:lnTo>
                  <a:lnTo>
                    <a:pt x="1743405" y="1258633"/>
                  </a:lnTo>
                  <a:lnTo>
                    <a:pt x="1699221" y="1253896"/>
                  </a:lnTo>
                  <a:lnTo>
                    <a:pt x="1654048" y="1255064"/>
                  </a:lnTo>
                  <a:lnTo>
                    <a:pt x="1608378" y="1262456"/>
                  </a:lnTo>
                  <a:lnTo>
                    <a:pt x="1564106" y="1275892"/>
                  </a:lnTo>
                  <a:lnTo>
                    <a:pt x="1523009" y="1294688"/>
                  </a:lnTo>
                  <a:lnTo>
                    <a:pt x="1485404" y="1318374"/>
                  </a:lnTo>
                  <a:lnTo>
                    <a:pt x="1451584" y="1346428"/>
                  </a:lnTo>
                  <a:lnTo>
                    <a:pt x="1421841" y="1378407"/>
                  </a:lnTo>
                  <a:lnTo>
                    <a:pt x="1396504" y="1413789"/>
                  </a:lnTo>
                  <a:lnTo>
                    <a:pt x="1375854" y="1452105"/>
                  </a:lnTo>
                  <a:lnTo>
                    <a:pt x="1360208" y="1492859"/>
                  </a:lnTo>
                  <a:lnTo>
                    <a:pt x="1349870" y="1535582"/>
                  </a:lnTo>
                  <a:lnTo>
                    <a:pt x="1345133" y="1579765"/>
                  </a:lnTo>
                  <a:lnTo>
                    <a:pt x="1346314" y="1624939"/>
                  </a:lnTo>
                  <a:lnTo>
                    <a:pt x="1353693" y="1670608"/>
                  </a:lnTo>
                  <a:lnTo>
                    <a:pt x="1367129" y="1714881"/>
                  </a:lnTo>
                  <a:lnTo>
                    <a:pt x="1385938" y="1755978"/>
                  </a:lnTo>
                  <a:lnTo>
                    <a:pt x="1409611" y="1793582"/>
                  </a:lnTo>
                  <a:lnTo>
                    <a:pt x="1437678" y="1827403"/>
                  </a:lnTo>
                  <a:lnTo>
                    <a:pt x="1469644" y="1857146"/>
                  </a:lnTo>
                  <a:lnTo>
                    <a:pt x="1505026" y="1882482"/>
                  </a:lnTo>
                  <a:lnTo>
                    <a:pt x="1543342" y="1903133"/>
                  </a:lnTo>
                  <a:lnTo>
                    <a:pt x="1584109" y="1918766"/>
                  </a:lnTo>
                  <a:lnTo>
                    <a:pt x="1626819" y="1929117"/>
                  </a:lnTo>
                  <a:lnTo>
                    <a:pt x="1671002" y="1933854"/>
                  </a:lnTo>
                  <a:lnTo>
                    <a:pt x="1716176" y="1932673"/>
                  </a:lnTo>
                  <a:lnTo>
                    <a:pt x="1761858" y="1925294"/>
                  </a:lnTo>
                  <a:lnTo>
                    <a:pt x="1806117" y="1911845"/>
                  </a:lnTo>
                  <a:lnTo>
                    <a:pt x="1847215" y="1893049"/>
                  </a:lnTo>
                  <a:lnTo>
                    <a:pt x="1884819" y="1869376"/>
                  </a:lnTo>
                  <a:lnTo>
                    <a:pt x="1918652" y="1841309"/>
                  </a:lnTo>
                  <a:lnTo>
                    <a:pt x="1948383" y="1809343"/>
                  </a:lnTo>
                  <a:lnTo>
                    <a:pt x="1973719" y="1773961"/>
                  </a:lnTo>
                  <a:lnTo>
                    <a:pt x="1994369" y="1735645"/>
                  </a:lnTo>
                  <a:lnTo>
                    <a:pt x="2010016" y="1694878"/>
                  </a:lnTo>
                  <a:lnTo>
                    <a:pt x="2020354" y="1652168"/>
                  </a:lnTo>
                  <a:lnTo>
                    <a:pt x="2025091" y="1607972"/>
                  </a:lnTo>
                  <a:close/>
                </a:path>
                <a:path w="3365500" h="3224529">
                  <a:moveTo>
                    <a:pt x="3365500" y="1606829"/>
                  </a:moveTo>
                  <a:lnTo>
                    <a:pt x="3352800" y="1561807"/>
                  </a:lnTo>
                  <a:lnTo>
                    <a:pt x="3327400" y="1525041"/>
                  </a:lnTo>
                  <a:lnTo>
                    <a:pt x="3289300" y="1500251"/>
                  </a:lnTo>
                  <a:lnTo>
                    <a:pt x="3251200" y="1491170"/>
                  </a:lnTo>
                  <a:lnTo>
                    <a:pt x="2832100" y="1491170"/>
                  </a:lnTo>
                  <a:lnTo>
                    <a:pt x="2832100" y="1477289"/>
                  </a:lnTo>
                  <a:lnTo>
                    <a:pt x="2819400" y="1427505"/>
                  </a:lnTo>
                  <a:lnTo>
                    <a:pt x="2819400" y="1378407"/>
                  </a:lnTo>
                  <a:lnTo>
                    <a:pt x="2768600" y="1189672"/>
                  </a:lnTo>
                  <a:lnTo>
                    <a:pt x="2743200" y="1144625"/>
                  </a:lnTo>
                  <a:lnTo>
                    <a:pt x="2730500" y="1107401"/>
                  </a:lnTo>
                  <a:lnTo>
                    <a:pt x="3060700" y="866952"/>
                  </a:lnTo>
                  <a:lnTo>
                    <a:pt x="3086100" y="832967"/>
                  </a:lnTo>
                  <a:lnTo>
                    <a:pt x="3098800" y="791222"/>
                  </a:lnTo>
                  <a:lnTo>
                    <a:pt x="3098800" y="746925"/>
                  </a:lnTo>
                  <a:lnTo>
                    <a:pt x="3086100" y="705256"/>
                  </a:lnTo>
                  <a:lnTo>
                    <a:pt x="2933700" y="505993"/>
                  </a:lnTo>
                  <a:lnTo>
                    <a:pt x="2921000" y="488607"/>
                  </a:lnTo>
                  <a:lnTo>
                    <a:pt x="2895600" y="475094"/>
                  </a:lnTo>
                  <a:lnTo>
                    <a:pt x="2882900" y="465582"/>
                  </a:lnTo>
                  <a:lnTo>
                    <a:pt x="2857500" y="460146"/>
                  </a:lnTo>
                  <a:lnTo>
                    <a:pt x="2819400" y="461937"/>
                  </a:lnTo>
                  <a:lnTo>
                    <a:pt x="2768600" y="481266"/>
                  </a:lnTo>
                  <a:lnTo>
                    <a:pt x="2730500" y="509346"/>
                  </a:lnTo>
                  <a:lnTo>
                    <a:pt x="2527300" y="659079"/>
                  </a:lnTo>
                  <a:lnTo>
                    <a:pt x="2476500" y="696506"/>
                  </a:lnTo>
                  <a:lnTo>
                    <a:pt x="2476500" y="1547304"/>
                  </a:lnTo>
                  <a:lnTo>
                    <a:pt x="2476500" y="1644281"/>
                  </a:lnTo>
                  <a:lnTo>
                    <a:pt x="2463800" y="1691995"/>
                  </a:lnTo>
                  <a:lnTo>
                    <a:pt x="2463800" y="1738871"/>
                  </a:lnTo>
                  <a:lnTo>
                    <a:pt x="2438400" y="1829714"/>
                  </a:lnTo>
                  <a:lnTo>
                    <a:pt x="2413000" y="1916163"/>
                  </a:lnTo>
                  <a:lnTo>
                    <a:pt x="2387600" y="1957514"/>
                  </a:lnTo>
                  <a:lnTo>
                    <a:pt x="2362200" y="1997532"/>
                  </a:lnTo>
                  <a:lnTo>
                    <a:pt x="2336800" y="2036102"/>
                  </a:lnTo>
                  <a:lnTo>
                    <a:pt x="2311400" y="2073160"/>
                  </a:lnTo>
                  <a:lnTo>
                    <a:pt x="2286000" y="2108619"/>
                  </a:lnTo>
                  <a:lnTo>
                    <a:pt x="2260600" y="2142388"/>
                  </a:lnTo>
                  <a:lnTo>
                    <a:pt x="2222500" y="2174392"/>
                  </a:lnTo>
                  <a:lnTo>
                    <a:pt x="2197100" y="2204555"/>
                  </a:lnTo>
                  <a:lnTo>
                    <a:pt x="2159000" y="2232774"/>
                  </a:lnTo>
                  <a:lnTo>
                    <a:pt x="2120900" y="2258974"/>
                  </a:lnTo>
                  <a:lnTo>
                    <a:pt x="2082800" y="2283079"/>
                  </a:lnTo>
                  <a:lnTo>
                    <a:pt x="2044700" y="2304999"/>
                  </a:lnTo>
                  <a:lnTo>
                    <a:pt x="1993900" y="2324658"/>
                  </a:lnTo>
                  <a:lnTo>
                    <a:pt x="1955800" y="2341956"/>
                  </a:lnTo>
                  <a:lnTo>
                    <a:pt x="1917700" y="2356828"/>
                  </a:lnTo>
                  <a:lnTo>
                    <a:pt x="1866900" y="2369172"/>
                  </a:lnTo>
                  <a:lnTo>
                    <a:pt x="1816100" y="2378926"/>
                  </a:lnTo>
                  <a:lnTo>
                    <a:pt x="1778000" y="2385999"/>
                  </a:lnTo>
                  <a:lnTo>
                    <a:pt x="1727200" y="2390305"/>
                  </a:lnTo>
                  <a:lnTo>
                    <a:pt x="1676400" y="2391753"/>
                  </a:lnTo>
                  <a:lnTo>
                    <a:pt x="1625600" y="2390305"/>
                  </a:lnTo>
                  <a:lnTo>
                    <a:pt x="1587500" y="2385999"/>
                  </a:lnTo>
                  <a:lnTo>
                    <a:pt x="1536700" y="2378926"/>
                  </a:lnTo>
                  <a:lnTo>
                    <a:pt x="1485900" y="2369172"/>
                  </a:lnTo>
                  <a:lnTo>
                    <a:pt x="1447800" y="2356828"/>
                  </a:lnTo>
                  <a:lnTo>
                    <a:pt x="1397000" y="2341956"/>
                  </a:lnTo>
                  <a:lnTo>
                    <a:pt x="1358900" y="2324658"/>
                  </a:lnTo>
                  <a:lnTo>
                    <a:pt x="1320800" y="2304999"/>
                  </a:lnTo>
                  <a:lnTo>
                    <a:pt x="1270000" y="2283079"/>
                  </a:lnTo>
                  <a:lnTo>
                    <a:pt x="1231900" y="2258974"/>
                  </a:lnTo>
                  <a:lnTo>
                    <a:pt x="1206500" y="2232774"/>
                  </a:lnTo>
                  <a:lnTo>
                    <a:pt x="1168400" y="2204555"/>
                  </a:lnTo>
                  <a:lnTo>
                    <a:pt x="1130300" y="2174392"/>
                  </a:lnTo>
                  <a:lnTo>
                    <a:pt x="1104900" y="2142388"/>
                  </a:lnTo>
                  <a:lnTo>
                    <a:pt x="1066800" y="2108619"/>
                  </a:lnTo>
                  <a:lnTo>
                    <a:pt x="1041400" y="2073160"/>
                  </a:lnTo>
                  <a:lnTo>
                    <a:pt x="1016000" y="2036102"/>
                  </a:lnTo>
                  <a:lnTo>
                    <a:pt x="990600" y="1997532"/>
                  </a:lnTo>
                  <a:lnTo>
                    <a:pt x="965200" y="1957514"/>
                  </a:lnTo>
                  <a:lnTo>
                    <a:pt x="952500" y="1916163"/>
                  </a:lnTo>
                  <a:lnTo>
                    <a:pt x="927100" y="1873529"/>
                  </a:lnTo>
                  <a:lnTo>
                    <a:pt x="914400" y="1829714"/>
                  </a:lnTo>
                  <a:lnTo>
                    <a:pt x="889000" y="1738871"/>
                  </a:lnTo>
                  <a:lnTo>
                    <a:pt x="889000" y="1644281"/>
                  </a:lnTo>
                  <a:lnTo>
                    <a:pt x="876300" y="1595793"/>
                  </a:lnTo>
                  <a:lnTo>
                    <a:pt x="889000" y="1547304"/>
                  </a:lnTo>
                  <a:lnTo>
                    <a:pt x="889000" y="1452714"/>
                  </a:lnTo>
                  <a:lnTo>
                    <a:pt x="914400" y="1361871"/>
                  </a:lnTo>
                  <a:lnTo>
                    <a:pt x="927100" y="1318056"/>
                  </a:lnTo>
                  <a:lnTo>
                    <a:pt x="952500" y="1275422"/>
                  </a:lnTo>
                  <a:lnTo>
                    <a:pt x="965200" y="1234071"/>
                  </a:lnTo>
                  <a:lnTo>
                    <a:pt x="990600" y="1194054"/>
                  </a:lnTo>
                  <a:lnTo>
                    <a:pt x="1016000" y="1155484"/>
                  </a:lnTo>
                  <a:lnTo>
                    <a:pt x="1041400" y="1118425"/>
                  </a:lnTo>
                  <a:lnTo>
                    <a:pt x="1066800" y="1082967"/>
                  </a:lnTo>
                  <a:lnTo>
                    <a:pt x="1104900" y="1049197"/>
                  </a:lnTo>
                  <a:lnTo>
                    <a:pt x="1130300" y="1017181"/>
                  </a:lnTo>
                  <a:lnTo>
                    <a:pt x="1168400" y="987031"/>
                  </a:lnTo>
                  <a:lnTo>
                    <a:pt x="1206500" y="958811"/>
                  </a:lnTo>
                  <a:lnTo>
                    <a:pt x="1231900" y="932611"/>
                  </a:lnTo>
                  <a:lnTo>
                    <a:pt x="1270000" y="908507"/>
                  </a:lnTo>
                  <a:lnTo>
                    <a:pt x="1320800" y="886587"/>
                  </a:lnTo>
                  <a:lnTo>
                    <a:pt x="1358900" y="866927"/>
                  </a:lnTo>
                  <a:lnTo>
                    <a:pt x="1397000" y="849630"/>
                  </a:lnTo>
                  <a:lnTo>
                    <a:pt x="1447800" y="834758"/>
                  </a:lnTo>
                  <a:lnTo>
                    <a:pt x="1485900" y="822413"/>
                  </a:lnTo>
                  <a:lnTo>
                    <a:pt x="1536700" y="812660"/>
                  </a:lnTo>
                  <a:lnTo>
                    <a:pt x="1587500" y="805586"/>
                  </a:lnTo>
                  <a:lnTo>
                    <a:pt x="1625600" y="801281"/>
                  </a:lnTo>
                  <a:lnTo>
                    <a:pt x="1676400" y="799833"/>
                  </a:lnTo>
                  <a:lnTo>
                    <a:pt x="1727200" y="801281"/>
                  </a:lnTo>
                  <a:lnTo>
                    <a:pt x="1778000" y="805586"/>
                  </a:lnTo>
                  <a:lnTo>
                    <a:pt x="1816100" y="812660"/>
                  </a:lnTo>
                  <a:lnTo>
                    <a:pt x="1866900" y="822413"/>
                  </a:lnTo>
                  <a:lnTo>
                    <a:pt x="1917700" y="834758"/>
                  </a:lnTo>
                  <a:lnTo>
                    <a:pt x="1955800" y="849630"/>
                  </a:lnTo>
                  <a:lnTo>
                    <a:pt x="1993900" y="866927"/>
                  </a:lnTo>
                  <a:lnTo>
                    <a:pt x="2044700" y="886587"/>
                  </a:lnTo>
                  <a:lnTo>
                    <a:pt x="2082800" y="908507"/>
                  </a:lnTo>
                  <a:lnTo>
                    <a:pt x="2120900" y="932611"/>
                  </a:lnTo>
                  <a:lnTo>
                    <a:pt x="2159000" y="958811"/>
                  </a:lnTo>
                  <a:lnTo>
                    <a:pt x="2197100" y="987031"/>
                  </a:lnTo>
                  <a:lnTo>
                    <a:pt x="2222500" y="1017181"/>
                  </a:lnTo>
                  <a:lnTo>
                    <a:pt x="2260600" y="1049197"/>
                  </a:lnTo>
                  <a:lnTo>
                    <a:pt x="2286000" y="1082967"/>
                  </a:lnTo>
                  <a:lnTo>
                    <a:pt x="2311400" y="1118425"/>
                  </a:lnTo>
                  <a:lnTo>
                    <a:pt x="2336800" y="1155484"/>
                  </a:lnTo>
                  <a:lnTo>
                    <a:pt x="2362200" y="1194054"/>
                  </a:lnTo>
                  <a:lnTo>
                    <a:pt x="2387600" y="1234071"/>
                  </a:lnTo>
                  <a:lnTo>
                    <a:pt x="2413000" y="1275422"/>
                  </a:lnTo>
                  <a:lnTo>
                    <a:pt x="2438400" y="1361871"/>
                  </a:lnTo>
                  <a:lnTo>
                    <a:pt x="2463800" y="1452714"/>
                  </a:lnTo>
                  <a:lnTo>
                    <a:pt x="2463800" y="1499590"/>
                  </a:lnTo>
                  <a:lnTo>
                    <a:pt x="2476500" y="1547304"/>
                  </a:lnTo>
                  <a:lnTo>
                    <a:pt x="2476500" y="696506"/>
                  </a:lnTo>
                  <a:lnTo>
                    <a:pt x="2438400" y="724585"/>
                  </a:lnTo>
                  <a:lnTo>
                    <a:pt x="2413000" y="701395"/>
                  </a:lnTo>
                  <a:lnTo>
                    <a:pt x="2374900" y="670026"/>
                  </a:lnTo>
                  <a:lnTo>
                    <a:pt x="2336800" y="640384"/>
                  </a:lnTo>
                  <a:lnTo>
                    <a:pt x="2286000" y="612521"/>
                  </a:lnTo>
                  <a:lnTo>
                    <a:pt x="2247900" y="586498"/>
                  </a:lnTo>
                  <a:lnTo>
                    <a:pt x="2197100" y="562356"/>
                  </a:lnTo>
                  <a:lnTo>
                    <a:pt x="2159000" y="540169"/>
                  </a:lnTo>
                  <a:lnTo>
                    <a:pt x="2108200" y="519963"/>
                  </a:lnTo>
                  <a:lnTo>
                    <a:pt x="2057400" y="501827"/>
                  </a:lnTo>
                  <a:lnTo>
                    <a:pt x="2006600" y="485787"/>
                  </a:lnTo>
                  <a:lnTo>
                    <a:pt x="1968500" y="471919"/>
                  </a:lnTo>
                  <a:lnTo>
                    <a:pt x="1917700" y="460260"/>
                  </a:lnTo>
                  <a:lnTo>
                    <a:pt x="1879600" y="455650"/>
                  </a:lnTo>
                  <a:lnTo>
                    <a:pt x="1879600" y="115671"/>
                  </a:lnTo>
                  <a:lnTo>
                    <a:pt x="1866900" y="70650"/>
                  </a:lnTo>
                  <a:lnTo>
                    <a:pt x="1841500" y="33883"/>
                  </a:lnTo>
                  <a:lnTo>
                    <a:pt x="1816100" y="9093"/>
                  </a:lnTo>
                  <a:lnTo>
                    <a:pt x="1765300" y="0"/>
                  </a:lnTo>
                  <a:lnTo>
                    <a:pt x="1524000" y="0"/>
                  </a:lnTo>
                  <a:lnTo>
                    <a:pt x="1473200" y="9093"/>
                  </a:lnTo>
                  <a:lnTo>
                    <a:pt x="1435100" y="33883"/>
                  </a:lnTo>
                  <a:lnTo>
                    <a:pt x="1409700" y="70650"/>
                  </a:lnTo>
                  <a:lnTo>
                    <a:pt x="1397000" y="115671"/>
                  </a:lnTo>
                  <a:lnTo>
                    <a:pt x="1397000" y="470954"/>
                  </a:lnTo>
                  <a:lnTo>
                    <a:pt x="1333500" y="488823"/>
                  </a:lnTo>
                  <a:lnTo>
                    <a:pt x="1282700" y="504291"/>
                  </a:lnTo>
                  <a:lnTo>
                    <a:pt x="1244600" y="521614"/>
                  </a:lnTo>
                  <a:lnTo>
                    <a:pt x="1193800" y="540766"/>
                  </a:lnTo>
                  <a:lnTo>
                    <a:pt x="1155700" y="561695"/>
                  </a:lnTo>
                  <a:lnTo>
                    <a:pt x="1117600" y="584352"/>
                  </a:lnTo>
                  <a:lnTo>
                    <a:pt x="1066800" y="608685"/>
                  </a:lnTo>
                  <a:lnTo>
                    <a:pt x="1028700" y="634669"/>
                  </a:lnTo>
                  <a:lnTo>
                    <a:pt x="965200" y="681291"/>
                  </a:lnTo>
                  <a:lnTo>
                    <a:pt x="876300" y="595185"/>
                  </a:lnTo>
                  <a:lnTo>
                    <a:pt x="711200" y="435279"/>
                  </a:lnTo>
                  <a:lnTo>
                    <a:pt x="698500" y="420649"/>
                  </a:lnTo>
                  <a:lnTo>
                    <a:pt x="673100" y="410273"/>
                  </a:lnTo>
                  <a:lnTo>
                    <a:pt x="660400" y="404152"/>
                  </a:lnTo>
                  <a:lnTo>
                    <a:pt x="635000" y="402272"/>
                  </a:lnTo>
                  <a:lnTo>
                    <a:pt x="609600" y="404622"/>
                  </a:lnTo>
                  <a:lnTo>
                    <a:pt x="596900" y="411200"/>
                  </a:lnTo>
                  <a:lnTo>
                    <a:pt x="571500" y="422008"/>
                  </a:lnTo>
                  <a:lnTo>
                    <a:pt x="558800" y="437019"/>
                  </a:lnTo>
                  <a:lnTo>
                    <a:pt x="381000" y="613727"/>
                  </a:lnTo>
                  <a:lnTo>
                    <a:pt x="355600" y="652259"/>
                  </a:lnTo>
                  <a:lnTo>
                    <a:pt x="342900" y="695871"/>
                  </a:lnTo>
                  <a:lnTo>
                    <a:pt x="355600" y="739292"/>
                  </a:lnTo>
                  <a:lnTo>
                    <a:pt x="381000" y="777278"/>
                  </a:lnTo>
                  <a:lnTo>
                    <a:pt x="660400" y="1047000"/>
                  </a:lnTo>
                  <a:lnTo>
                    <a:pt x="647700" y="1071410"/>
                  </a:lnTo>
                  <a:lnTo>
                    <a:pt x="609600" y="1144625"/>
                  </a:lnTo>
                  <a:lnTo>
                    <a:pt x="596900" y="1189672"/>
                  </a:lnTo>
                  <a:lnTo>
                    <a:pt x="571500" y="1235608"/>
                  </a:lnTo>
                  <a:lnTo>
                    <a:pt x="533400" y="1378407"/>
                  </a:lnTo>
                  <a:lnTo>
                    <a:pt x="533400" y="1427505"/>
                  </a:lnTo>
                  <a:lnTo>
                    <a:pt x="520700" y="1477289"/>
                  </a:lnTo>
                  <a:lnTo>
                    <a:pt x="520700" y="1491170"/>
                  </a:lnTo>
                  <a:lnTo>
                    <a:pt x="114300" y="1491170"/>
                  </a:lnTo>
                  <a:lnTo>
                    <a:pt x="63500" y="1500251"/>
                  </a:lnTo>
                  <a:lnTo>
                    <a:pt x="25400" y="1525041"/>
                  </a:lnTo>
                  <a:lnTo>
                    <a:pt x="0" y="1561807"/>
                  </a:lnTo>
                  <a:lnTo>
                    <a:pt x="0" y="1899107"/>
                  </a:lnTo>
                  <a:lnTo>
                    <a:pt x="25400" y="1935873"/>
                  </a:lnTo>
                  <a:lnTo>
                    <a:pt x="63500" y="1960664"/>
                  </a:lnTo>
                  <a:lnTo>
                    <a:pt x="114300" y="1969757"/>
                  </a:lnTo>
                  <a:lnTo>
                    <a:pt x="584200" y="1969757"/>
                  </a:lnTo>
                  <a:lnTo>
                    <a:pt x="609600" y="2046960"/>
                  </a:lnTo>
                  <a:lnTo>
                    <a:pt x="647700" y="2133981"/>
                  </a:lnTo>
                  <a:lnTo>
                    <a:pt x="330200" y="2388603"/>
                  </a:lnTo>
                  <a:lnTo>
                    <a:pt x="292100" y="2423439"/>
                  </a:lnTo>
                  <a:lnTo>
                    <a:pt x="279400" y="2465590"/>
                  </a:lnTo>
                  <a:lnTo>
                    <a:pt x="279400" y="2509824"/>
                  </a:lnTo>
                  <a:lnTo>
                    <a:pt x="304800" y="2550922"/>
                  </a:lnTo>
                  <a:lnTo>
                    <a:pt x="457200" y="2745981"/>
                  </a:lnTo>
                  <a:lnTo>
                    <a:pt x="495300" y="2775902"/>
                  </a:lnTo>
                  <a:lnTo>
                    <a:pt x="533400" y="2789669"/>
                  </a:lnTo>
                  <a:lnTo>
                    <a:pt x="584200" y="2786634"/>
                  </a:lnTo>
                  <a:lnTo>
                    <a:pt x="622300" y="2766136"/>
                  </a:lnTo>
                  <a:lnTo>
                    <a:pt x="952500" y="2502674"/>
                  </a:lnTo>
                  <a:lnTo>
                    <a:pt x="1028700" y="2556916"/>
                  </a:lnTo>
                  <a:lnTo>
                    <a:pt x="1066800" y="2582888"/>
                  </a:lnTo>
                  <a:lnTo>
                    <a:pt x="1117600" y="2607233"/>
                  </a:lnTo>
                  <a:lnTo>
                    <a:pt x="1155700" y="2629890"/>
                  </a:lnTo>
                  <a:lnTo>
                    <a:pt x="1193800" y="2650820"/>
                  </a:lnTo>
                  <a:lnTo>
                    <a:pt x="1244600" y="2669971"/>
                  </a:lnTo>
                  <a:lnTo>
                    <a:pt x="1282700" y="2687294"/>
                  </a:lnTo>
                  <a:lnTo>
                    <a:pt x="1333500" y="2702763"/>
                  </a:lnTo>
                  <a:lnTo>
                    <a:pt x="1397000" y="2720619"/>
                  </a:lnTo>
                  <a:lnTo>
                    <a:pt x="1397000" y="3108464"/>
                  </a:lnTo>
                  <a:lnTo>
                    <a:pt x="1409700" y="3153486"/>
                  </a:lnTo>
                  <a:lnTo>
                    <a:pt x="1435100" y="3190252"/>
                  </a:lnTo>
                  <a:lnTo>
                    <a:pt x="1473200" y="3215030"/>
                  </a:lnTo>
                  <a:lnTo>
                    <a:pt x="1524000" y="3224123"/>
                  </a:lnTo>
                  <a:lnTo>
                    <a:pt x="1765300" y="3224123"/>
                  </a:lnTo>
                  <a:lnTo>
                    <a:pt x="1816100" y="3215030"/>
                  </a:lnTo>
                  <a:lnTo>
                    <a:pt x="1841500" y="3190252"/>
                  </a:lnTo>
                  <a:lnTo>
                    <a:pt x="1866900" y="3153486"/>
                  </a:lnTo>
                  <a:lnTo>
                    <a:pt x="1879600" y="3108464"/>
                  </a:lnTo>
                  <a:lnTo>
                    <a:pt x="1879600" y="2735923"/>
                  </a:lnTo>
                  <a:lnTo>
                    <a:pt x="1917700" y="2731325"/>
                  </a:lnTo>
                  <a:lnTo>
                    <a:pt x="1968500" y="2718384"/>
                  </a:lnTo>
                  <a:lnTo>
                    <a:pt x="2019300" y="2702763"/>
                  </a:lnTo>
                  <a:lnTo>
                    <a:pt x="2082800" y="2684538"/>
                  </a:lnTo>
                  <a:lnTo>
                    <a:pt x="2133600" y="2663787"/>
                  </a:lnTo>
                  <a:lnTo>
                    <a:pt x="2146300" y="2657576"/>
                  </a:lnTo>
                  <a:lnTo>
                    <a:pt x="2413000" y="2944685"/>
                  </a:lnTo>
                  <a:lnTo>
                    <a:pt x="2438400" y="2971609"/>
                  </a:lnTo>
                  <a:lnTo>
                    <a:pt x="2489200" y="2981833"/>
                  </a:lnTo>
                  <a:lnTo>
                    <a:pt x="2527300" y="2975127"/>
                  </a:lnTo>
                  <a:lnTo>
                    <a:pt x="2565400" y="2951276"/>
                  </a:lnTo>
                  <a:lnTo>
                    <a:pt x="2755900" y="2783624"/>
                  </a:lnTo>
                  <a:lnTo>
                    <a:pt x="2781300" y="2746425"/>
                  </a:lnTo>
                  <a:lnTo>
                    <a:pt x="2794000" y="2703284"/>
                  </a:lnTo>
                  <a:lnTo>
                    <a:pt x="2781300" y="2659443"/>
                  </a:lnTo>
                  <a:lnTo>
                    <a:pt x="2755900" y="2620200"/>
                  </a:lnTo>
                  <a:lnTo>
                    <a:pt x="2527300" y="2375992"/>
                  </a:lnTo>
                  <a:lnTo>
                    <a:pt x="2578100" y="2333079"/>
                  </a:lnTo>
                  <a:lnTo>
                    <a:pt x="2603500" y="2295639"/>
                  </a:lnTo>
                  <a:lnTo>
                    <a:pt x="2628900" y="2256993"/>
                  </a:lnTo>
                  <a:lnTo>
                    <a:pt x="2654300" y="2217166"/>
                  </a:lnTo>
                  <a:lnTo>
                    <a:pt x="2679700" y="2176195"/>
                  </a:lnTo>
                  <a:lnTo>
                    <a:pt x="2705100" y="2134146"/>
                  </a:lnTo>
                  <a:lnTo>
                    <a:pt x="2730500" y="2091042"/>
                  </a:lnTo>
                  <a:lnTo>
                    <a:pt x="2743200" y="2046960"/>
                  </a:lnTo>
                  <a:lnTo>
                    <a:pt x="2768600" y="1969757"/>
                  </a:lnTo>
                  <a:lnTo>
                    <a:pt x="3251200" y="1969757"/>
                  </a:lnTo>
                  <a:lnTo>
                    <a:pt x="3289300" y="1960664"/>
                  </a:lnTo>
                  <a:lnTo>
                    <a:pt x="3327400" y="1935873"/>
                  </a:lnTo>
                  <a:lnTo>
                    <a:pt x="3352800" y="1899107"/>
                  </a:lnTo>
                  <a:lnTo>
                    <a:pt x="3365500" y="1854085"/>
                  </a:lnTo>
                  <a:lnTo>
                    <a:pt x="3365500" y="1606829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956955" y="4100083"/>
              <a:ext cx="1022350" cy="977900"/>
            </a:xfrm>
            <a:custGeom>
              <a:rect l="l" t="t" r="r" b="b"/>
              <a:pathLst>
                <a:path w="1022350" h="977900">
                  <a:moveTo>
                    <a:pt x="199545" y="320632"/>
                  </a:moveTo>
                  <a:lnTo>
                    <a:pt x="199545" y="646958"/>
                  </a:lnTo>
                  <a:lnTo>
                    <a:pt x="186835" y="620575"/>
                  </a:lnTo>
                  <a:lnTo>
                    <a:pt x="178268" y="597168"/>
                  </a:lnTo>
                  <a:lnTo>
                    <a:pt x="35065" y="597168"/>
                  </a:lnTo>
                  <a:lnTo>
                    <a:pt x="21416" y="594413"/>
                  </a:lnTo>
                  <a:lnTo>
                    <a:pt x="10270" y="586898"/>
                  </a:lnTo>
                  <a:lnTo>
                    <a:pt x="2755" y="575753"/>
                  </a:lnTo>
                  <a:lnTo>
                    <a:pt x="0" y="562104"/>
                  </a:lnTo>
                  <a:lnTo>
                    <a:pt x="0" y="487140"/>
                  </a:lnTo>
                  <a:lnTo>
                    <a:pt x="2755" y="473491"/>
                  </a:lnTo>
                  <a:lnTo>
                    <a:pt x="10270" y="462345"/>
                  </a:lnTo>
                  <a:lnTo>
                    <a:pt x="21416" y="454831"/>
                  </a:lnTo>
                  <a:lnTo>
                    <a:pt x="35065" y="452075"/>
                  </a:lnTo>
                  <a:lnTo>
                    <a:pt x="160821" y="452075"/>
                  </a:lnTo>
                  <a:lnTo>
                    <a:pt x="161034" y="447867"/>
                  </a:lnTo>
                  <a:lnTo>
                    <a:pt x="164708" y="421592"/>
                  </a:lnTo>
                  <a:lnTo>
                    <a:pt x="170283" y="395975"/>
                  </a:lnTo>
                  <a:lnTo>
                    <a:pt x="177683" y="371092"/>
                  </a:lnTo>
                  <a:lnTo>
                    <a:pt x="186835" y="347016"/>
                  </a:lnTo>
                  <a:lnTo>
                    <a:pt x="199545" y="320632"/>
                  </a:lnTo>
                  <a:close/>
                </a:path>
                <a:path w="1022350" h="977900">
                  <a:moveTo>
                    <a:pt x="847512" y="819551"/>
                  </a:moveTo>
                  <a:lnTo>
                    <a:pt x="781148" y="894738"/>
                  </a:lnTo>
                  <a:lnTo>
                    <a:pt x="755959" y="904000"/>
                  </a:lnTo>
                  <a:lnTo>
                    <a:pt x="742878" y="900902"/>
                  </a:lnTo>
                  <a:lnTo>
                    <a:pt x="731598" y="892738"/>
                  </a:lnTo>
                  <a:lnTo>
                    <a:pt x="651309" y="805697"/>
                  </a:lnTo>
                  <a:lnTo>
                    <a:pt x="647405" y="807578"/>
                  </a:lnTo>
                  <a:lnTo>
                    <a:pt x="598444" y="824129"/>
                  </a:lnTo>
                  <a:lnTo>
                    <a:pt x="572288" y="829450"/>
                  </a:lnTo>
                  <a:lnTo>
                    <a:pt x="572288" y="942392"/>
                  </a:lnTo>
                  <a:lnTo>
                    <a:pt x="569532" y="956040"/>
                  </a:lnTo>
                  <a:lnTo>
                    <a:pt x="562017" y="967186"/>
                  </a:lnTo>
                  <a:lnTo>
                    <a:pt x="550871" y="974701"/>
                  </a:lnTo>
                  <a:lnTo>
                    <a:pt x="537223" y="977456"/>
                  </a:lnTo>
                  <a:lnTo>
                    <a:pt x="461989" y="977402"/>
                  </a:lnTo>
                  <a:lnTo>
                    <a:pt x="448609" y="974700"/>
                  </a:lnTo>
                  <a:lnTo>
                    <a:pt x="437463" y="967186"/>
                  </a:lnTo>
                  <a:lnTo>
                    <a:pt x="429948" y="956040"/>
                  </a:lnTo>
                  <a:lnTo>
                    <a:pt x="427192" y="942392"/>
                  </a:lnTo>
                  <a:lnTo>
                    <a:pt x="427192" y="824810"/>
                  </a:lnTo>
                  <a:lnTo>
                    <a:pt x="406126" y="819394"/>
                  </a:lnTo>
                  <a:lnTo>
                    <a:pt x="358275" y="800541"/>
                  </a:lnTo>
                  <a:lnTo>
                    <a:pt x="314150" y="775179"/>
                  </a:lnTo>
                  <a:lnTo>
                    <a:pt x="292159" y="758735"/>
                  </a:lnTo>
                  <a:lnTo>
                    <a:pt x="189638" y="838607"/>
                  </a:lnTo>
                  <a:lnTo>
                    <a:pt x="177178" y="844822"/>
                  </a:lnTo>
                  <a:lnTo>
                    <a:pt x="163767" y="845744"/>
                  </a:lnTo>
                  <a:lnTo>
                    <a:pt x="150989" y="841570"/>
                  </a:lnTo>
                  <a:lnTo>
                    <a:pt x="140427" y="832497"/>
                  </a:lnTo>
                  <a:lnTo>
                    <a:pt x="94354" y="773362"/>
                  </a:lnTo>
                  <a:lnTo>
                    <a:pt x="88139" y="760902"/>
                  </a:lnTo>
                  <a:lnTo>
                    <a:pt x="87217" y="747491"/>
                  </a:lnTo>
                  <a:lnTo>
                    <a:pt x="91391" y="734713"/>
                  </a:lnTo>
                  <a:lnTo>
                    <a:pt x="100464" y="724151"/>
                  </a:lnTo>
                  <a:lnTo>
                    <a:pt x="199545" y="646958"/>
                  </a:lnTo>
                  <a:lnTo>
                    <a:pt x="199545" y="320632"/>
                  </a:lnTo>
                  <a:lnTo>
                    <a:pt x="201093" y="317417"/>
                  </a:lnTo>
                  <a:lnTo>
                    <a:pt x="201093" y="122595"/>
                  </a:lnTo>
                  <a:lnTo>
                    <a:pt x="207370" y="124382"/>
                  </a:lnTo>
                  <a:lnTo>
                    <a:pt x="213503" y="127526"/>
                  </a:lnTo>
                  <a:lnTo>
                    <a:pt x="219051" y="131960"/>
                  </a:lnTo>
                  <a:lnTo>
                    <a:pt x="269307" y="181152"/>
                  </a:lnTo>
                  <a:lnTo>
                    <a:pt x="269307" y="483795"/>
                  </a:lnTo>
                  <a:lnTo>
                    <a:pt x="274210" y="532427"/>
                  </a:lnTo>
                  <a:lnTo>
                    <a:pt x="288271" y="577724"/>
                  </a:lnTo>
                  <a:lnTo>
                    <a:pt x="310520" y="618714"/>
                  </a:lnTo>
                  <a:lnTo>
                    <a:pt x="339987" y="654428"/>
                  </a:lnTo>
                  <a:lnTo>
                    <a:pt x="375701" y="683894"/>
                  </a:lnTo>
                  <a:lnTo>
                    <a:pt x="416692" y="706143"/>
                  </a:lnTo>
                  <a:lnTo>
                    <a:pt x="461989" y="720204"/>
                  </a:lnTo>
                  <a:lnTo>
                    <a:pt x="510622" y="725106"/>
                  </a:lnTo>
                  <a:lnTo>
                    <a:pt x="559256" y="720204"/>
                  </a:lnTo>
                  <a:lnTo>
                    <a:pt x="604553" y="706143"/>
                  </a:lnTo>
                  <a:lnTo>
                    <a:pt x="645544" y="683894"/>
                  </a:lnTo>
                  <a:lnTo>
                    <a:pt x="681258" y="654428"/>
                  </a:lnTo>
                  <a:lnTo>
                    <a:pt x="710725" y="618714"/>
                  </a:lnTo>
                  <a:lnTo>
                    <a:pt x="732974" y="577724"/>
                  </a:lnTo>
                  <a:lnTo>
                    <a:pt x="747035" y="532427"/>
                  </a:lnTo>
                  <a:lnTo>
                    <a:pt x="751938" y="483795"/>
                  </a:lnTo>
                  <a:lnTo>
                    <a:pt x="751938" y="212284"/>
                  </a:lnTo>
                  <a:lnTo>
                    <a:pt x="769958" y="199045"/>
                  </a:lnTo>
                  <a:lnTo>
                    <a:pt x="769958" y="720327"/>
                  </a:lnTo>
                  <a:lnTo>
                    <a:pt x="838250" y="794363"/>
                  </a:lnTo>
                  <a:lnTo>
                    <a:pt x="845479" y="806264"/>
                  </a:lnTo>
                  <a:lnTo>
                    <a:pt x="847512" y="819551"/>
                  </a:lnTo>
                  <a:close/>
                </a:path>
                <a:path w="1022350" h="977900">
                  <a:moveTo>
                    <a:pt x="201093" y="122595"/>
                  </a:moveTo>
                  <a:lnTo>
                    <a:pt x="201093" y="317417"/>
                  </a:lnTo>
                  <a:lnTo>
                    <a:pt x="117556" y="235647"/>
                  </a:lnTo>
                  <a:lnTo>
                    <a:pt x="109730" y="224131"/>
                  </a:lnTo>
                  <a:lnTo>
                    <a:pt x="107021" y="210964"/>
                  </a:lnTo>
                  <a:lnTo>
                    <a:pt x="109447" y="197742"/>
                  </a:lnTo>
                  <a:lnTo>
                    <a:pt x="169464" y="132490"/>
                  </a:lnTo>
                  <a:lnTo>
                    <a:pt x="194148" y="121956"/>
                  </a:lnTo>
                  <a:lnTo>
                    <a:pt x="200852" y="122526"/>
                  </a:lnTo>
                  <a:lnTo>
                    <a:pt x="201093" y="122595"/>
                  </a:lnTo>
                  <a:close/>
                </a:path>
                <a:path w="1022350" h="977900">
                  <a:moveTo>
                    <a:pt x="751938" y="212284"/>
                  </a:moveTo>
                  <a:lnTo>
                    <a:pt x="751938" y="483795"/>
                  </a:lnTo>
                  <a:lnTo>
                    <a:pt x="747035" y="435162"/>
                  </a:lnTo>
                  <a:lnTo>
                    <a:pt x="732974" y="389866"/>
                  </a:lnTo>
                  <a:lnTo>
                    <a:pt x="710725" y="348875"/>
                  </a:lnTo>
                  <a:lnTo>
                    <a:pt x="681258" y="313162"/>
                  </a:lnTo>
                  <a:lnTo>
                    <a:pt x="645544" y="283695"/>
                  </a:lnTo>
                  <a:lnTo>
                    <a:pt x="604553" y="261447"/>
                  </a:lnTo>
                  <a:lnTo>
                    <a:pt x="559256" y="247386"/>
                  </a:lnTo>
                  <a:lnTo>
                    <a:pt x="510622" y="242483"/>
                  </a:lnTo>
                  <a:lnTo>
                    <a:pt x="461989" y="247386"/>
                  </a:lnTo>
                  <a:lnTo>
                    <a:pt x="416692" y="261447"/>
                  </a:lnTo>
                  <a:lnTo>
                    <a:pt x="375701" y="283695"/>
                  </a:lnTo>
                  <a:lnTo>
                    <a:pt x="339987" y="313162"/>
                  </a:lnTo>
                  <a:lnTo>
                    <a:pt x="310520" y="348875"/>
                  </a:lnTo>
                  <a:lnTo>
                    <a:pt x="288271" y="389866"/>
                  </a:lnTo>
                  <a:lnTo>
                    <a:pt x="274210" y="435162"/>
                  </a:lnTo>
                  <a:lnTo>
                    <a:pt x="269307" y="483795"/>
                  </a:lnTo>
                  <a:lnTo>
                    <a:pt x="269307" y="181152"/>
                  </a:lnTo>
                  <a:lnTo>
                    <a:pt x="295249" y="206544"/>
                  </a:lnTo>
                  <a:lnTo>
                    <a:pt x="314150" y="192411"/>
                  </a:lnTo>
                  <a:lnTo>
                    <a:pt x="335710" y="178954"/>
                  </a:lnTo>
                  <a:lnTo>
                    <a:pt x="358275" y="167049"/>
                  </a:lnTo>
                  <a:lnTo>
                    <a:pt x="381772" y="156772"/>
                  </a:lnTo>
                  <a:lnTo>
                    <a:pt x="406126" y="148196"/>
                  </a:lnTo>
                  <a:lnTo>
                    <a:pt x="427192" y="142779"/>
                  </a:lnTo>
                  <a:lnTo>
                    <a:pt x="427192" y="35065"/>
                  </a:lnTo>
                  <a:lnTo>
                    <a:pt x="448609" y="2755"/>
                  </a:lnTo>
                  <a:lnTo>
                    <a:pt x="537223" y="0"/>
                  </a:lnTo>
                  <a:lnTo>
                    <a:pt x="550872" y="2755"/>
                  </a:lnTo>
                  <a:lnTo>
                    <a:pt x="562018" y="10270"/>
                  </a:lnTo>
                  <a:lnTo>
                    <a:pt x="569532" y="21416"/>
                  </a:lnTo>
                  <a:lnTo>
                    <a:pt x="572288" y="35065"/>
                  </a:lnTo>
                  <a:lnTo>
                    <a:pt x="572288" y="138140"/>
                  </a:lnTo>
                  <a:lnTo>
                    <a:pt x="581443" y="139537"/>
                  </a:lnTo>
                  <a:lnTo>
                    <a:pt x="623328" y="150861"/>
                  </a:lnTo>
                  <a:lnTo>
                    <a:pt x="662970" y="167049"/>
                  </a:lnTo>
                  <a:lnTo>
                    <a:pt x="700025" y="187757"/>
                  </a:lnTo>
                  <a:lnTo>
                    <a:pt x="734148" y="212640"/>
                  </a:lnTo>
                  <a:lnTo>
                    <a:pt x="741884" y="219671"/>
                  </a:lnTo>
                  <a:lnTo>
                    <a:pt x="751938" y="212284"/>
                  </a:lnTo>
                  <a:close/>
                </a:path>
                <a:path w="1022350" h="977900">
                  <a:moveTo>
                    <a:pt x="1021747" y="487140"/>
                  </a:moveTo>
                  <a:lnTo>
                    <a:pt x="1021747" y="562103"/>
                  </a:lnTo>
                  <a:lnTo>
                    <a:pt x="1018991" y="575752"/>
                  </a:lnTo>
                  <a:lnTo>
                    <a:pt x="1011476" y="586898"/>
                  </a:lnTo>
                  <a:lnTo>
                    <a:pt x="1000330" y="594413"/>
                  </a:lnTo>
                  <a:lnTo>
                    <a:pt x="986682" y="597168"/>
                  </a:lnTo>
                  <a:lnTo>
                    <a:pt x="842978" y="597168"/>
                  </a:lnTo>
                  <a:lnTo>
                    <a:pt x="834411" y="620575"/>
                  </a:lnTo>
                  <a:lnTo>
                    <a:pt x="811152" y="666007"/>
                  </a:lnTo>
                  <a:lnTo>
                    <a:pt x="781782" y="707316"/>
                  </a:lnTo>
                  <a:lnTo>
                    <a:pt x="769958" y="720327"/>
                  </a:lnTo>
                  <a:lnTo>
                    <a:pt x="769958" y="199045"/>
                  </a:lnTo>
                  <a:lnTo>
                    <a:pt x="828974" y="155687"/>
                  </a:lnTo>
                  <a:lnTo>
                    <a:pt x="828974" y="335729"/>
                  </a:lnTo>
                  <a:lnTo>
                    <a:pt x="834411" y="347016"/>
                  </a:lnTo>
                  <a:lnTo>
                    <a:pt x="850962" y="395975"/>
                  </a:lnTo>
                  <a:lnTo>
                    <a:pt x="860211" y="447867"/>
                  </a:lnTo>
                  <a:lnTo>
                    <a:pt x="860424" y="452075"/>
                  </a:lnTo>
                  <a:lnTo>
                    <a:pt x="986682" y="452075"/>
                  </a:lnTo>
                  <a:lnTo>
                    <a:pt x="1000330" y="454831"/>
                  </a:lnTo>
                  <a:lnTo>
                    <a:pt x="1011476" y="462345"/>
                  </a:lnTo>
                  <a:lnTo>
                    <a:pt x="1018991" y="473491"/>
                  </a:lnTo>
                  <a:lnTo>
                    <a:pt x="1021747" y="487140"/>
                  </a:lnTo>
                  <a:close/>
                </a:path>
                <a:path w="1022350" h="977900">
                  <a:moveTo>
                    <a:pt x="942098" y="239875"/>
                  </a:moveTo>
                  <a:lnTo>
                    <a:pt x="937565" y="252530"/>
                  </a:lnTo>
                  <a:lnTo>
                    <a:pt x="928197" y="262832"/>
                  </a:lnTo>
                  <a:lnTo>
                    <a:pt x="828974" y="335729"/>
                  </a:lnTo>
                  <a:lnTo>
                    <a:pt x="828974" y="155687"/>
                  </a:lnTo>
                  <a:lnTo>
                    <a:pt x="842289" y="145905"/>
                  </a:lnTo>
                  <a:lnTo>
                    <a:pt x="848406" y="142295"/>
                  </a:lnTo>
                  <a:lnTo>
                    <a:pt x="854920" y="140044"/>
                  </a:lnTo>
                  <a:lnTo>
                    <a:pt x="861634" y="139122"/>
                  </a:lnTo>
                  <a:lnTo>
                    <a:pt x="868352" y="139500"/>
                  </a:lnTo>
                  <a:lnTo>
                    <a:pt x="935694" y="213813"/>
                  </a:lnTo>
                  <a:lnTo>
                    <a:pt x="942098" y="239875"/>
                  </a:lnTo>
                  <a:close/>
                </a:path>
              </a:pathLst>
            </a:custGeom>
            <a:solidFill>
              <a:srgbClr val="DE9A3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349431" y="4470367"/>
              <a:ext cx="236886" cy="236886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技术风险评估</a:t>
            </a:r>
          </a:p>
        </p:txBody>
      </p:sp>
      <p:sp>
        <p:nvSpPr>
          <p:cNvPr id="29" name="object 29"/>
          <p:cNvSpPr/>
          <p:nvPr/>
        </p:nvSpPr>
        <p:spPr>
          <a:xfrm>
            <a:off x="579282" y="2049016"/>
            <a:ext cx="584835" cy="584835"/>
          </a:xfrm>
          <a:custGeom>
            <a:rect l="l" t="t" r="r" b="b"/>
            <a:pathLst>
              <a:path w="584835" h="584835">
                <a:moveTo>
                  <a:pt x="0" y="292129"/>
                </a:moveTo>
                <a:lnTo>
                  <a:pt x="3823" y="244744"/>
                </a:lnTo>
                <a:lnTo>
                  <a:pt x="14893" y="199793"/>
                </a:lnTo>
                <a:lnTo>
                  <a:pt x="32607" y="157879"/>
                </a:lnTo>
                <a:lnTo>
                  <a:pt x="56364" y="119601"/>
                </a:lnTo>
                <a:lnTo>
                  <a:pt x="85562" y="85562"/>
                </a:lnTo>
                <a:lnTo>
                  <a:pt x="119601" y="56364"/>
                </a:lnTo>
                <a:lnTo>
                  <a:pt x="157879" y="32607"/>
                </a:lnTo>
                <a:lnTo>
                  <a:pt x="199793" y="14893"/>
                </a:lnTo>
                <a:lnTo>
                  <a:pt x="244744" y="3823"/>
                </a:lnTo>
                <a:lnTo>
                  <a:pt x="292129" y="0"/>
                </a:lnTo>
                <a:lnTo>
                  <a:pt x="339513" y="3823"/>
                </a:lnTo>
                <a:lnTo>
                  <a:pt x="384463" y="14892"/>
                </a:lnTo>
                <a:lnTo>
                  <a:pt x="426378" y="32606"/>
                </a:lnTo>
                <a:lnTo>
                  <a:pt x="464656" y="56363"/>
                </a:lnTo>
                <a:lnTo>
                  <a:pt x="498695" y="85562"/>
                </a:lnTo>
                <a:lnTo>
                  <a:pt x="527893" y="119601"/>
                </a:lnTo>
                <a:lnTo>
                  <a:pt x="551650" y="157878"/>
                </a:lnTo>
                <a:lnTo>
                  <a:pt x="569364" y="199793"/>
                </a:lnTo>
                <a:lnTo>
                  <a:pt x="580434" y="244743"/>
                </a:lnTo>
                <a:lnTo>
                  <a:pt x="584257" y="292128"/>
                </a:lnTo>
                <a:lnTo>
                  <a:pt x="580434" y="339513"/>
                </a:lnTo>
                <a:lnTo>
                  <a:pt x="569364" y="384464"/>
                </a:lnTo>
                <a:lnTo>
                  <a:pt x="551650" y="426378"/>
                </a:lnTo>
                <a:lnTo>
                  <a:pt x="527893" y="464656"/>
                </a:lnTo>
                <a:lnTo>
                  <a:pt x="498695" y="498695"/>
                </a:lnTo>
                <a:lnTo>
                  <a:pt x="464656" y="527893"/>
                </a:lnTo>
                <a:lnTo>
                  <a:pt x="426379" y="551650"/>
                </a:lnTo>
                <a:lnTo>
                  <a:pt x="384464" y="569364"/>
                </a:lnTo>
                <a:lnTo>
                  <a:pt x="339513" y="580434"/>
                </a:lnTo>
                <a:lnTo>
                  <a:pt x="292129" y="584257"/>
                </a:lnTo>
                <a:lnTo>
                  <a:pt x="244744" y="580433"/>
                </a:lnTo>
                <a:lnTo>
                  <a:pt x="199793" y="569364"/>
                </a:lnTo>
                <a:lnTo>
                  <a:pt x="157879" y="551650"/>
                </a:lnTo>
                <a:lnTo>
                  <a:pt x="119601" y="527893"/>
                </a:lnTo>
                <a:lnTo>
                  <a:pt x="85562" y="498694"/>
                </a:lnTo>
                <a:lnTo>
                  <a:pt x="56364" y="464656"/>
                </a:lnTo>
                <a:lnTo>
                  <a:pt x="32607" y="426378"/>
                </a:lnTo>
                <a:lnTo>
                  <a:pt x="14893" y="384463"/>
                </a:lnTo>
                <a:lnTo>
                  <a:pt x="3823" y="339513"/>
                </a:lnTo>
                <a:lnTo>
                  <a:pt x="0" y="292128"/>
                </a:lnTo>
                <a:close/>
              </a:path>
            </a:pathLst>
          </a:custGeom>
          <a:ln w="19050">
            <a:solidFill>
              <a:srgbClr val="75480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703174" y="2177734"/>
            <a:ext cx="3384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754806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433533" y="2240867"/>
            <a:ext cx="105410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latin typeface="微软雅黑"/>
                <a:cs typeface="微软雅黑"/>
              </a:rPr>
              <a:t>技术方案一：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579282" y="3218180"/>
            <a:ext cx="584835" cy="584835"/>
          </a:xfrm>
          <a:custGeom>
            <a:rect l="l" t="t" r="r" b="b"/>
            <a:pathLst>
              <a:path w="584835" h="584835">
                <a:moveTo>
                  <a:pt x="0" y="292129"/>
                </a:moveTo>
                <a:lnTo>
                  <a:pt x="3823" y="244744"/>
                </a:lnTo>
                <a:lnTo>
                  <a:pt x="14893" y="199794"/>
                </a:lnTo>
                <a:lnTo>
                  <a:pt x="32607" y="157879"/>
                </a:lnTo>
                <a:lnTo>
                  <a:pt x="56364" y="119601"/>
                </a:lnTo>
                <a:lnTo>
                  <a:pt x="85562" y="85563"/>
                </a:lnTo>
                <a:lnTo>
                  <a:pt x="119601" y="56364"/>
                </a:lnTo>
                <a:lnTo>
                  <a:pt x="157879" y="32607"/>
                </a:lnTo>
                <a:lnTo>
                  <a:pt x="199793" y="14893"/>
                </a:lnTo>
                <a:lnTo>
                  <a:pt x="244744" y="3823"/>
                </a:lnTo>
                <a:lnTo>
                  <a:pt x="292129" y="0"/>
                </a:lnTo>
                <a:lnTo>
                  <a:pt x="339513" y="3823"/>
                </a:lnTo>
                <a:lnTo>
                  <a:pt x="384463" y="14892"/>
                </a:lnTo>
                <a:lnTo>
                  <a:pt x="426378" y="32606"/>
                </a:lnTo>
                <a:lnTo>
                  <a:pt x="464656" y="56363"/>
                </a:lnTo>
                <a:lnTo>
                  <a:pt x="498695" y="85562"/>
                </a:lnTo>
                <a:lnTo>
                  <a:pt x="527893" y="119601"/>
                </a:lnTo>
                <a:lnTo>
                  <a:pt x="551650" y="157878"/>
                </a:lnTo>
                <a:lnTo>
                  <a:pt x="569364" y="199793"/>
                </a:lnTo>
                <a:lnTo>
                  <a:pt x="580434" y="244743"/>
                </a:lnTo>
                <a:lnTo>
                  <a:pt x="584257" y="292128"/>
                </a:lnTo>
                <a:lnTo>
                  <a:pt x="580434" y="339513"/>
                </a:lnTo>
                <a:lnTo>
                  <a:pt x="569364" y="384463"/>
                </a:lnTo>
                <a:lnTo>
                  <a:pt x="551650" y="426378"/>
                </a:lnTo>
                <a:lnTo>
                  <a:pt x="527893" y="464656"/>
                </a:lnTo>
                <a:lnTo>
                  <a:pt x="498695" y="498694"/>
                </a:lnTo>
                <a:lnTo>
                  <a:pt x="464656" y="527893"/>
                </a:lnTo>
                <a:lnTo>
                  <a:pt x="426379" y="551650"/>
                </a:lnTo>
                <a:lnTo>
                  <a:pt x="384464" y="569364"/>
                </a:lnTo>
                <a:lnTo>
                  <a:pt x="339513" y="580433"/>
                </a:lnTo>
                <a:lnTo>
                  <a:pt x="292129" y="584257"/>
                </a:lnTo>
                <a:lnTo>
                  <a:pt x="244744" y="580433"/>
                </a:lnTo>
                <a:lnTo>
                  <a:pt x="199793" y="569363"/>
                </a:lnTo>
                <a:lnTo>
                  <a:pt x="157879" y="551649"/>
                </a:lnTo>
                <a:lnTo>
                  <a:pt x="119601" y="527892"/>
                </a:lnTo>
                <a:lnTo>
                  <a:pt x="85562" y="498694"/>
                </a:lnTo>
                <a:lnTo>
                  <a:pt x="56364" y="464655"/>
                </a:lnTo>
                <a:lnTo>
                  <a:pt x="32607" y="426377"/>
                </a:lnTo>
                <a:lnTo>
                  <a:pt x="14893" y="384463"/>
                </a:lnTo>
                <a:lnTo>
                  <a:pt x="3823" y="339512"/>
                </a:lnTo>
                <a:lnTo>
                  <a:pt x="0" y="292127"/>
                </a:lnTo>
                <a:close/>
              </a:path>
            </a:pathLst>
          </a:custGeom>
          <a:ln w="19050">
            <a:solidFill>
              <a:srgbClr val="B5701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712702" y="3346898"/>
            <a:ext cx="3384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B57016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433533" y="3152855"/>
            <a:ext cx="39687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风险：人工智能技术的准确性和稳定性可能存在不确定性，同时可能涉及数据安全和隐私保护问题。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575048" y="4441784"/>
            <a:ext cx="584835" cy="584835"/>
          </a:xfrm>
          <a:custGeom>
            <a:rect l="l" t="t" r="r" b="b"/>
            <a:pathLst>
              <a:path w="584835" h="584835">
                <a:moveTo>
                  <a:pt x="0" y="292129"/>
                </a:moveTo>
                <a:lnTo>
                  <a:pt x="3823" y="244744"/>
                </a:lnTo>
                <a:lnTo>
                  <a:pt x="14893" y="199794"/>
                </a:lnTo>
                <a:lnTo>
                  <a:pt x="32607" y="157879"/>
                </a:lnTo>
                <a:lnTo>
                  <a:pt x="56364" y="119601"/>
                </a:lnTo>
                <a:lnTo>
                  <a:pt x="85562" y="85563"/>
                </a:lnTo>
                <a:lnTo>
                  <a:pt x="119601" y="56364"/>
                </a:lnTo>
                <a:lnTo>
                  <a:pt x="157879" y="32607"/>
                </a:lnTo>
                <a:lnTo>
                  <a:pt x="199793" y="14893"/>
                </a:lnTo>
                <a:lnTo>
                  <a:pt x="244744" y="3823"/>
                </a:lnTo>
                <a:lnTo>
                  <a:pt x="292129" y="0"/>
                </a:lnTo>
                <a:lnTo>
                  <a:pt x="339513" y="3823"/>
                </a:lnTo>
                <a:lnTo>
                  <a:pt x="384463" y="14892"/>
                </a:lnTo>
                <a:lnTo>
                  <a:pt x="426378" y="32606"/>
                </a:lnTo>
                <a:lnTo>
                  <a:pt x="464656" y="56363"/>
                </a:lnTo>
                <a:lnTo>
                  <a:pt x="498695" y="85562"/>
                </a:lnTo>
                <a:lnTo>
                  <a:pt x="527893" y="119600"/>
                </a:lnTo>
                <a:lnTo>
                  <a:pt x="551650" y="157878"/>
                </a:lnTo>
                <a:lnTo>
                  <a:pt x="569364" y="199793"/>
                </a:lnTo>
                <a:lnTo>
                  <a:pt x="580434" y="244743"/>
                </a:lnTo>
                <a:lnTo>
                  <a:pt x="584257" y="292128"/>
                </a:lnTo>
                <a:lnTo>
                  <a:pt x="580434" y="339513"/>
                </a:lnTo>
                <a:lnTo>
                  <a:pt x="569364" y="384463"/>
                </a:lnTo>
                <a:lnTo>
                  <a:pt x="551650" y="426378"/>
                </a:lnTo>
                <a:lnTo>
                  <a:pt x="527893" y="464656"/>
                </a:lnTo>
                <a:lnTo>
                  <a:pt x="498695" y="498694"/>
                </a:lnTo>
                <a:lnTo>
                  <a:pt x="464656" y="527893"/>
                </a:lnTo>
                <a:lnTo>
                  <a:pt x="426379" y="551650"/>
                </a:lnTo>
                <a:lnTo>
                  <a:pt x="384464" y="569364"/>
                </a:lnTo>
                <a:lnTo>
                  <a:pt x="339513" y="580433"/>
                </a:lnTo>
                <a:lnTo>
                  <a:pt x="292129" y="584257"/>
                </a:lnTo>
                <a:lnTo>
                  <a:pt x="244744" y="580433"/>
                </a:lnTo>
                <a:lnTo>
                  <a:pt x="199793" y="569363"/>
                </a:lnTo>
                <a:lnTo>
                  <a:pt x="157879" y="551649"/>
                </a:lnTo>
                <a:lnTo>
                  <a:pt x="119601" y="527892"/>
                </a:lnTo>
                <a:lnTo>
                  <a:pt x="85562" y="498694"/>
                </a:lnTo>
                <a:lnTo>
                  <a:pt x="56364" y="464655"/>
                </a:lnTo>
                <a:lnTo>
                  <a:pt x="32607" y="426377"/>
                </a:lnTo>
                <a:lnTo>
                  <a:pt x="14893" y="384463"/>
                </a:lnTo>
                <a:lnTo>
                  <a:pt x="3823" y="339512"/>
                </a:lnTo>
                <a:lnTo>
                  <a:pt x="0" y="292127"/>
                </a:lnTo>
                <a:close/>
              </a:path>
            </a:pathLst>
          </a:custGeom>
          <a:ln w="19050">
            <a:solidFill>
              <a:srgbClr val="DE9A38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699367" y="4570502"/>
            <a:ext cx="33845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DE9A38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433533" y="4376460"/>
            <a:ext cx="39687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应对策略：加强技术研发和测试，建立完善的数据安</a:t>
            </a:r>
            <a:r>
              <a:rPr sz="1350" spc="-10">
                <a:latin typeface="微软雅黑"/>
                <a:cs typeface="微软雅黑"/>
              </a:rPr>
              <a:t>全和隐私保护机制。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27472" y="2107786"/>
            <a:ext cx="3885073" cy="323773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5106733" y="1821275"/>
            <a:ext cx="5919470" cy="1203325"/>
            <a:chOff x="5106733" y="1821275"/>
            <a:chExt cx="5919470" cy="1203325"/>
          </a:xfrm>
        </p:grpSpPr>
        <p:sp>
          <p:nvSpPr>
            <p:cNvPr id="4" name="object 4"/>
            <p:cNvSpPr/>
            <p:nvPr/>
          </p:nvSpPr>
          <p:spPr>
            <a:xfrm>
              <a:off x="5106733" y="1821275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FBDFB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106721" y="182128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738812" y="0"/>
                  </a:move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738812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25" y="0"/>
                  </a:lnTo>
                  <a:lnTo>
                    <a:pt x="5738825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635768" y="2042603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754806"/>
                </a:solidFill>
                <a:latin typeface="微软雅黑"/>
                <a:cs typeface="微软雅黑"/>
              </a:rPr>
              <a:t>01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106733" y="3124961"/>
            <a:ext cx="5919470" cy="1203325"/>
            <a:chOff x="5106733" y="3124961"/>
            <a:chExt cx="5919470" cy="1203325"/>
          </a:xfrm>
        </p:grpSpPr>
        <p:sp>
          <p:nvSpPr>
            <p:cNvPr id="8" name="object 8"/>
            <p:cNvSpPr/>
            <p:nvPr/>
          </p:nvSpPr>
          <p:spPr>
            <a:xfrm>
              <a:off x="5106733" y="3124962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FBEFE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106721" y="312496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0"/>
                  </a:moveTo>
                  <a:lnTo>
                    <a:pt x="5425630" y="1203299"/>
                  </a:lnTo>
                  <a:lnTo>
                    <a:pt x="5425643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0"/>
                  </a:ln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F2B16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635768" y="3362226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754806"/>
                </a:solidFill>
                <a:latin typeface="微软雅黑"/>
                <a:cs typeface="微软雅黑"/>
              </a:rPr>
              <a:t>02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106733" y="4428743"/>
            <a:ext cx="5919470" cy="1203325"/>
            <a:chOff x="5106733" y="4428743"/>
            <a:chExt cx="5919470" cy="1203325"/>
          </a:xfrm>
        </p:grpSpPr>
        <p:sp>
          <p:nvSpPr>
            <p:cNvPr id="12" name="object 12"/>
            <p:cNvSpPr/>
            <p:nvPr/>
          </p:nvSpPr>
          <p:spPr>
            <a:xfrm>
              <a:off x="5106733" y="4428744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09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09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FBDFB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106721" y="4428743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12"/>
                  </a:moveTo>
                  <a:lnTo>
                    <a:pt x="5425630" y="1203299"/>
                  </a:lnTo>
                  <a:lnTo>
                    <a:pt x="5425643" y="12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12"/>
                  </a:lnTo>
                  <a:lnTo>
                    <a:pt x="5440985" y="12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75480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635768" y="4692439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754806"/>
                </a:solidFill>
                <a:latin typeface="微软雅黑"/>
                <a:cs typeface="微软雅黑"/>
              </a:rPr>
              <a:t>03</a:t>
            </a:r>
            <a:endParaRPr sz="365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877710" y="3429001"/>
            <a:ext cx="725805" cy="724535"/>
          </a:xfrm>
          <a:custGeom>
            <a:rect l="l" t="t" r="r" b="b"/>
            <a:pathLst>
              <a:path w="725805" h="724535">
                <a:moveTo>
                  <a:pt x="160561" y="88075"/>
                </a:moveTo>
                <a:lnTo>
                  <a:pt x="0" y="88075"/>
                </a:lnTo>
                <a:lnTo>
                  <a:pt x="0" y="0"/>
                </a:lnTo>
                <a:lnTo>
                  <a:pt x="145816" y="0"/>
                </a:lnTo>
                <a:lnTo>
                  <a:pt x="160561" y="16310"/>
                </a:lnTo>
                <a:lnTo>
                  <a:pt x="160561" y="88075"/>
                </a:lnTo>
                <a:close/>
              </a:path>
              <a:path w="725805" h="724535">
                <a:moveTo>
                  <a:pt x="725805" y="564333"/>
                </a:moveTo>
                <a:lnTo>
                  <a:pt x="160561" y="564333"/>
                </a:lnTo>
                <a:lnTo>
                  <a:pt x="160561" y="448531"/>
                </a:lnTo>
                <a:lnTo>
                  <a:pt x="73727" y="88075"/>
                </a:lnTo>
                <a:lnTo>
                  <a:pt x="725805" y="88075"/>
                </a:lnTo>
                <a:lnTo>
                  <a:pt x="725805" y="305001"/>
                </a:lnTo>
                <a:lnTo>
                  <a:pt x="260503" y="463210"/>
                </a:lnTo>
                <a:lnTo>
                  <a:pt x="236772" y="467797"/>
                </a:lnTo>
                <a:lnTo>
                  <a:pt x="230398" y="477889"/>
                </a:lnTo>
                <a:lnTo>
                  <a:pt x="242762" y="487981"/>
                </a:lnTo>
                <a:lnTo>
                  <a:pt x="275248" y="492568"/>
                </a:lnTo>
                <a:lnTo>
                  <a:pt x="725805" y="492568"/>
                </a:lnTo>
                <a:lnTo>
                  <a:pt x="725805" y="564333"/>
                </a:lnTo>
                <a:close/>
              </a:path>
              <a:path w="725805" h="724535">
                <a:moveTo>
                  <a:pt x="203159" y="724174"/>
                </a:moveTo>
                <a:lnTo>
                  <a:pt x="171364" y="718924"/>
                </a:lnTo>
                <a:lnTo>
                  <a:pt x="142949" y="704194"/>
                </a:lnTo>
                <a:lnTo>
                  <a:pt x="122520" y="681512"/>
                </a:lnTo>
                <a:lnTo>
                  <a:pt x="114686" y="652409"/>
                </a:lnTo>
                <a:lnTo>
                  <a:pt x="122520" y="620068"/>
                </a:lnTo>
                <a:lnTo>
                  <a:pt x="142949" y="591857"/>
                </a:lnTo>
                <a:lnTo>
                  <a:pt x="171364" y="571902"/>
                </a:lnTo>
                <a:lnTo>
                  <a:pt x="203159" y="564333"/>
                </a:lnTo>
                <a:lnTo>
                  <a:pt x="233086" y="571902"/>
                </a:lnTo>
                <a:lnTo>
                  <a:pt x="255793" y="591857"/>
                </a:lnTo>
                <a:lnTo>
                  <a:pt x="270205" y="620068"/>
                </a:lnTo>
                <a:lnTo>
                  <a:pt x="275248" y="652409"/>
                </a:lnTo>
                <a:lnTo>
                  <a:pt x="270205" y="681512"/>
                </a:lnTo>
                <a:lnTo>
                  <a:pt x="255793" y="704194"/>
                </a:lnTo>
                <a:lnTo>
                  <a:pt x="233086" y="718924"/>
                </a:lnTo>
                <a:lnTo>
                  <a:pt x="203159" y="724174"/>
                </a:lnTo>
                <a:close/>
              </a:path>
              <a:path w="725805" h="724535">
                <a:moveTo>
                  <a:pt x="609479" y="724174"/>
                </a:moveTo>
                <a:lnTo>
                  <a:pt x="577249" y="718924"/>
                </a:lnTo>
                <a:lnTo>
                  <a:pt x="549473" y="704194"/>
                </a:lnTo>
                <a:lnTo>
                  <a:pt x="529992" y="681512"/>
                </a:lnTo>
                <a:lnTo>
                  <a:pt x="522645" y="652409"/>
                </a:lnTo>
                <a:lnTo>
                  <a:pt x="529992" y="620068"/>
                </a:lnTo>
                <a:lnTo>
                  <a:pt x="549473" y="591857"/>
                </a:lnTo>
                <a:lnTo>
                  <a:pt x="577249" y="571902"/>
                </a:lnTo>
                <a:lnTo>
                  <a:pt x="609479" y="564333"/>
                </a:lnTo>
                <a:lnTo>
                  <a:pt x="639661" y="571902"/>
                </a:lnTo>
                <a:lnTo>
                  <a:pt x="662931" y="591857"/>
                </a:lnTo>
                <a:lnTo>
                  <a:pt x="677907" y="620068"/>
                </a:lnTo>
                <a:lnTo>
                  <a:pt x="683206" y="652409"/>
                </a:lnTo>
                <a:lnTo>
                  <a:pt x="677907" y="681512"/>
                </a:lnTo>
                <a:lnTo>
                  <a:pt x="662931" y="704194"/>
                </a:lnTo>
                <a:lnTo>
                  <a:pt x="639661" y="718924"/>
                </a:lnTo>
                <a:lnTo>
                  <a:pt x="609479" y="724174"/>
                </a:lnTo>
                <a:close/>
              </a:path>
            </a:pathLst>
          </a:custGeom>
          <a:solidFill>
            <a:srgbClr val="FFF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7876893" y="2312912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10">
                <a:solidFill>
                  <a:srgbClr val="000404"/>
                </a:solidFill>
                <a:latin typeface="微软雅黑"/>
                <a:cs typeface="微软雅黑"/>
              </a:rPr>
              <a:t>技术方案二：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35066" y="3348089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风险：机器人生产线可能出现故障或需要维护，同时可能涉及生产安全问题。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435066" y="4634631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应对策略：建立完善的维护和检修机制，加强生</a:t>
            </a:r>
            <a:r>
              <a:rPr sz="1500" spc="-10">
                <a:solidFill>
                  <a:srgbClr val="000404"/>
                </a:solidFill>
                <a:latin typeface="微软雅黑"/>
                <a:cs typeface="微软雅黑"/>
              </a:rPr>
              <a:t>产安全管理和培训。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技术风险评估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https://d.book118.com/015212302042011121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Office Theme</vt:lpstr>
      <vt:lpstr>方太集团可行性研究报告</vt:lpstr>
      <vt:lpstr>目	录
CATALOGUE</vt:lpstr>
      <vt:lpstr>项目背景</vt:lpstr>
      <vt:lpstr>方太集团简介</vt:lpstr>
      <vt:lpstr>项目提出的背景和意义</vt:lpstr>
      <vt:lpstr>市场分析</vt:lpstr>
      <vt:lpstr>目标市场概述</vt:lpstr>
      <vt:lpstr>市场竞争情况</vt:lpstr>
      <vt:lpstr>消费者需求分析</vt:lpstr>
      <vt:lpstr>技术可行性分析</vt:lpstr>
      <vt:lpstr>技术方案介绍</vt:lpstr>
      <vt:lpstr>技术实现难度和成本分析</vt:lpstr>
      <vt:lpstr>技术实现难度和成本分析</vt:lpstr>
      <vt:lpstr>技术实现难度和成本分析</vt:lpstr>
      <vt:lpstr>技术风险评估</vt:lpstr>
      <vt:lpstr>技术风险评估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2024-09-24T02:38:52.637</cp:lastPrinted>
  <dcterms:created xsi:type="dcterms:W3CDTF">2024-09-23T18:38:52Z</dcterms:created>
  <dcterms:modified xsi:type="dcterms:W3CDTF">2024-09-23T18:38:54Z</dcterms:modified>
</cp:coreProperties>
</file>