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6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E95C608-FA4E-466B-BA2B-5F8C21FB72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A88E284-BBCA-49FD-930B-7A701139A9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7270C6B-58D3-405C-9B43-E48D05E5DE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1A5BB5D-04ED-4598-82AF-B667430D3C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9F8BBC6-B7A9-4B54-98DF-DD5F6B277E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A82B5C9-0008-4D92-9EDF-0EB723E385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93C6ABB-32BA-4777-A12D-EB0E8FE48A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731DC8D-207A-43E9-B732-4E3E00416D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6B98965-E419-4422-9BDA-B4CE36912D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783B2D3-5588-4AF0-BCD2-28E1D24B43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78BA158-607B-42B1-B95C-F6A73EF5C9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571500" y="2606765"/>
            <a:ext cx="5506636" cy="1200329"/>
          </a:xfrm>
        </p:spPr>
        <p:txBody>
          <a:bodyPr wrap="none" anchor="t">
            <a:spAutoFit/>
          </a:bodyPr>
          <a:lstStyle>
            <a:lvl1pPr algn="l">
              <a:defRPr sz="8000" b="1" i="0" spc="3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571500" y="3984896"/>
            <a:ext cx="3070071" cy="397032"/>
          </a:xfrm>
        </p:spPr>
        <p:txBody>
          <a:bodyPr wrap="none">
            <a:spAutoFit/>
          </a:bodyPr>
          <a:lstStyle>
            <a:lvl1pPr marL="0" indent="0" algn="l">
              <a:buNone/>
              <a:defRPr sz="2200" b="0" i="0" spc="3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点击编辑副标题样式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571500" y="1406436"/>
            <a:ext cx="5506636" cy="1200329"/>
          </a:xfrm>
        </p:spPr>
        <p:txBody>
          <a:bodyPr wrap="none" anchor="b">
            <a:spAutoFit/>
          </a:bodyPr>
          <a:lstStyle>
            <a:lvl1pPr marL="0" indent="0">
              <a:buNone/>
              <a:defRPr sz="8000" b="0" i="0" spc="300">
                <a:solidFill>
                  <a:schemeClr val="accent1">
                    <a:lumMod val="50000"/>
                  </a:schemeClr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7" name=""/>
        <p:cNvGrpSpPr/>
        <p:nvPr/>
      </p:nvGrpSpPr>
      <p:grpSpPr>
        <a:xfrm>
          <a:off x="0" y="0"/>
          <a:ext cx="0" cy="0"/>
        </a:xfrm>
      </p:grpSpPr>
      <p:pic>
        <p:nvPicPr>
          <p:cNvPr id="18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9" name="矩形 6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0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1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2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3" name=""/>
        <p:cNvGrpSpPr/>
        <p:nvPr/>
      </p:nvGrpSpPr>
      <p:grpSpPr>
        <a:xfrm>
          <a:off x="0" y="0"/>
          <a:ext cx="0" cy="0"/>
        </a:xfrm>
      </p:grpSpPr>
      <p:sp>
        <p:nvSpPr>
          <p:cNvPr id="24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5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6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pic>
        <p:nvPicPr>
          <p:cNvPr id="28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1522003004201111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精细化学品化学之香料香精\n## 1.香料香精的基本概念与分类\n### 1.1香料与香精的定义与区别\n### 1.2香料的分类与应用领域\n### 1.3香精的分类与组成\n## 2.香料的化学结构与性质\n### 2.1香料的化学结构特点\n### 2.2香料的物理化学性质\n### 2.3香料的感官特性与化学结构的关系\n## 3.香料的合成方法与工艺\n### 3.1天然香料的提取与分离技术\n### 3.2合成香料的常用合成方法\n### 3.3香料合成中的绿色化学与可持续发展\n## 4.香精的配制技术与工艺\n### 4.1香精的配制原则与方法\n### 4.2香精的稳定性与保质期研究\n### 4.3香精配制的质量控制在食品安全中的应用\n## 5.香料香精在食品、化妆品等领域的应用\n### 5.1香料香精在食品工业中的应用与法规\n### 5.2香料香精在化妆品工业中的应用与法规\n### 5.3香料香精在其他领域的应用与趋势\n## 6.香料香精的发展趋势与挑战\n### 6.1香料香精行业的技术创新与发展方向\n### 6.2香料香精行业的绿色发展与循环经济\n### 6.3香料香精行业面临的挑战与应对措施\n&quot;,&quot;templateId&quot;:&quot;ujpcqsuz1ifzxno4qckwkhkbir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571500" y="2606765"/>
            <a:ext cx="11055350" cy="118745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 sz="6600"/>
              <a:t>精细化学品化学之香料香精</a:t>
            </a:r>
            <a:endParaRPr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571500" y="3984896"/>
            <a:ext cx="5581650" cy="400050"/>
          </a:xfrm>
        </p:spPr>
        <p:txBody>
          <a:bodyPr/>
          <a:lstStyle/>
          <a:p>
            <a:r>
              <a:rPr lang="en-US"/>
              <a:t> </a:t>
            </a:r>
            <a:endParaRPr/>
          </a:p>
        </p:txBody>
      </p:sp>
      <p:cxnSp>
        <p:nvCxnSpPr>
          <p:cNvPr id="4" name="直线连接符 4"/>
          <p:cNvCxnSpPr/>
          <p:nvPr/>
        </p:nvCxnSpPr>
        <p:spPr>
          <a:xfrm>
            <a:off x="660400" y="6014027"/>
            <a:ext cx="825500" cy="0"/>
          </a:xfrm>
          <a:prstGeom prst="line">
            <a:avLst/>
          </a:prstGeom>
          <a:ln w="127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占位符 20"/>
          <p:cNvSpPr txBox="1"/>
          <p:nvPr/>
        </p:nvSpPr>
        <p:spPr>
          <a:xfrm>
            <a:off x="571499" y="6129521"/>
            <a:ext cx="2093843" cy="375552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z="1400" spc="8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6" name="文本占位符 20"/>
          <p:cNvSpPr txBox="1"/>
          <p:nvPr/>
        </p:nvSpPr>
        <p:spPr>
          <a:xfrm>
            <a:off x="9937347" y="6129521"/>
            <a:ext cx="1683154" cy="377411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z="1400" spc="80">
                <a:solidFill>
                  <a:schemeClr val="accent1">
                    <a:lumMod val="50000"/>
                  </a:schemeClr>
                </a:solidFill>
                <a:effectLst/>
              </a:rPr>
              <a:t> </a:t>
            </a:r>
            <a:endParaRPr kumimoji="1" lang="en-US" altLang="zh-CN" sz="1400" spc="8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8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29" name="标题 1" descr="{&quot;isTemplate&quot;:true,&quot;type&quot;:&quot;title&quot;,&quot;canOmit&quot;:false,&quot;range&quot;:0}"/>
          <p:cNvSpPr>
            <a:spLocks noGrp="1"/>
          </p:cNvSpPr>
          <p:nvPr>
            <p:ph type="title" idx="4294967295"/>
          </p:nvPr>
        </p:nvSpPr>
        <p:spPr>
          <a:xfrm>
            <a:off x="831850" y="3537545"/>
            <a:ext cx="10826750" cy="74930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 sz="4800" b="1" spc="300">
                <a:solidFill>
                  <a:schemeClr val="accent1">
                    <a:lumMod val="50000"/>
                    <a:alpha val="100000"/>
                  </a:schemeClr>
                </a:solidFill>
              </a:rPr>
              <a:t>香料香精的基本概念与分类</a:t>
            </a:r>
            <a:endParaRPr/>
          </a:p>
        </p:txBody>
      </p:sp>
      <p:sp>
        <p:nvSpPr>
          <p:cNvPr id="130" name="标题 1"/>
          <p:cNvSpPr txBox="1"/>
          <p:nvPr/>
        </p:nvSpPr>
        <p:spPr>
          <a:xfrm>
            <a:off x="831850" y="1844227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8800" spc="300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 sz="8800" spc="300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cxnSp>
        <p:nvCxnSpPr>
          <p:cNvPr id="131" name="直线连接符 4"/>
          <p:cNvCxnSpPr/>
          <p:nvPr/>
        </p:nvCxnSpPr>
        <p:spPr>
          <a:xfrm>
            <a:off x="952500" y="3155355"/>
            <a:ext cx="1203752" cy="0"/>
          </a:xfrm>
          <a:prstGeom prst="line">
            <a:avLst/>
          </a:prstGeom>
          <a:ln w="254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0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31" name="Group 512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36033" y="1751287"/>
            <a:ext cx="11055112" cy="4234459"/>
            <a:chOff x="636033" y="1751287"/>
            <a:chExt cx="11055112" cy="4234459"/>
          </a:xfrm>
        </p:grpSpPr>
        <p:grpSp>
          <p:nvGrpSpPr>
            <p:cNvPr id="232" name="Group 513"/>
            <p:cNvGrpSpPr/>
            <p:nvPr/>
          </p:nvGrpSpPr>
          <p:grpSpPr>
            <a:xfrm>
              <a:off x="636033" y="1751287"/>
              <a:ext cx="3519940" cy="4234459"/>
              <a:chOff x="636033" y="1751287"/>
              <a:chExt cx="3519940" cy="4234459"/>
            </a:xfrm>
          </p:grpSpPr>
          <p:sp>
            <p:nvSpPr>
              <p:cNvPr id="233" name="AutoShape 2"/>
              <p:cNvSpPr/>
              <p:nvPr/>
            </p:nvSpPr>
            <p:spPr>
              <a:xfrm>
                <a:off x="636033" y="1751287"/>
                <a:ext cx="3519940" cy="4234459"/>
              </a:xfrm>
              <a:prstGeom prst="round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34" name="Connector 3"/>
              <p:cNvCxnSpPr/>
              <p:nvPr/>
            </p:nvCxnSpPr>
            <p:spPr>
              <a:xfrm>
                <a:off x="1068653" y="2719942"/>
                <a:ext cx="2654699" cy="0"/>
              </a:xfrm>
              <a:prstGeom prst="line">
                <a:avLst/>
              </a:prstGeom>
              <a:ln w="9525">
                <a:solidFill>
                  <a:srgbClr val="FFFFFF">
                    <a:alpha val="100000"/>
                  </a:srgbClr>
                </a:solidFill>
                <a:prstDash val="solid"/>
              </a:ln>
            </p:spPr>
          </p:cxnSp>
          <p:sp>
            <p:nvSpPr>
              <p:cNvPr id="235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1084612" y="1883621"/>
                <a:ext cx="2622550" cy="8128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86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香料</a:t>
                </a:r>
                <a:endParaRPr/>
              </a:p>
            </p:txBody>
          </p:sp>
          <p:sp>
            <p:nvSpPr>
              <p:cNvPr id="236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894460" y="2924197"/>
                <a:ext cx="3003550" cy="2788227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香料是一种具有</a:t>
                </a:r>
                <a:r>
                  <a:rPr lang="zh-CN" sz="14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香气</a:t>
                </a: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或</a:t>
                </a:r>
                <a:r>
                  <a:rPr lang="zh-CN" sz="14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香味</a:t>
                </a: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的天然或合成化合物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香料可以是</a:t>
                </a:r>
                <a:r>
                  <a:rPr lang="zh-CN" sz="14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单一化合物</a:t>
                </a: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，也可以是</a:t>
                </a:r>
                <a:r>
                  <a:rPr lang="zh-CN" sz="14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多种化合物的混合物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香料在较低浓度下就能散发出浓郁的香气</a:t>
                </a:r>
                <a:endParaRPr/>
              </a:p>
            </p:txBody>
          </p:sp>
        </p:grpSp>
        <p:grpSp>
          <p:nvGrpSpPr>
            <p:cNvPr id="237" name="Group 518"/>
            <p:cNvGrpSpPr/>
            <p:nvPr/>
          </p:nvGrpSpPr>
          <p:grpSpPr>
            <a:xfrm>
              <a:off x="4403619" y="1751287"/>
              <a:ext cx="3519940" cy="4234459"/>
              <a:chOff x="4403619" y="1751287"/>
              <a:chExt cx="3519940" cy="4234459"/>
            </a:xfrm>
          </p:grpSpPr>
          <p:sp>
            <p:nvSpPr>
              <p:cNvPr id="238" name="AutoShape 6"/>
              <p:cNvSpPr/>
              <p:nvPr/>
            </p:nvSpPr>
            <p:spPr>
              <a:xfrm>
                <a:off x="4403619" y="1751287"/>
                <a:ext cx="3519940" cy="4234459"/>
              </a:xfrm>
              <a:prstGeom prst="round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39" name="Connector 7"/>
              <p:cNvCxnSpPr/>
              <p:nvPr/>
            </p:nvCxnSpPr>
            <p:spPr>
              <a:xfrm>
                <a:off x="4836240" y="2719942"/>
                <a:ext cx="2654699" cy="0"/>
              </a:xfrm>
              <a:prstGeom prst="line">
                <a:avLst/>
              </a:prstGeom>
              <a:ln w="9525">
                <a:solidFill>
                  <a:srgbClr val="FFFFFF">
                    <a:alpha val="100000"/>
                  </a:srgbClr>
                </a:solidFill>
                <a:prstDash val="solid"/>
              </a:ln>
            </p:spPr>
          </p:cxnSp>
          <p:sp>
            <p:nvSpPr>
              <p:cNvPr id="240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4852198" y="1883621"/>
                <a:ext cx="2622550" cy="8128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86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香精</a:t>
                </a:r>
                <a:endParaRPr/>
              </a:p>
            </p:txBody>
          </p:sp>
          <p:sp>
            <p:nvSpPr>
              <p:cNvPr id="241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662047" y="2924197"/>
                <a:ext cx="3003550" cy="2788227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香精是由</a:t>
                </a:r>
                <a:r>
                  <a:rPr lang="zh-CN" sz="14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香料</a:t>
                </a: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溶剂</a:t>
                </a: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添加剂</a:t>
                </a: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按照一定比例配制而成的</a:t>
                </a:r>
                <a:r>
                  <a:rPr lang="zh-CN" sz="14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混合物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香精具有</a:t>
                </a:r>
                <a:r>
                  <a:rPr lang="zh-CN" sz="14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特定的香气</a:t>
                </a: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香味</a:t>
                </a: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，可用于调配各种化妆品、食品、烟草等产品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香精通常浓度较高，使用时需要稀释</a:t>
                </a:r>
                <a:endParaRPr/>
              </a:p>
            </p:txBody>
          </p:sp>
        </p:grpSp>
        <p:grpSp>
          <p:nvGrpSpPr>
            <p:cNvPr id="242" name="Group 523"/>
            <p:cNvGrpSpPr/>
            <p:nvPr/>
          </p:nvGrpSpPr>
          <p:grpSpPr>
            <a:xfrm>
              <a:off x="8171205" y="1751287"/>
              <a:ext cx="3519940" cy="4234459"/>
              <a:chOff x="8171205" y="1751287"/>
              <a:chExt cx="3519940" cy="4234459"/>
            </a:xfrm>
          </p:grpSpPr>
          <p:sp>
            <p:nvSpPr>
              <p:cNvPr id="243" name="AutoShape 10"/>
              <p:cNvSpPr/>
              <p:nvPr/>
            </p:nvSpPr>
            <p:spPr>
              <a:xfrm>
                <a:off x="8171205" y="1751287"/>
                <a:ext cx="3519940" cy="4234459"/>
              </a:xfrm>
              <a:prstGeom prst="round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44" name="Connector 11"/>
              <p:cNvCxnSpPr/>
              <p:nvPr/>
            </p:nvCxnSpPr>
            <p:spPr>
              <a:xfrm>
                <a:off x="8603826" y="2719942"/>
                <a:ext cx="2654699" cy="0"/>
              </a:xfrm>
              <a:prstGeom prst="line">
                <a:avLst/>
              </a:prstGeom>
              <a:ln w="9525">
                <a:solidFill>
                  <a:srgbClr val="FFFFFF">
                    <a:alpha val="100000"/>
                  </a:srgbClr>
                </a:solidFill>
                <a:prstDash val="solid"/>
              </a:ln>
            </p:spPr>
          </p:cxnSp>
          <p:sp>
            <p:nvSpPr>
              <p:cNvPr id="245" name="TextBox 12" descr="{&quot;isTemplate&quot;:true,&quot;type&quot;:&quot;title&quot;,&quot;canOmit&quot;:false,&quot;range&quot;:0}"/>
              <p:cNvSpPr txBox="1"/>
              <p:nvPr/>
            </p:nvSpPr>
            <p:spPr>
              <a:xfrm>
                <a:off x="8619785" y="1883621"/>
                <a:ext cx="2622550" cy="8128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86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香料与香精的区别</a:t>
                </a:r>
                <a:endParaRPr/>
              </a:p>
            </p:txBody>
          </p:sp>
          <p:sp>
            <p:nvSpPr>
              <p:cNvPr id="246" name="TextBox 1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8429633" y="2924197"/>
                <a:ext cx="3003550" cy="2788227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香料是香气和香味的来源，而香精是香料的调配产物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香料可以单独使用，而香精需要与其他成分混合使用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香料和香精的浓度和使用场景不同</a:t>
                </a:r>
                <a:endParaRPr/>
              </a:p>
            </p:txBody>
          </p:sp>
        </p:grpSp>
      </p:grpSp>
      <p:sp>
        <p:nvSpPr>
          <p:cNvPr id="24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香料与香精的定义与区别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8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49" name="Group 685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1075314" y="1520189"/>
            <a:ext cx="9868911" cy="4434111"/>
            <a:chOff x="1075314" y="1520189"/>
            <a:chExt cx="9868911" cy="4434111"/>
          </a:xfrm>
        </p:grpSpPr>
        <p:grpSp>
          <p:nvGrpSpPr>
            <p:cNvPr id="250" name="Group 686"/>
            <p:cNvGrpSpPr/>
            <p:nvPr/>
          </p:nvGrpSpPr>
          <p:grpSpPr>
            <a:xfrm>
              <a:off x="1075314" y="1520189"/>
              <a:ext cx="9868911" cy="2072418"/>
              <a:chOff x="1075314" y="1520189"/>
              <a:chExt cx="9868911" cy="2072418"/>
            </a:xfrm>
          </p:grpSpPr>
          <p:sp>
            <p:nvSpPr>
              <p:cNvPr id="251" name="TextBox 2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61535" y="2061200"/>
                <a:ext cx="7382690" cy="1531407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天然香料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：来源于自然界，如植物、动物、微生物等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合成香料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：通过化学合成方法制备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混合香料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：由多种天然或合成香料混合而成</a:t>
                </a:r>
                <a:endParaRPr/>
              </a:p>
            </p:txBody>
          </p:sp>
          <p:sp>
            <p:nvSpPr>
              <p:cNvPr id="252" name="TextBox 27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61535" y="1520189"/>
                <a:ext cx="7382690" cy="490334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香料的分类</a:t>
                </a:r>
                <a:endParaRPr/>
              </a:p>
            </p:txBody>
          </p:sp>
          <p:sp>
            <p:nvSpPr>
              <p:cNvPr id="253" name="AutoShape 33"/>
              <p:cNvSpPr/>
              <p:nvPr/>
            </p:nvSpPr>
            <p:spPr>
              <a:xfrm>
                <a:off x="1075314" y="1789318"/>
                <a:ext cx="1747957" cy="1747957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4" name="Freeform 35"/>
              <p:cNvSpPr/>
              <p:nvPr/>
            </p:nvSpPr>
            <p:spPr>
              <a:xfrm>
                <a:off x="1537812" y="2251817"/>
                <a:ext cx="822960" cy="822960"/>
              </a:xfrm>
              <a:custGeom>
                <a:rect l="l" t="t" r="r" b="b"/>
                <a:pathLst>
                  <a:path w="304800" h="304800">
                    <a:moveTo>
                      <a:pt x="0" y="91440"/>
                    </a:moveTo>
                    <a:lnTo>
                      <a:pt x="152400" y="0"/>
                    </a:lnTo>
                    <a:lnTo>
                      <a:pt x="304800" y="91440"/>
                    </a:lnTo>
                    <a:lnTo>
                      <a:pt x="304800" y="121920"/>
                    </a:lnTo>
                    <a:lnTo>
                      <a:pt x="0" y="121920"/>
                    </a:lnTo>
                    <a:lnTo>
                      <a:pt x="0" y="91440"/>
                    </a:lnTo>
                    <a:close/>
                    <a:moveTo>
                      <a:pt x="0" y="274320"/>
                    </a:moveTo>
                    <a:lnTo>
                      <a:pt x="304800" y="274320"/>
                    </a:lnTo>
                    <a:lnTo>
                      <a:pt x="304800" y="304800"/>
                    </a:lnTo>
                    <a:lnTo>
                      <a:pt x="0" y="304800"/>
                    </a:lnTo>
                    <a:lnTo>
                      <a:pt x="0" y="274320"/>
                    </a:lnTo>
                    <a:close/>
                    <a:moveTo>
                      <a:pt x="30480" y="243840"/>
                    </a:moveTo>
                    <a:lnTo>
                      <a:pt x="274320" y="243840"/>
                    </a:lnTo>
                    <a:lnTo>
                      <a:pt x="274320" y="274320"/>
                    </a:lnTo>
                    <a:lnTo>
                      <a:pt x="30480" y="274320"/>
                    </a:lnTo>
                    <a:lnTo>
                      <a:pt x="30480" y="243840"/>
                    </a:lnTo>
                    <a:close/>
                    <a:moveTo>
                      <a:pt x="30480" y="121920"/>
                    </a:moveTo>
                    <a:lnTo>
                      <a:pt x="91440" y="121920"/>
                    </a:lnTo>
                    <a:lnTo>
                      <a:pt x="91440" y="243840"/>
                    </a:lnTo>
                    <a:lnTo>
                      <a:pt x="30480" y="243840"/>
                    </a:lnTo>
                    <a:lnTo>
                      <a:pt x="30480" y="121920"/>
                    </a:lnTo>
                    <a:close/>
                    <a:moveTo>
                      <a:pt x="121920" y="121920"/>
                    </a:moveTo>
                    <a:lnTo>
                      <a:pt x="182880" y="121920"/>
                    </a:lnTo>
                    <a:lnTo>
                      <a:pt x="182880" y="243840"/>
                    </a:lnTo>
                    <a:lnTo>
                      <a:pt x="121920" y="243840"/>
                    </a:lnTo>
                    <a:lnTo>
                      <a:pt x="121920" y="121920"/>
                    </a:lnTo>
                    <a:close/>
                    <a:moveTo>
                      <a:pt x="213360" y="121920"/>
                    </a:moveTo>
                    <a:lnTo>
                      <a:pt x="274320" y="121920"/>
                    </a:lnTo>
                    <a:lnTo>
                      <a:pt x="274320" y="243840"/>
                    </a:lnTo>
                    <a:lnTo>
                      <a:pt x="213360" y="243840"/>
                    </a:lnTo>
                    <a:lnTo>
                      <a:pt x="213360" y="121920"/>
                    </a:lnTo>
                    <a:close/>
                  </a:path>
                </a:pathLst>
              </a:custGeom>
              <a:solidFill>
                <a:srgbClr val="FDFCFC">
                  <a:alpha val="100000"/>
                </a:srgb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55" name="Group 691"/>
            <p:cNvGrpSpPr/>
            <p:nvPr/>
          </p:nvGrpSpPr>
          <p:grpSpPr>
            <a:xfrm>
              <a:off x="1075314" y="3881882"/>
              <a:ext cx="9868911" cy="2072418"/>
              <a:chOff x="1075314" y="3881882"/>
              <a:chExt cx="9868911" cy="2072418"/>
            </a:xfrm>
          </p:grpSpPr>
          <p:sp>
            <p:nvSpPr>
              <p:cNvPr id="256" name="TextBox 2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61535" y="4422893"/>
                <a:ext cx="7382690" cy="1531407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食品工业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：用于糕点、饮料、糖果等食品的生产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化妆品工业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：用于香水、护肤品、洗发水等化妆品的生产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烟草工业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：用于卷烟、雪茄等烟草制品的生产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医药工业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：用于驱虫、消炎、止痛等药品的生产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其他领域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：如清洁剂、消毒剂、饲料添加剂等</a:t>
                </a:r>
                <a:endParaRPr/>
              </a:p>
            </p:txBody>
          </p:sp>
          <p:sp>
            <p:nvSpPr>
              <p:cNvPr id="257" name="TextBox 31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61535" y="3881882"/>
                <a:ext cx="7382690" cy="490334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香料的应用领域</a:t>
                </a:r>
                <a:endParaRPr/>
              </a:p>
            </p:txBody>
          </p:sp>
          <p:sp>
            <p:nvSpPr>
              <p:cNvPr id="258" name="AutoShape 32"/>
              <p:cNvSpPr/>
              <p:nvPr/>
            </p:nvSpPr>
            <p:spPr>
              <a:xfrm>
                <a:off x="1075314" y="4179055"/>
                <a:ext cx="1747957" cy="1747957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9" name="Freeform 34"/>
              <p:cNvSpPr/>
              <p:nvPr/>
            </p:nvSpPr>
            <p:spPr>
              <a:xfrm>
                <a:off x="1537812" y="4641553"/>
                <a:ext cx="822960" cy="822960"/>
              </a:xfrm>
              <a:custGeom>
                <a:rect l="l" t="t" r="r" b="b"/>
                <a:pathLst>
                  <a:path w="304800" h="304800">
                    <a:moveTo>
                      <a:pt x="304800" y="171155"/>
                    </a:moveTo>
                    <a:lnTo>
                      <a:pt x="304800" y="133055"/>
                    </a:lnTo>
                    <a:lnTo>
                      <a:pt x="259261" y="114081"/>
                    </a:lnTo>
                    <a:cubicBezTo>
                      <a:pt x="257994" y="110509"/>
                      <a:pt x="256661" y="107051"/>
                      <a:pt x="255022" y="103661"/>
                    </a:cubicBezTo>
                    <a:lnTo>
                      <a:pt x="273406" y="57893"/>
                    </a:lnTo>
                    <a:lnTo>
                      <a:pt x="246459" y="30956"/>
                    </a:lnTo>
                    <a:lnTo>
                      <a:pt x="201101" y="49635"/>
                    </a:lnTo>
                    <a:cubicBezTo>
                      <a:pt x="197644" y="47958"/>
                      <a:pt x="194110" y="46549"/>
                      <a:pt x="190462" y="45244"/>
                    </a:cubicBezTo>
                    <a:lnTo>
                      <a:pt x="171155" y="0"/>
                    </a:lnTo>
                    <a:lnTo>
                      <a:pt x="133055" y="0"/>
                    </a:lnTo>
                    <a:lnTo>
                      <a:pt x="114224" y="45091"/>
                    </a:lnTo>
                    <a:cubicBezTo>
                      <a:pt x="110433" y="46434"/>
                      <a:pt x="106785" y="47844"/>
                      <a:pt x="103175" y="49559"/>
                    </a:cubicBezTo>
                    <a:lnTo>
                      <a:pt x="57893" y="31366"/>
                    </a:lnTo>
                    <a:lnTo>
                      <a:pt x="30956" y="58303"/>
                    </a:lnTo>
                    <a:lnTo>
                      <a:pt x="49416" y="103175"/>
                    </a:lnTo>
                    <a:cubicBezTo>
                      <a:pt x="47625" y="106861"/>
                      <a:pt x="46177" y="110614"/>
                      <a:pt x="44796" y="114491"/>
                    </a:cubicBezTo>
                    <a:lnTo>
                      <a:pt x="0" y="133645"/>
                    </a:lnTo>
                    <a:lnTo>
                      <a:pt x="0" y="171745"/>
                    </a:lnTo>
                    <a:lnTo>
                      <a:pt x="44834" y="190424"/>
                    </a:lnTo>
                    <a:cubicBezTo>
                      <a:pt x="46215" y="194291"/>
                      <a:pt x="47701" y="198053"/>
                      <a:pt x="49482" y="201740"/>
                    </a:cubicBezTo>
                    <a:lnTo>
                      <a:pt x="31366" y="246907"/>
                    </a:lnTo>
                    <a:lnTo>
                      <a:pt x="58303" y="273844"/>
                    </a:lnTo>
                    <a:lnTo>
                      <a:pt x="103289" y="255318"/>
                    </a:lnTo>
                    <a:cubicBezTo>
                      <a:pt x="106899" y="257032"/>
                      <a:pt x="110585" y="258404"/>
                      <a:pt x="114376" y="259709"/>
                    </a:cubicBezTo>
                    <a:lnTo>
                      <a:pt x="133645" y="304800"/>
                    </a:lnTo>
                    <a:lnTo>
                      <a:pt x="171745" y="304800"/>
                    </a:lnTo>
                    <a:lnTo>
                      <a:pt x="190605" y="259480"/>
                    </a:lnTo>
                    <a:cubicBezTo>
                      <a:pt x="194215" y="258137"/>
                      <a:pt x="197787" y="256727"/>
                      <a:pt x="201206" y="255089"/>
                    </a:cubicBezTo>
                    <a:lnTo>
                      <a:pt x="246898" y="273396"/>
                    </a:lnTo>
                    <a:lnTo>
                      <a:pt x="273834" y="246459"/>
                    </a:lnTo>
                    <a:lnTo>
                      <a:pt x="255079" y="200997"/>
                    </a:lnTo>
                    <a:cubicBezTo>
                      <a:pt x="256680" y="197577"/>
                      <a:pt x="257985" y="194110"/>
                      <a:pt x="259251" y="190576"/>
                    </a:cubicBezTo>
                    <a:lnTo>
                      <a:pt x="304800" y="171155"/>
                    </a:lnTo>
                    <a:close/>
                    <a:moveTo>
                      <a:pt x="152105" y="209550"/>
                    </a:moveTo>
                    <a:cubicBezTo>
                      <a:pt x="120558" y="209550"/>
                      <a:pt x="94955" y="183947"/>
                      <a:pt x="94955" y="152400"/>
                    </a:cubicBezTo>
                    <a:cubicBezTo>
                      <a:pt x="94955" y="120853"/>
                      <a:pt x="120558" y="95250"/>
                      <a:pt x="152105" y="95250"/>
                    </a:cubicBezTo>
                    <a:cubicBezTo>
                      <a:pt x="183652" y="95250"/>
                      <a:pt x="209255" y="120853"/>
                      <a:pt x="209255" y="152400"/>
                    </a:cubicBezTo>
                    <a:cubicBezTo>
                      <a:pt x="209255" y="183947"/>
                      <a:pt x="183652" y="209550"/>
                      <a:pt x="152105" y="209550"/>
                    </a:cubicBezTo>
                    <a:close/>
                  </a:path>
                </a:pathLst>
              </a:custGeom>
              <a:solidFill>
                <a:srgbClr val="FDFCFC">
                  <a:alpha val="100000"/>
                </a:srgb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26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香料的分类与应用领域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6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62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63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64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65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香精的分类</a:t>
                </a:r>
                <a:endParaRPr/>
              </a:p>
            </p:txBody>
          </p:sp>
          <p:sp>
            <p:nvSpPr>
              <p:cNvPr id="266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水溶性香精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：以水为溶剂，适用于水性产品的调配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油溶性香精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：以油为溶剂，适用于油性产品的调配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乳化香精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：以水和油为溶剂，适用于乳化产品的调配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粉末香精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：以粉末形式存在，适用于粉末产品的调配</a:t>
                </a:r>
                <a:endParaRPr/>
              </a:p>
            </p:txBody>
          </p:sp>
          <p:sp>
            <p:nvSpPr>
              <p:cNvPr id="267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8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9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70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71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72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香精的组成</a:t>
                </a:r>
                <a:endParaRPr/>
              </a:p>
            </p:txBody>
          </p:sp>
          <p:sp>
            <p:nvSpPr>
              <p:cNvPr id="273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香料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：提供香气和香味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溶剂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：用于溶解香料，常用的有乙醇、丙二醇、甘油等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添加剂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：用于改善香精的性能，如抗氧化剂、稳定剂、增稠剂等</a:t>
                </a:r>
                <a:endParaRPr/>
              </a:p>
            </p:txBody>
          </p:sp>
          <p:sp>
            <p:nvSpPr>
              <p:cNvPr id="274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5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6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77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7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香精的分类与组成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79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80" name="标题 1" descr="{&quot;isTemplate&quot;:true,&quot;type&quot;:&quot;title&quot;,&quot;canOmit&quot;:false,&quot;range&quot;:0}"/>
          <p:cNvSpPr>
            <a:spLocks noGrp="1"/>
          </p:cNvSpPr>
          <p:nvPr>
            <p:ph type="title" idx="4294967295"/>
          </p:nvPr>
        </p:nvSpPr>
        <p:spPr>
          <a:xfrm>
            <a:off x="831850" y="3537545"/>
            <a:ext cx="10826750" cy="74930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 sz="4800" b="1" spc="300">
                <a:solidFill>
                  <a:schemeClr val="accent1">
                    <a:lumMod val="50000"/>
                    <a:alpha val="100000"/>
                  </a:schemeClr>
                </a:solidFill>
              </a:rPr>
              <a:t>香料的化学结构与性质</a:t>
            </a:r>
            <a:endParaRPr/>
          </a:p>
        </p:txBody>
      </p:sp>
      <p:sp>
        <p:nvSpPr>
          <p:cNvPr id="281" name="标题 1"/>
          <p:cNvSpPr txBox="1"/>
          <p:nvPr/>
        </p:nvSpPr>
        <p:spPr>
          <a:xfrm>
            <a:off x="831850" y="1844227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8800" spc="300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 sz="8800" spc="300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cxnSp>
        <p:nvCxnSpPr>
          <p:cNvPr id="282" name="直线连接符 4"/>
          <p:cNvCxnSpPr/>
          <p:nvPr/>
        </p:nvCxnSpPr>
        <p:spPr>
          <a:xfrm>
            <a:off x="952500" y="3155355"/>
            <a:ext cx="1203752" cy="0"/>
          </a:xfrm>
          <a:prstGeom prst="line">
            <a:avLst/>
          </a:prstGeom>
          <a:ln w="254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83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84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85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86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87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香料的化学结构特点</a:t>
                </a:r>
                <a:endParaRPr/>
              </a:p>
            </p:txBody>
          </p:sp>
          <p:sp>
            <p:nvSpPr>
              <p:cNvPr id="288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芳香族化合物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：具有一个或多个不饱和的环状结构，如苯、萘、蒽等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脂肪族化合物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：具有直链或支链的饱和烃结构，如烷烃、烯烃、醇等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杂环化合物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：具有一个或多个杂原子（如氮、氧、硫）的环状结构，如吡啶、呋喃、噻吩等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有机酸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：具有羧基（-COOH）的化合物，如甲酸、乙酸、苯甲酸等</a:t>
                </a:r>
                <a:endParaRPr/>
              </a:p>
            </p:txBody>
          </p:sp>
          <p:sp>
            <p:nvSpPr>
              <p:cNvPr id="289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90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91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92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93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94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香料的结构与香气的关系</a:t>
                </a:r>
                <a:endParaRPr/>
              </a:p>
            </p:txBody>
          </p:sp>
          <p:sp>
            <p:nvSpPr>
              <p:cNvPr id="295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芳香族化合物通常具有浓郁的香气，如苯、萘、蒽等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脂肪族化合物通常具有柔和的香气，如烷烃、烯烃、醇等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杂环化合物和有机酸的香气因结构不同而异，如吡啶、呋喃、噻吩具有特殊的香气</a:t>
                </a:r>
                <a:endParaRPr/>
              </a:p>
            </p:txBody>
          </p:sp>
          <p:sp>
            <p:nvSpPr>
              <p:cNvPr id="296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97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98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99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30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香料的化学结构特点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0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302" name="Group 627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1197254" y="1423099"/>
            <a:ext cx="13310622" cy="4655015"/>
            <a:chOff x="1197254" y="1423099"/>
            <a:chExt cx="13310622" cy="4655015"/>
          </a:xfrm>
        </p:grpSpPr>
        <p:grpSp>
          <p:nvGrpSpPr>
            <p:cNvPr id="303" name="Group 628"/>
            <p:cNvGrpSpPr/>
            <p:nvPr/>
          </p:nvGrpSpPr>
          <p:grpSpPr>
            <a:xfrm>
              <a:off x="1197254" y="3971227"/>
              <a:ext cx="11008530" cy="2106887"/>
              <a:chOff x="1197254" y="3971227"/>
              <a:chExt cx="11008530" cy="2106887"/>
            </a:xfrm>
          </p:grpSpPr>
          <p:sp>
            <p:nvSpPr>
              <p:cNvPr id="304" name="AutoShape 3"/>
              <p:cNvSpPr/>
              <p:nvPr/>
            </p:nvSpPr>
            <p:spPr>
              <a:xfrm>
                <a:off x="125016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05" name="AutoShape 4"/>
              <p:cNvSpPr/>
              <p:nvPr/>
            </p:nvSpPr>
            <p:spPr>
              <a:xfrm>
                <a:off x="119725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06" name="AutoShape 5"/>
              <p:cNvSpPr/>
              <p:nvPr/>
            </p:nvSpPr>
            <p:spPr>
              <a:xfrm>
                <a:off x="188000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07" name="Connector 6"/>
              <p:cNvCxnSpPr/>
              <p:nvPr/>
            </p:nvCxnSpPr>
            <p:spPr>
              <a:xfrm>
                <a:off x="1951634" y="6029346"/>
                <a:ext cx="10254150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308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1197254" y="3971227"/>
                <a:ext cx="8032750" cy="6731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4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香料的物理性质</a:t>
                </a:r>
                <a:endParaRPr/>
              </a:p>
            </p:txBody>
          </p:sp>
          <p:sp>
            <p:nvSpPr>
              <p:cNvPr id="309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1197254" y="4461419"/>
                <a:ext cx="7810500" cy="1282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沸点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：指香料在恒定压力下沸腾的温度，是香料挥发性的重要指标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熔点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：指香料从固态变为液态的温度，是香料稳定性的重要指标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密度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：指香料的质量与体积之比，是香料在溶剂中的溶解性的重要指标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折射率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：指香料对光的折射程度，是香料纯度的重要指标</a:t>
                </a:r>
                <a:endParaRPr/>
              </a:p>
            </p:txBody>
          </p:sp>
        </p:grpSp>
        <p:grpSp>
          <p:nvGrpSpPr>
            <p:cNvPr id="310" name="Group 635"/>
            <p:cNvGrpSpPr/>
            <p:nvPr/>
          </p:nvGrpSpPr>
          <p:grpSpPr>
            <a:xfrm>
              <a:off x="3499345" y="1423099"/>
              <a:ext cx="11008530" cy="2005901"/>
              <a:chOff x="3499345" y="1423099"/>
              <a:chExt cx="11008530" cy="2005901"/>
            </a:xfrm>
          </p:grpSpPr>
          <p:sp>
            <p:nvSpPr>
              <p:cNvPr id="311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74694" y="1423099"/>
                <a:ext cx="8032750" cy="6731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4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香料的化学性质</a:t>
                </a:r>
                <a:endParaRPr/>
              </a:p>
            </p:txBody>
          </p:sp>
          <p:sp>
            <p:nvSpPr>
              <p:cNvPr id="312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74694" y="1913291"/>
                <a:ext cx="7778750" cy="1282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稳定性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：指香料在一定条件下保持其性质不变的能力，如抗氧化性、抗还原性等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反应性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：指香料在一定条件下与其他物质发生化学反应的能力，如与酸、碱、氧化剂等的反应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溶解性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：指香料在一定溶剂中的溶解度，是香料应用过程中的重要性质</a:t>
                </a:r>
                <a:endParaRPr/>
              </a:p>
            </p:txBody>
          </p:sp>
          <p:sp>
            <p:nvSpPr>
              <p:cNvPr id="313" name="AutoShape 10"/>
              <p:cNvSpPr/>
              <p:nvPr/>
            </p:nvSpPr>
            <p:spPr>
              <a:xfrm>
                <a:off x="3552256" y="3306002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14" name="AutoShape 11"/>
              <p:cNvSpPr/>
              <p:nvPr/>
            </p:nvSpPr>
            <p:spPr>
              <a:xfrm>
                <a:off x="3499345" y="3306002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15" name="AutoShape 12"/>
              <p:cNvSpPr/>
              <p:nvPr/>
            </p:nvSpPr>
            <p:spPr>
              <a:xfrm>
                <a:off x="4182096" y="3306002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16" name="Connector 13"/>
              <p:cNvCxnSpPr/>
              <p:nvPr/>
            </p:nvCxnSpPr>
            <p:spPr>
              <a:xfrm>
                <a:off x="4253725" y="3380232"/>
                <a:ext cx="10254150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31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香料的物理化学性质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18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319" name="Group 685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1075314" y="1520189"/>
            <a:ext cx="9868911" cy="4434111"/>
            <a:chOff x="1075314" y="1520189"/>
            <a:chExt cx="9868911" cy="4434111"/>
          </a:xfrm>
        </p:grpSpPr>
        <p:grpSp>
          <p:nvGrpSpPr>
            <p:cNvPr id="320" name="Group 686"/>
            <p:cNvGrpSpPr/>
            <p:nvPr/>
          </p:nvGrpSpPr>
          <p:grpSpPr>
            <a:xfrm>
              <a:off x="1075314" y="1520189"/>
              <a:ext cx="9868911" cy="2072418"/>
              <a:chOff x="1075314" y="1520189"/>
              <a:chExt cx="9868911" cy="2072418"/>
            </a:xfrm>
          </p:grpSpPr>
          <p:sp>
            <p:nvSpPr>
              <p:cNvPr id="321" name="TextBox 2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61535" y="2061200"/>
                <a:ext cx="7382690" cy="1531407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香气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：指香料所具有的气味，是香料的感官特征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香味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：指香料的香气特征，包括香气的类型、强度、持久性等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口感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：指香料在口腔中的感觉，如甜味、酸味、苦味等</a:t>
                </a:r>
                <a:endParaRPr/>
              </a:p>
            </p:txBody>
          </p:sp>
          <p:sp>
            <p:nvSpPr>
              <p:cNvPr id="322" name="TextBox 27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61535" y="1520189"/>
                <a:ext cx="7382690" cy="490334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香料的感官特性</a:t>
                </a:r>
                <a:endParaRPr/>
              </a:p>
            </p:txBody>
          </p:sp>
          <p:sp>
            <p:nvSpPr>
              <p:cNvPr id="323" name="AutoShape 33"/>
              <p:cNvSpPr/>
              <p:nvPr/>
            </p:nvSpPr>
            <p:spPr>
              <a:xfrm>
                <a:off x="1075314" y="1789318"/>
                <a:ext cx="1747957" cy="1747957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24" name="Freeform 35"/>
              <p:cNvSpPr/>
              <p:nvPr/>
            </p:nvSpPr>
            <p:spPr>
              <a:xfrm>
                <a:off x="1537812" y="2251817"/>
                <a:ext cx="822960" cy="822960"/>
              </a:xfrm>
              <a:custGeom>
                <a:rect l="l" t="t" r="r" b="b"/>
                <a:pathLst>
                  <a:path w="304800" h="304800">
                    <a:moveTo>
                      <a:pt x="0" y="91440"/>
                    </a:moveTo>
                    <a:lnTo>
                      <a:pt x="152400" y="0"/>
                    </a:lnTo>
                    <a:lnTo>
                      <a:pt x="304800" y="91440"/>
                    </a:lnTo>
                    <a:lnTo>
                      <a:pt x="304800" y="121920"/>
                    </a:lnTo>
                    <a:lnTo>
                      <a:pt x="0" y="121920"/>
                    </a:lnTo>
                    <a:lnTo>
                      <a:pt x="0" y="91440"/>
                    </a:lnTo>
                    <a:close/>
                    <a:moveTo>
                      <a:pt x="0" y="274320"/>
                    </a:moveTo>
                    <a:lnTo>
                      <a:pt x="304800" y="274320"/>
                    </a:lnTo>
                    <a:lnTo>
                      <a:pt x="304800" y="304800"/>
                    </a:lnTo>
                    <a:lnTo>
                      <a:pt x="0" y="304800"/>
                    </a:lnTo>
                    <a:lnTo>
                      <a:pt x="0" y="274320"/>
                    </a:lnTo>
                    <a:close/>
                    <a:moveTo>
                      <a:pt x="30480" y="243840"/>
                    </a:moveTo>
                    <a:lnTo>
                      <a:pt x="274320" y="243840"/>
                    </a:lnTo>
                    <a:lnTo>
                      <a:pt x="274320" y="274320"/>
                    </a:lnTo>
                    <a:lnTo>
                      <a:pt x="30480" y="274320"/>
                    </a:lnTo>
                    <a:lnTo>
                      <a:pt x="30480" y="243840"/>
                    </a:lnTo>
                    <a:close/>
                    <a:moveTo>
                      <a:pt x="30480" y="121920"/>
                    </a:moveTo>
                    <a:lnTo>
                      <a:pt x="91440" y="121920"/>
                    </a:lnTo>
                    <a:lnTo>
                      <a:pt x="91440" y="243840"/>
                    </a:lnTo>
                    <a:lnTo>
                      <a:pt x="30480" y="243840"/>
                    </a:lnTo>
                    <a:lnTo>
                      <a:pt x="30480" y="121920"/>
                    </a:lnTo>
                    <a:close/>
                    <a:moveTo>
                      <a:pt x="121920" y="121920"/>
                    </a:moveTo>
                    <a:lnTo>
                      <a:pt x="182880" y="121920"/>
                    </a:lnTo>
                    <a:lnTo>
                      <a:pt x="182880" y="243840"/>
                    </a:lnTo>
                    <a:lnTo>
                      <a:pt x="121920" y="243840"/>
                    </a:lnTo>
                    <a:lnTo>
                      <a:pt x="121920" y="121920"/>
                    </a:lnTo>
                    <a:close/>
                    <a:moveTo>
                      <a:pt x="213360" y="121920"/>
                    </a:moveTo>
                    <a:lnTo>
                      <a:pt x="274320" y="121920"/>
                    </a:lnTo>
                    <a:lnTo>
                      <a:pt x="274320" y="243840"/>
                    </a:lnTo>
                    <a:lnTo>
                      <a:pt x="213360" y="243840"/>
                    </a:lnTo>
                    <a:lnTo>
                      <a:pt x="213360" y="121920"/>
                    </a:lnTo>
                    <a:close/>
                  </a:path>
                </a:pathLst>
              </a:custGeom>
              <a:solidFill>
                <a:srgbClr val="FDFCFC">
                  <a:alpha val="100000"/>
                </a:srgb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325" name="Group 691"/>
            <p:cNvGrpSpPr/>
            <p:nvPr/>
          </p:nvGrpSpPr>
          <p:grpSpPr>
            <a:xfrm>
              <a:off x="1075314" y="3881882"/>
              <a:ext cx="9868911" cy="2072418"/>
              <a:chOff x="1075314" y="3881882"/>
              <a:chExt cx="9868911" cy="2072418"/>
            </a:xfrm>
          </p:grpSpPr>
          <p:sp>
            <p:nvSpPr>
              <p:cNvPr id="326" name="TextBox 2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61535" y="4422893"/>
                <a:ext cx="7382690" cy="1531407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芳香族化合物通常具有浓郁的香气，如苯、萘、蒽等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脂肪族化合物通常具有柔和的香气，如烷烃、烯烃、醇等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杂环化合物和有机酸的香气因结构不同而异，如吡啶、呋喃、噻吩具有特殊的香气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香料的结构对其口感也有一定影响，如糖类化合物具有甜味，有机酸具有酸味</a:t>
                </a:r>
                <a:endParaRPr/>
              </a:p>
            </p:txBody>
          </p:sp>
          <p:sp>
            <p:nvSpPr>
              <p:cNvPr id="327" name="TextBox 31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61535" y="3881882"/>
                <a:ext cx="7382690" cy="490334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香料感官特性与化学结构的关系</a:t>
                </a:r>
                <a:endParaRPr/>
              </a:p>
            </p:txBody>
          </p:sp>
          <p:sp>
            <p:nvSpPr>
              <p:cNvPr id="328" name="AutoShape 32"/>
              <p:cNvSpPr/>
              <p:nvPr/>
            </p:nvSpPr>
            <p:spPr>
              <a:xfrm>
                <a:off x="1075314" y="4179055"/>
                <a:ext cx="1747957" cy="1747957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29" name="Freeform 34"/>
              <p:cNvSpPr/>
              <p:nvPr/>
            </p:nvSpPr>
            <p:spPr>
              <a:xfrm>
                <a:off x="1537812" y="4641553"/>
                <a:ext cx="822960" cy="822960"/>
              </a:xfrm>
              <a:custGeom>
                <a:rect l="l" t="t" r="r" b="b"/>
                <a:pathLst>
                  <a:path w="304800" h="304800">
                    <a:moveTo>
                      <a:pt x="304800" y="171155"/>
                    </a:moveTo>
                    <a:lnTo>
                      <a:pt x="304800" y="133055"/>
                    </a:lnTo>
                    <a:lnTo>
                      <a:pt x="259261" y="114081"/>
                    </a:lnTo>
                    <a:cubicBezTo>
                      <a:pt x="257994" y="110509"/>
                      <a:pt x="256661" y="107051"/>
                      <a:pt x="255022" y="103661"/>
                    </a:cubicBezTo>
                    <a:lnTo>
                      <a:pt x="273406" y="57893"/>
                    </a:lnTo>
                    <a:lnTo>
                      <a:pt x="246459" y="30956"/>
                    </a:lnTo>
                    <a:lnTo>
                      <a:pt x="201101" y="49635"/>
                    </a:lnTo>
                    <a:cubicBezTo>
                      <a:pt x="197644" y="47958"/>
                      <a:pt x="194110" y="46549"/>
                      <a:pt x="190462" y="45244"/>
                    </a:cubicBezTo>
                    <a:lnTo>
                      <a:pt x="171155" y="0"/>
                    </a:lnTo>
                    <a:lnTo>
                      <a:pt x="133055" y="0"/>
                    </a:lnTo>
                    <a:lnTo>
                      <a:pt x="114224" y="45091"/>
                    </a:lnTo>
                    <a:cubicBezTo>
                      <a:pt x="110433" y="46434"/>
                      <a:pt x="106785" y="47844"/>
                      <a:pt x="103175" y="49559"/>
                    </a:cubicBezTo>
                    <a:lnTo>
                      <a:pt x="57893" y="31366"/>
                    </a:lnTo>
                    <a:lnTo>
                      <a:pt x="30956" y="58303"/>
                    </a:lnTo>
                    <a:lnTo>
                      <a:pt x="49416" y="103175"/>
                    </a:lnTo>
                    <a:cubicBezTo>
                      <a:pt x="47625" y="106861"/>
                      <a:pt x="46177" y="110614"/>
                      <a:pt x="44796" y="114491"/>
                    </a:cubicBezTo>
                    <a:lnTo>
                      <a:pt x="0" y="133645"/>
                    </a:lnTo>
                    <a:lnTo>
                      <a:pt x="0" y="171745"/>
                    </a:lnTo>
                    <a:lnTo>
                      <a:pt x="44834" y="190424"/>
                    </a:lnTo>
                    <a:cubicBezTo>
                      <a:pt x="46215" y="194291"/>
                      <a:pt x="47701" y="198053"/>
                      <a:pt x="49482" y="201740"/>
                    </a:cubicBezTo>
                    <a:lnTo>
                      <a:pt x="31366" y="246907"/>
                    </a:lnTo>
                    <a:lnTo>
                      <a:pt x="58303" y="273844"/>
                    </a:lnTo>
                    <a:lnTo>
                      <a:pt x="103289" y="255318"/>
                    </a:lnTo>
                    <a:cubicBezTo>
                      <a:pt x="106899" y="257032"/>
                      <a:pt x="110585" y="258404"/>
                      <a:pt x="114376" y="259709"/>
                    </a:cubicBezTo>
                    <a:lnTo>
                      <a:pt x="133645" y="304800"/>
                    </a:lnTo>
                    <a:lnTo>
                      <a:pt x="171745" y="304800"/>
                    </a:lnTo>
                    <a:lnTo>
                      <a:pt x="190605" y="259480"/>
                    </a:lnTo>
                    <a:cubicBezTo>
                      <a:pt x="194215" y="258137"/>
                      <a:pt x="197787" y="256727"/>
                      <a:pt x="201206" y="255089"/>
                    </a:cubicBezTo>
                    <a:lnTo>
                      <a:pt x="246898" y="273396"/>
                    </a:lnTo>
                    <a:lnTo>
                      <a:pt x="273834" y="246459"/>
                    </a:lnTo>
                    <a:lnTo>
                      <a:pt x="255079" y="200997"/>
                    </a:lnTo>
                    <a:cubicBezTo>
                      <a:pt x="256680" y="197577"/>
                      <a:pt x="257985" y="194110"/>
                      <a:pt x="259251" y="190576"/>
                    </a:cubicBezTo>
                    <a:lnTo>
                      <a:pt x="304800" y="171155"/>
                    </a:lnTo>
                    <a:close/>
                    <a:moveTo>
                      <a:pt x="152105" y="209550"/>
                    </a:moveTo>
                    <a:cubicBezTo>
                      <a:pt x="120558" y="209550"/>
                      <a:pt x="94955" y="183947"/>
                      <a:pt x="94955" y="152400"/>
                    </a:cubicBezTo>
                    <a:cubicBezTo>
                      <a:pt x="94955" y="120853"/>
                      <a:pt x="120558" y="95250"/>
                      <a:pt x="152105" y="95250"/>
                    </a:cubicBezTo>
                    <a:cubicBezTo>
                      <a:pt x="183652" y="95250"/>
                      <a:pt x="209255" y="120853"/>
                      <a:pt x="209255" y="152400"/>
                    </a:cubicBezTo>
                    <a:cubicBezTo>
                      <a:pt x="209255" y="183947"/>
                      <a:pt x="183652" y="209550"/>
                      <a:pt x="152105" y="209550"/>
                    </a:cubicBezTo>
                    <a:close/>
                  </a:path>
                </a:pathLst>
              </a:custGeom>
              <a:solidFill>
                <a:srgbClr val="FDFCFC">
                  <a:alpha val="100000"/>
                </a:srgb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33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香料的感官特性与化学结构的关系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>
            <a:spLocks noGrp="1"/>
          </p:cNvSpPr>
          <p:nvPr>
            <p:ph type="title" idx="4294967295"/>
          </p:nvPr>
        </p:nvSpPr>
        <p:spPr>
          <a:xfrm>
            <a:off x="831850" y="3537545"/>
            <a:ext cx="10826750" cy="74930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 sz="4800" b="1" spc="300">
                <a:solidFill>
                  <a:schemeClr val="accent1">
                    <a:lumMod val="50000"/>
                    <a:alpha val="100000"/>
                  </a:schemeClr>
                </a:solidFill>
              </a:rPr>
              <a:t>香料的合成方法与工艺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831850" y="1844227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8800" spc="300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 sz="8800" spc="300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cxnSp>
        <p:nvCxnSpPr>
          <p:cNvPr id="10" name="直线连接符 4"/>
          <p:cNvCxnSpPr/>
          <p:nvPr/>
        </p:nvCxnSpPr>
        <p:spPr>
          <a:xfrm>
            <a:off x="952500" y="3155355"/>
            <a:ext cx="1203752" cy="0"/>
          </a:xfrm>
          <a:prstGeom prst="line">
            <a:avLst/>
          </a:prstGeom>
          <a:ln w="254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2" name="Group 627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1197254" y="1423099"/>
            <a:ext cx="13310622" cy="4655015"/>
            <a:chOff x="1197254" y="1423099"/>
            <a:chExt cx="13310622" cy="4655015"/>
          </a:xfrm>
        </p:grpSpPr>
        <p:grpSp>
          <p:nvGrpSpPr>
            <p:cNvPr id="13" name="Group 628"/>
            <p:cNvGrpSpPr/>
            <p:nvPr/>
          </p:nvGrpSpPr>
          <p:grpSpPr>
            <a:xfrm>
              <a:off x="1197254" y="3971227"/>
              <a:ext cx="11008530" cy="2106887"/>
              <a:chOff x="1197254" y="3971227"/>
              <a:chExt cx="11008530" cy="2106887"/>
            </a:xfrm>
          </p:grpSpPr>
          <p:sp>
            <p:nvSpPr>
              <p:cNvPr id="14" name="AutoShape 3"/>
              <p:cNvSpPr/>
              <p:nvPr/>
            </p:nvSpPr>
            <p:spPr>
              <a:xfrm>
                <a:off x="125016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5" name="AutoShape 4"/>
              <p:cNvSpPr/>
              <p:nvPr/>
            </p:nvSpPr>
            <p:spPr>
              <a:xfrm>
                <a:off x="119725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6" name="AutoShape 5"/>
              <p:cNvSpPr/>
              <p:nvPr/>
            </p:nvSpPr>
            <p:spPr>
              <a:xfrm>
                <a:off x="188000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7" name="Connector 6"/>
              <p:cNvCxnSpPr/>
              <p:nvPr/>
            </p:nvCxnSpPr>
            <p:spPr>
              <a:xfrm>
                <a:off x="1951634" y="6029346"/>
                <a:ext cx="10254150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18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1197254" y="3971227"/>
                <a:ext cx="8032750" cy="6731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4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天然香料的提取方法</a:t>
                </a:r>
                <a:endParaRPr/>
              </a:p>
            </p:txBody>
          </p:sp>
          <p:sp>
            <p:nvSpPr>
              <p:cNvPr id="19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1197254" y="4461419"/>
                <a:ext cx="7810500" cy="1282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溶剂提取法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：利用有机溶剂从天然原料中提取香料，如乙醇、丙酮、石油醚等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水蒸气蒸馏法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：利用水蒸气将香料从天然原料中提取出来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压榨法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：利用压力将香料从天然原料中提取出来，如榨取柑橘类水果的香气</a:t>
                </a:r>
                <a:endParaRPr/>
              </a:p>
            </p:txBody>
          </p:sp>
        </p:grpSp>
        <p:grpSp>
          <p:nvGrpSpPr>
            <p:cNvPr id="20" name="Group 635"/>
            <p:cNvGrpSpPr/>
            <p:nvPr/>
          </p:nvGrpSpPr>
          <p:grpSpPr>
            <a:xfrm>
              <a:off x="3499345" y="1423099"/>
              <a:ext cx="11008530" cy="2005901"/>
              <a:chOff x="3499345" y="1423099"/>
              <a:chExt cx="11008530" cy="2005901"/>
            </a:xfrm>
          </p:grpSpPr>
          <p:sp>
            <p:nvSpPr>
              <p:cNvPr id="21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74694" y="1423099"/>
                <a:ext cx="8032750" cy="6731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4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天然香料的分离技术</a:t>
                </a:r>
                <a:endParaRPr/>
              </a:p>
            </p:txBody>
          </p:sp>
          <p:sp>
            <p:nvSpPr>
              <p:cNvPr id="22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74694" y="1913291"/>
                <a:ext cx="7778750" cy="1282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蒸馏法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：通过加热将香料与杂质分离，如玫瑰油、橙油等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萃取法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：利用有机溶剂将香料与杂质分离，如使用乙酸乙酯从茶叶中提取香气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色谱法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：利用吸附剂或色谱柱将香料与杂质分离，如使用硅胶柱色谱分离香料</a:t>
                </a:r>
                <a:endParaRPr/>
              </a:p>
            </p:txBody>
          </p:sp>
          <p:sp>
            <p:nvSpPr>
              <p:cNvPr id="23" name="AutoShape 10"/>
              <p:cNvSpPr/>
              <p:nvPr/>
            </p:nvSpPr>
            <p:spPr>
              <a:xfrm>
                <a:off x="3552256" y="3306002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" name="AutoShape 11"/>
              <p:cNvSpPr/>
              <p:nvPr/>
            </p:nvSpPr>
            <p:spPr>
              <a:xfrm>
                <a:off x="3499345" y="3306002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" name="AutoShape 12"/>
              <p:cNvSpPr/>
              <p:nvPr/>
            </p:nvSpPr>
            <p:spPr>
              <a:xfrm>
                <a:off x="4182096" y="3306002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6" name="Connector 13"/>
              <p:cNvCxnSpPr/>
              <p:nvPr/>
            </p:nvCxnSpPr>
            <p:spPr>
              <a:xfrm>
                <a:off x="4253725" y="3380232"/>
                <a:ext cx="10254150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天然香料的提取与分离技术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8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9" name="Group 627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1197254" y="1423099"/>
            <a:ext cx="13310622" cy="4655015"/>
            <a:chOff x="1197254" y="1423099"/>
            <a:chExt cx="13310622" cy="4655015"/>
          </a:xfrm>
        </p:grpSpPr>
        <p:grpSp>
          <p:nvGrpSpPr>
            <p:cNvPr id="30" name="Group 628"/>
            <p:cNvGrpSpPr/>
            <p:nvPr/>
          </p:nvGrpSpPr>
          <p:grpSpPr>
            <a:xfrm>
              <a:off x="1197254" y="3971227"/>
              <a:ext cx="11008530" cy="2106887"/>
              <a:chOff x="1197254" y="3971227"/>
              <a:chExt cx="11008530" cy="2106887"/>
            </a:xfrm>
          </p:grpSpPr>
          <p:sp>
            <p:nvSpPr>
              <p:cNvPr id="31" name="AutoShape 3"/>
              <p:cNvSpPr/>
              <p:nvPr/>
            </p:nvSpPr>
            <p:spPr>
              <a:xfrm>
                <a:off x="125016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2" name="AutoShape 4"/>
              <p:cNvSpPr/>
              <p:nvPr/>
            </p:nvSpPr>
            <p:spPr>
              <a:xfrm>
                <a:off x="119725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3" name="AutoShape 5"/>
              <p:cNvSpPr/>
              <p:nvPr/>
            </p:nvSpPr>
            <p:spPr>
              <a:xfrm>
                <a:off x="188000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4" name="Connector 6"/>
              <p:cNvCxnSpPr/>
              <p:nvPr/>
            </p:nvCxnSpPr>
            <p:spPr>
              <a:xfrm>
                <a:off x="1951634" y="6029346"/>
                <a:ext cx="10254150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35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1197254" y="3971227"/>
                <a:ext cx="8032750" cy="6731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4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合成香料的常用合成方法</a:t>
                </a:r>
                <a:endParaRPr/>
              </a:p>
            </p:txBody>
          </p:sp>
          <p:sp>
            <p:nvSpPr>
              <p:cNvPr id="36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1197254" y="4461419"/>
                <a:ext cx="7810500" cy="1282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芳香族化合物的合成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：通过芳香族化合物的亲核取代、加成、氧化还原等反应合成香料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脂肪族化合物的合成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：通过脂肪族化合物的还原、氧化、重排等反应合成香料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杂环化合物的合成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：通过杂环化合物的亲核取代、加成、氧化还原等反应合成香料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有机酸的合成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：通过有机酸酯化、水解、氧化还原等反应合成香料</a:t>
                </a:r>
                <a:endParaRPr/>
              </a:p>
            </p:txBody>
          </p:sp>
        </p:grpSp>
        <p:grpSp>
          <p:nvGrpSpPr>
            <p:cNvPr id="37" name="Group 635"/>
            <p:cNvGrpSpPr/>
            <p:nvPr/>
          </p:nvGrpSpPr>
          <p:grpSpPr>
            <a:xfrm>
              <a:off x="3499345" y="1423099"/>
              <a:ext cx="11008530" cy="2005901"/>
              <a:chOff x="3499345" y="1423099"/>
              <a:chExt cx="11008530" cy="2005901"/>
            </a:xfrm>
          </p:grpSpPr>
          <p:sp>
            <p:nvSpPr>
              <p:cNvPr id="38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74694" y="1423099"/>
                <a:ext cx="8032750" cy="6731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4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合成香料的优缺点</a:t>
                </a:r>
                <a:endParaRPr/>
              </a:p>
            </p:txBody>
          </p:sp>
          <p:sp>
            <p:nvSpPr>
              <p:cNvPr id="39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74694" y="1913291"/>
                <a:ext cx="7778750" cy="1282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优点：合成香料可以大规模生产，成本较低，香气种类丰富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缺点：合成香料的香气可能不如天然香料纯正，部分合成香料可能存在安全性问题</a:t>
                </a:r>
                <a:endParaRPr/>
              </a:p>
            </p:txBody>
          </p:sp>
          <p:sp>
            <p:nvSpPr>
              <p:cNvPr id="40" name="AutoShape 10"/>
              <p:cNvSpPr/>
              <p:nvPr/>
            </p:nvSpPr>
            <p:spPr>
              <a:xfrm>
                <a:off x="3552256" y="3306002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1" name="AutoShape 11"/>
              <p:cNvSpPr/>
              <p:nvPr/>
            </p:nvSpPr>
            <p:spPr>
              <a:xfrm>
                <a:off x="3499345" y="3306002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2" name="AutoShape 12"/>
              <p:cNvSpPr/>
              <p:nvPr/>
            </p:nvSpPr>
            <p:spPr>
              <a:xfrm>
                <a:off x="4182096" y="3306002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43" name="Connector 13"/>
              <p:cNvCxnSpPr/>
              <p:nvPr/>
            </p:nvCxnSpPr>
            <p:spPr>
              <a:xfrm>
                <a:off x="4253725" y="3380232"/>
                <a:ext cx="10254150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4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合成香料的常用合成方法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45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46" name="Tencent" descr="{&quot;isTemplate&quot;:true,&quot;type&quot;:&quot;content&quot;,&quot;canOmit&quot;:false,&quot;range&quot;:0}"/>
          <p:cNvSpPr txBox="1"/>
          <p:nvPr/>
        </p:nvSpPr>
        <p:spPr>
          <a:xfrm>
            <a:off x="660400" y="1464212"/>
            <a:ext cx="10976295" cy="4851523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绿色化学的概念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绿色化学是指在化学研究、生产、使用过程中，降低对环境和人类健康的负面影响，实现可持续发展的化学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香料合成中的绿色化学方法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生物合成法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：利用微生物或植物细胞进行香料合成，减少化学试剂的使用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微波合成法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：利用微波加热进行香料合成，提高反应速度和选择性，减少能源消耗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绿色溶剂法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：使用低毒性、可生物降解的溶剂进行香料合成，减少环境污染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香料合成中的可持续发展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优化合成工艺，降低能源消耗和废弃物排放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开发和利用可再生资源，如生物质资源，替代不可再生资源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提高香料的利用率，减少废弃物的产生</a:t>
            </a:r>
            <a:endParaRPr/>
          </a:p>
        </p:txBody>
      </p:sp>
      <p:sp>
        <p:nvSpPr>
          <p:cNvPr id="4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香料合成中的绿色化学与可持续发展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https://d.book118.com/015220030042011112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ray_blue">
      <a:dk1>
        <a:srgbClr val="000000"/>
      </a:dk1>
      <a:lt1>
        <a:srgbClr val="FFFFFF"/>
      </a:lt1>
      <a:dk2>
        <a:srgbClr val="0A102F"/>
      </a:dk2>
      <a:lt2>
        <a:srgbClr val="DEEFF8"/>
      </a:lt2>
      <a:accent1>
        <a:srgbClr val="2A68D2"/>
      </a:accent1>
      <a:accent2>
        <a:srgbClr val="70AEE1"/>
      </a:accent2>
      <a:accent3>
        <a:srgbClr val="2B4FAD"/>
      </a:accent3>
      <a:accent4>
        <a:srgbClr val="F4796D"/>
      </a:accent4>
      <a:accent5>
        <a:srgbClr val="B53F55"/>
      </a:accent5>
      <a:accent6>
        <a:srgbClr val="7D2F61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103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3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精细化学品化学之香料香精</vt:lpstr>
      <vt:lpstr>香料香精的基本概念与分类</vt:lpstr>
      <vt:lpstr>PowerPoint Presentation</vt:lpstr>
      <vt:lpstr>PowerPoint Presentation</vt:lpstr>
      <vt:lpstr>PowerPoint Presentation</vt:lpstr>
      <vt:lpstr>香料的化学结构与性质</vt:lpstr>
      <vt:lpstr>PowerPoint Presentation</vt:lpstr>
      <vt:lpstr>PowerPoint Presentation</vt:lpstr>
      <vt:lpstr>PowerPoint Presentation</vt:lpstr>
      <vt:lpstr>香料的合成方法与工艺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2024-09-18T10:19:21.356</cp:lastPrinted>
  <dcterms:created xsi:type="dcterms:W3CDTF">2024-09-18T02:19:21Z</dcterms:created>
  <dcterms:modified xsi:type="dcterms:W3CDTF">2024-09-18T02:19:23Z</dcterms:modified>
</cp:coreProperties>
</file>