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4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3BD59-D530-4DD3-9405-8757A6750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74671-30FE-4C7B-999F-65FC68C20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F7EC0-BFEF-480E-AAF2-EA116ED28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D4DE2-2F34-4751-8726-516B0794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07AAA9-8539-494D-BAE0-2F73F5633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28273-084E-4494-8D78-833602D08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F2D0BB-C51E-4C65-AF97-CF59DE4E8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3B73F-7B3D-4FD3-80C0-D275101D8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9A70D-796D-450B-92AF-36F24305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03EA0-4E90-4DCA-9213-BEC4E2DC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C5326-F29C-48DD-BB8A-22B2C0A3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87" r:id="rId2"/>
    <p:sldLayoutId id="2147485388" r:id="rId3"/>
    <p:sldLayoutId id="2147485389" r:id="rId4"/>
    <p:sldLayoutId id="2147485390" r:id="rId5"/>
    <p:sldLayoutId id="2147485391" r:id="rId6"/>
    <p:sldLayoutId id="2147485392" r:id="rId7"/>
    <p:sldLayoutId id="2147485393" r:id="rId8"/>
    <p:sldLayoutId id="2147485394" r:id="rId9"/>
    <p:sldLayoutId id="2147485395" r:id="rId10"/>
    <p:sldLayoutId id="21474853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7.xml" /><Relationship Id="rId11" Type="http://schemas.openxmlformats.org/officeDocument/2006/relationships/tags" Target="../tags/tag438.xml" /><Relationship Id="rId12" Type="http://schemas.openxmlformats.org/officeDocument/2006/relationships/tags" Target="../tags/tag439.xml" /><Relationship Id="rId13" Type="http://schemas.openxmlformats.org/officeDocument/2006/relationships/tags" Target="../tags/tag440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9.xml" /><Relationship Id="rId11" Type="http://schemas.openxmlformats.org/officeDocument/2006/relationships/tags" Target="../tags/tag450.xml" /><Relationship Id="rId12" Type="http://schemas.openxmlformats.org/officeDocument/2006/relationships/tags" Target="../tags/tag451.xml" /><Relationship Id="rId13" Type="http://schemas.openxmlformats.org/officeDocument/2006/relationships/tags" Target="../tags/tag452.xml" /><Relationship Id="rId14" Type="http://schemas.openxmlformats.org/officeDocument/2006/relationships/tags" Target="../tags/tag453.xml" /><Relationship Id="rId15" Type="http://schemas.openxmlformats.org/officeDocument/2006/relationships/tags" Target="../tags/tag454.xml" /><Relationship Id="rId16" Type="http://schemas.openxmlformats.org/officeDocument/2006/relationships/tags" Target="../tags/tag455.xml" /><Relationship Id="rId17" Type="http://schemas.openxmlformats.org/officeDocument/2006/relationships/tags" Target="../tags/tag456.xml" /><Relationship Id="rId2" Type="http://schemas.openxmlformats.org/officeDocument/2006/relationships/tags" Target="../tags/tag441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tags" Target="../tags/tag444.xml" /><Relationship Id="rId6" Type="http://schemas.openxmlformats.org/officeDocument/2006/relationships/tags" Target="../tags/tag445.xml" /><Relationship Id="rId7" Type="http://schemas.openxmlformats.org/officeDocument/2006/relationships/tags" Target="../tags/tag446.xml" /><Relationship Id="rId8" Type="http://schemas.openxmlformats.org/officeDocument/2006/relationships/tags" Target="../tags/tag447.xml" /><Relationship Id="rId9" Type="http://schemas.openxmlformats.org/officeDocument/2006/relationships/tags" Target="../tags/tag4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2.xml" /><Relationship Id="rId11" Type="http://schemas.openxmlformats.org/officeDocument/2006/relationships/tags" Target="../tags/tag473.xml" /><Relationship Id="rId12" Type="http://schemas.openxmlformats.org/officeDocument/2006/relationships/tags" Target="../tags/tag474.xml" /><Relationship Id="rId13" Type="http://schemas.openxmlformats.org/officeDocument/2006/relationships/tags" Target="../tags/tag475.xml" /><Relationship Id="rId14" Type="http://schemas.openxmlformats.org/officeDocument/2006/relationships/tags" Target="../tags/tag476.xml" /><Relationship Id="rId15" Type="http://schemas.openxmlformats.org/officeDocument/2006/relationships/tags" Target="../tags/tag477.xml" /><Relationship Id="rId16" Type="http://schemas.openxmlformats.org/officeDocument/2006/relationships/tags" Target="../tags/tag478.xml" /><Relationship Id="rId17" Type="http://schemas.openxmlformats.org/officeDocument/2006/relationships/tags" Target="../tags/tag479.xml" /><Relationship Id="rId18" Type="http://schemas.openxmlformats.org/officeDocument/2006/relationships/tags" Target="../tags/tag480.xml" /><Relationship Id="rId19" Type="http://schemas.openxmlformats.org/officeDocument/2006/relationships/tags" Target="../tags/tag481.xml" /><Relationship Id="rId2" Type="http://schemas.openxmlformats.org/officeDocument/2006/relationships/tags" Target="../tags/tag464.xml" /><Relationship Id="rId20" Type="http://schemas.openxmlformats.org/officeDocument/2006/relationships/tags" Target="../tags/tag482.xml" /><Relationship Id="rId21" Type="http://schemas.openxmlformats.org/officeDocument/2006/relationships/tags" Target="../tags/tag483.xml" /><Relationship Id="rId22" Type="http://schemas.openxmlformats.org/officeDocument/2006/relationships/tags" Target="../tags/tag484.xml" /><Relationship Id="rId23" Type="http://schemas.openxmlformats.org/officeDocument/2006/relationships/tags" Target="../tags/tag485.xml" /><Relationship Id="rId24" Type="http://schemas.openxmlformats.org/officeDocument/2006/relationships/tags" Target="../tags/tag486.xml" /><Relationship Id="rId25" Type="http://schemas.openxmlformats.org/officeDocument/2006/relationships/tags" Target="../tags/tag487.xml" /><Relationship Id="rId26" Type="http://schemas.openxmlformats.org/officeDocument/2006/relationships/tags" Target="../tags/tag488.xml" /><Relationship Id="rId27" Type="http://schemas.openxmlformats.org/officeDocument/2006/relationships/tags" Target="../tags/tag489.xml" /><Relationship Id="rId28" Type="http://schemas.openxmlformats.org/officeDocument/2006/relationships/tags" Target="../tags/tag490.xml" /><Relationship Id="rId29" Type="http://schemas.openxmlformats.org/officeDocument/2006/relationships/tags" Target="../tags/tag491.xml" /><Relationship Id="rId3" Type="http://schemas.openxmlformats.org/officeDocument/2006/relationships/tags" Target="../tags/tag465.xml" /><Relationship Id="rId30" Type="http://schemas.openxmlformats.org/officeDocument/2006/relationships/tags" Target="../tags/tag492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tags" Target="../tags/tag4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1.xml" /><Relationship Id="rId11" Type="http://schemas.openxmlformats.org/officeDocument/2006/relationships/tags" Target="../tags/tag502.xml" /><Relationship Id="rId12" Type="http://schemas.openxmlformats.org/officeDocument/2006/relationships/tags" Target="../tags/tag503.xml" /><Relationship Id="rId13" Type="http://schemas.openxmlformats.org/officeDocument/2006/relationships/tags" Target="../tags/tag504.xml" /><Relationship Id="rId14" Type="http://schemas.openxmlformats.org/officeDocument/2006/relationships/tags" Target="../tags/tag505.xml" /><Relationship Id="rId15" Type="http://schemas.openxmlformats.org/officeDocument/2006/relationships/tags" Target="../tags/tag506.xml" /><Relationship Id="rId16" Type="http://schemas.openxmlformats.org/officeDocument/2006/relationships/tags" Target="../tags/tag507.xml" /><Relationship Id="rId17" Type="http://schemas.openxmlformats.org/officeDocument/2006/relationships/tags" Target="../tags/tag508.xml" /><Relationship Id="rId18" Type="http://schemas.openxmlformats.org/officeDocument/2006/relationships/tags" Target="../tags/tag509.xml" /><Relationship Id="rId19" Type="http://schemas.openxmlformats.org/officeDocument/2006/relationships/tags" Target="../tags/tag510.xml" /><Relationship Id="rId2" Type="http://schemas.openxmlformats.org/officeDocument/2006/relationships/tags" Target="../tags/tag493.xml" /><Relationship Id="rId20" Type="http://schemas.openxmlformats.org/officeDocument/2006/relationships/tags" Target="../tags/tag511.xml" /><Relationship Id="rId21" Type="http://schemas.openxmlformats.org/officeDocument/2006/relationships/tags" Target="../tags/tag512.xml" /><Relationship Id="rId22" Type="http://schemas.openxmlformats.org/officeDocument/2006/relationships/tags" Target="../tags/tag513.xml" /><Relationship Id="rId23" Type="http://schemas.openxmlformats.org/officeDocument/2006/relationships/tags" Target="../tags/tag514.xml" /><Relationship Id="rId24" Type="http://schemas.openxmlformats.org/officeDocument/2006/relationships/tags" Target="../tags/tag515.xml" /><Relationship Id="rId25" Type="http://schemas.openxmlformats.org/officeDocument/2006/relationships/tags" Target="../tags/tag516.xml" /><Relationship Id="rId3" Type="http://schemas.openxmlformats.org/officeDocument/2006/relationships/tags" Target="../tags/tag494.xml" /><Relationship Id="rId4" Type="http://schemas.openxmlformats.org/officeDocument/2006/relationships/tags" Target="../tags/tag495.xml" /><Relationship Id="rId5" Type="http://schemas.openxmlformats.org/officeDocument/2006/relationships/tags" Target="../tags/tag496.xml" /><Relationship Id="rId6" Type="http://schemas.openxmlformats.org/officeDocument/2006/relationships/tags" Target="../tags/tag497.xml" /><Relationship Id="rId7" Type="http://schemas.openxmlformats.org/officeDocument/2006/relationships/tags" Target="../tags/tag498.xml" /><Relationship Id="rId8" Type="http://schemas.openxmlformats.org/officeDocument/2006/relationships/tags" Target="../tags/tag499.xml" /><Relationship Id="rId9" Type="http://schemas.openxmlformats.org/officeDocument/2006/relationships/tags" Target="../tags/tag5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17.xml" /><Relationship Id="rId3" Type="http://schemas.openxmlformats.org/officeDocument/2006/relationships/tags" Target="../tags/tag518.xml" /><Relationship Id="rId4" Type="http://schemas.openxmlformats.org/officeDocument/2006/relationships/tags" Target="../tags/tag519.xml" /><Relationship Id="rId5" Type="http://schemas.openxmlformats.org/officeDocument/2006/relationships/tags" Target="../tags/tag520.xml" /><Relationship Id="rId6" Type="http://schemas.openxmlformats.org/officeDocument/2006/relationships/tags" Target="../tags/tag521.xml" /><Relationship Id="rId7" Type="http://schemas.openxmlformats.org/officeDocument/2006/relationships/tags" Target="../tags/tag522.xml" /><Relationship Id="rId8" Type="http://schemas.openxmlformats.org/officeDocument/2006/relationships/tags" Target="../tags/tag523.xml" /><Relationship Id="rId9" Type="http://schemas.openxmlformats.org/officeDocument/2006/relationships/tags" Target="../tags/tag5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25.xml" /><Relationship Id="rId4" Type="http://schemas.openxmlformats.org/officeDocument/2006/relationships/tags" Target="../tags/tag526.xml" /><Relationship Id="rId5" Type="http://schemas.openxmlformats.org/officeDocument/2006/relationships/tags" Target="../tags/tag5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6.xml" /><Relationship Id="rId11" Type="http://schemas.openxmlformats.org/officeDocument/2006/relationships/tags" Target="../tags/tag537.xml" /><Relationship Id="rId12" Type="http://schemas.openxmlformats.org/officeDocument/2006/relationships/tags" Target="../tags/tag538.xml" /><Relationship Id="rId13" Type="http://schemas.openxmlformats.org/officeDocument/2006/relationships/tags" Target="../tags/tag539.xml" /><Relationship Id="rId2" Type="http://schemas.openxmlformats.org/officeDocument/2006/relationships/tags" Target="../tags/tag528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Relationship Id="rId6" Type="http://schemas.openxmlformats.org/officeDocument/2006/relationships/tags" Target="../tags/tag532.xml" /><Relationship Id="rId7" Type="http://schemas.openxmlformats.org/officeDocument/2006/relationships/tags" Target="../tags/tag533.xml" /><Relationship Id="rId8" Type="http://schemas.openxmlformats.org/officeDocument/2006/relationships/tags" Target="../tags/tag534.xml" /><Relationship Id="rId9" Type="http://schemas.openxmlformats.org/officeDocument/2006/relationships/tags" Target="../tags/tag5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343301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标准作业时间测定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标准作业时间定义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标准作业时间测定流程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标准作业时间测定注意事项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标准作业时间的应用场景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标准作业时间的优化与改进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标准作业时间定义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定义及作用</a:t>
            </a:r>
            <a:endParaRPr lang="zh-CN" altLang="en-US"/>
          </a:p>
        </p:txBody>
      </p:sp>
      <p:sp>
        <p:nvSpPr>
          <p:cNvPr id="105072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标准作业时间：指在正常条件下，完成一项特定任务所需的时间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4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6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作用：用于评估工作效率，改进工作流程，制定生产计划，以及计算人工成本等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0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2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定义：标准作业时间包括准备时间、加工时间和结束时间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6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8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0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计算方法：通过观察和记录工人在完成特定任务时的时间，然后进行平均计算得到标准作业时间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测定方法</a:t>
            </a:r>
            <a:endParaRPr lang="zh-CN" altLang="en-US"/>
          </a:p>
        </p:txBody>
      </p:sp>
      <p:sp>
        <p:nvSpPr>
          <p:cNvPr id="10507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798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0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直接观察法：直接观察工人的操作过程，记录时间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4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6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秒表法：使用秒表记录工人的操作时间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10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影像记录法：通过录像记录工人的操作过程，然后分析时间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12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6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8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动作分析法：分析工人的操作动作，计算时间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影响因素</a:t>
            </a:r>
            <a:endParaRPr lang="zh-CN" altLang="en-US"/>
          </a:p>
        </p:txBody>
      </p:sp>
      <p:sp>
        <p:nvSpPr>
          <p:cNvPr id="1050864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66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68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0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2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4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6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8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工人熟练程度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0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2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4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6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设备状况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8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0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2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94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作业内容复杂性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3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标准作业时间测定流程</a:t>
            </a:r>
            <a:endParaRPr lang="zh-CN" altLang="en-US"/>
          </a:p>
        </p:txBody>
      </p:sp>
      <p:sp>
        <p:nvSpPr>
          <p:cNvPr id="105094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作业分析</a:t>
            </a:r>
            <a:endParaRPr lang="zh-CN" altLang="en-US"/>
          </a:p>
        </p:txBody>
      </p:sp>
      <p:sp>
        <p:nvSpPr>
          <p:cNvPr id="1051262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确定作业内容：明确需要测定的作业任务和操作步骤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64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分析作业流程：将作业任务分解为多个子任务，分析每个子任务的操作步骤和顺序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66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确定观测点：在作业流程中设置观测点，以便于记录和分析作业时间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68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制定观测计划：确定观测的时间、地点和观测人员，以及所需的观测工具和设备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观测与记录</a:t>
            </a:r>
            <a:endParaRPr lang="zh-CN" altLang="en-US"/>
          </a:p>
        </p:txBody>
      </p:sp>
      <p:sp>
        <p:nvSpPr>
          <p:cNvPr id="105131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1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1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2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2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4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4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确定观测对象：选择需要测定作业时间的工序或任务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分析与整理：对观测数据进行整理和分析，找出影响作业时间的因素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进行观测：记录作业者的操作过程、时间、效率等信息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设定观测条件：确定观测的时间、地点、环境等因素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计算标准作业时间</a:t>
            </a:r>
            <a:endParaRPr lang="zh-CN" altLang="en-US"/>
          </a:p>
        </p:txBody>
      </p:sp>
      <p:sp>
        <p:nvSpPr>
          <p:cNvPr id="1051402" name="对角圆角矩形 52"/>
          <p:cNvSpPr/>
          <p:nvPr>
            <p:custDataLst>
              <p:tags r:id="rId2"/>
            </p:custDataLst>
          </p:nvPr>
        </p:nvSpPr>
        <p:spPr>
          <a:xfrm>
            <a:off x="838200" y="1422183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4" name="对角圆角矩形 53"/>
          <p:cNvSpPr/>
          <p:nvPr>
            <p:custDataLst>
              <p:tags r:id="rId3"/>
            </p:custDataLst>
          </p:nvPr>
        </p:nvSpPr>
        <p:spPr>
          <a:xfrm>
            <a:off x="838200" y="1294978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6" name="直角三角形 54"/>
          <p:cNvSpPr/>
          <p:nvPr>
            <p:custDataLst>
              <p:tags r:id="rId4"/>
            </p:custDataLst>
          </p:nvPr>
        </p:nvSpPr>
        <p:spPr>
          <a:xfrm>
            <a:off x="1342589" y="1295611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473445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确定观测对象：选择需要测定作业时间的工序或任务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422183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294978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4" name="直角三角形 11"/>
          <p:cNvSpPr/>
          <p:nvPr>
            <p:custDataLst>
              <p:tags r:id="rId8"/>
            </p:custDataLst>
          </p:nvPr>
        </p:nvSpPr>
        <p:spPr>
          <a:xfrm>
            <a:off x="6821257" y="1295611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47977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分析观测数据：对观测数据进行整理和分析，找出影响作业时间的因素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8" name="对角圆角矩形 5"/>
          <p:cNvSpPr/>
          <p:nvPr>
            <p:custDataLst>
              <p:tags r:id="rId10"/>
            </p:custDataLst>
          </p:nvPr>
        </p:nvSpPr>
        <p:spPr>
          <a:xfrm>
            <a:off x="838200" y="3089136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0" name="对角圆角矩形 6"/>
          <p:cNvSpPr/>
          <p:nvPr>
            <p:custDataLst>
              <p:tags r:id="rId11"/>
            </p:custDataLst>
          </p:nvPr>
        </p:nvSpPr>
        <p:spPr>
          <a:xfrm>
            <a:off x="838200" y="296193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2" name="直角三角形 7"/>
          <p:cNvSpPr/>
          <p:nvPr>
            <p:custDataLst>
              <p:tags r:id="rId12"/>
            </p:custDataLst>
          </p:nvPr>
        </p:nvSpPr>
        <p:spPr>
          <a:xfrm>
            <a:off x="1342589" y="2962564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14672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设定观测条件：确定观测的时间、地点、人员等条件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089136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296193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0" name="直角三角形 19"/>
          <p:cNvSpPr/>
          <p:nvPr>
            <p:custDataLst>
              <p:tags r:id="rId16"/>
            </p:custDataLst>
          </p:nvPr>
        </p:nvSpPr>
        <p:spPr>
          <a:xfrm>
            <a:off x="6821257" y="2962564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14672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计算标准作业时间：根据分析结果，计算得出标准作业时间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756089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628252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8" name="直角三角形 17"/>
          <p:cNvSpPr/>
          <p:nvPr>
            <p:custDataLst>
              <p:tags r:id="rId20"/>
            </p:custDataLst>
          </p:nvPr>
        </p:nvSpPr>
        <p:spPr>
          <a:xfrm>
            <a:off x="1342589" y="4624454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81367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进行观测：记录观测对象的作业时间、作业内容、作业环境等信息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756089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628252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6" name="直角三角形 24"/>
          <p:cNvSpPr/>
          <p:nvPr>
            <p:custDataLst>
              <p:tags r:id="rId24"/>
            </p:custDataLst>
          </p:nvPr>
        </p:nvSpPr>
        <p:spPr>
          <a:xfrm>
            <a:off x="6821257" y="4624454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81367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验证标准作业时间：在实际工作中验证标准作业时间的准确性和适用性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确定宽放率</a:t>
            </a:r>
            <a:endParaRPr lang="zh-CN" altLang="en-US"/>
          </a:p>
        </p:txBody>
      </p:sp>
      <p:sp>
        <p:nvSpPr>
          <p:cNvPr id="1051494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96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98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500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50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宽放率的计算方法：通常采用经验法、统计法和实验法等方法进行计算。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04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宽放率的定义：指在标准作业时间测定过程中，考虑到工人的疲劳、机器的磨损等因素，对实际作业时间进行的调整。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0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宽放率的应用：在制定标准作业时间时，需要考虑宽放率，以保证工人的工作效率和机器的使用寿命。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0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宽放率的调整：在实际操作中，需要根据实际情况对宽放率进行调整，以保证标准作业时间的准确性。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5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标准作业时间测定注意事项</a:t>
            </a:r>
            <a:endParaRPr lang="zh-CN" altLang="en-US"/>
          </a:p>
        </p:txBody>
      </p:sp>
      <p:sp>
        <p:nvSpPr>
          <p:cNvPr id="105155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观测员的选择与培训</a:t>
            </a:r>
            <a:endParaRPr lang="zh-CN" altLang="en-US"/>
          </a:p>
        </p:txBody>
      </p:sp>
      <p:sp>
        <p:nvSpPr>
          <p:cNvPr id="10518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选择具备相关经验和技能的观测员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80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对观测员进行标准作业时间测定的培训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86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培训内容包括：标准作业时间测定的原理、方法、步骤等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92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培训结束后，对观测员进行考核，确保其具备足够的能力和素质进行标准作业时间测定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98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https://d.book118.com/015334330122011041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5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27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Wingdings</vt:lpstr>
      <vt:lpstr>Office Theme</vt:lpstr>
      <vt:lpstr>标准作业时间测定</vt:lpstr>
      <vt:lpstr>目录</vt:lpstr>
      <vt:lpstr>单击编辑章节标题</vt:lpstr>
      <vt:lpstr>标准作业时间定义</vt:lpstr>
      <vt:lpstr>定义及作用</vt:lpstr>
      <vt:lpstr>测定方法</vt:lpstr>
      <vt:lpstr>影响因素</vt:lpstr>
      <vt:lpstr>标准作业时间测定流程</vt:lpstr>
      <vt:lpstr>作业分析</vt:lpstr>
      <vt:lpstr>观测与记录</vt:lpstr>
      <vt:lpstr>计算标准作业时间</vt:lpstr>
      <vt:lpstr>确定宽放率</vt:lpstr>
      <vt:lpstr>标准作业时间测定注意事项</vt:lpstr>
      <vt:lpstr>观测员的选择与培训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2024-09-01T22:25:11.208</cp:lastPrinted>
  <dcterms:created xsi:type="dcterms:W3CDTF">2024-09-01T14:25:11Z</dcterms:created>
  <dcterms:modified xsi:type="dcterms:W3CDTF">2024-09-01T14:25:14Z</dcterms:modified>
</cp:coreProperties>
</file>