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0" r:id="rId37"/>
  </p:sldIdLst>
  <p:sldSz cx="9144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2.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48A5C9-F3BE-40FF-BDCB-43668FDD8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00213-B068-4204-BD4E-56B94EE1B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191F9C-81E7-4A13-BFAB-5D99600827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4C71D1-20DC-405C-B566-5CBEED44B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AF5616-8011-47C1-8AFC-19557B4F9A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E25176-A238-40F5-A625-5C86740A79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3E34C7-286D-436A-B0D2-0A47D0396D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A9B9E8-7ABA-4FB7-B084-04FBF6897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E388EA-4EEF-44B6-A223-5E9B4FA90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7AF91-4581-45AC-A762-B433C2D6F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9A398-F3FF-4526-9C63-C89E6E492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000" b="0" i="0">
                <a:solidFill>
                  <a:srgbClr val="FFFFCC"/>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FFFFCC"/>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FFFFCC"/>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8610600" y="0"/>
            <a:ext cx="533400" cy="6858000"/>
          </a:xfrm>
          <a:custGeom>
            <a:rect l="l" t="t" r="r" b="b"/>
            <a:pathLst>
              <a:path w="533400" h="6858000">
                <a:moveTo>
                  <a:pt x="533400" y="6858000"/>
                </a:moveTo>
                <a:lnTo>
                  <a:pt x="0" y="6858000"/>
                </a:lnTo>
                <a:lnTo>
                  <a:pt x="0" y="0"/>
                </a:lnTo>
                <a:lnTo>
                  <a:pt x="533400" y="0"/>
                </a:lnTo>
                <a:lnTo>
                  <a:pt x="533400" y="6858000"/>
                </a:lnTo>
                <a:close/>
              </a:path>
            </a:pathLst>
          </a:custGeom>
          <a:solidFill>
            <a:srgbClr val="411C72"/>
          </a:solidFill>
        </p:spPr>
        <p:txBody>
          <a:bodyPr wrap="square" lIns="0" tIns="0" rIns="0" bIns="0" rtlCol="0"/>
          <a:lstStyle/>
          <a:p/>
        </p:txBody>
      </p:sp>
      <p:sp>
        <p:nvSpPr>
          <p:cNvPr id="17" name="bg object 17"/>
          <p:cNvSpPr/>
          <p:nvPr/>
        </p:nvSpPr>
        <p:spPr>
          <a:xfrm>
            <a:off x="7696198" y="2514599"/>
            <a:ext cx="1066800" cy="1828800"/>
          </a:xfrm>
          <a:custGeom>
            <a:rect l="l" t="t" r="r" b="b"/>
            <a:pathLst>
              <a:path w="1066800" h="1828800">
                <a:moveTo>
                  <a:pt x="1066799" y="914400"/>
                </a:moveTo>
                <a:lnTo>
                  <a:pt x="0" y="914400"/>
                </a:lnTo>
                <a:lnTo>
                  <a:pt x="1135" y="854277"/>
                </a:lnTo>
                <a:lnTo>
                  <a:pt x="4492" y="795193"/>
                </a:lnTo>
                <a:lnTo>
                  <a:pt x="10001" y="737269"/>
                </a:lnTo>
                <a:lnTo>
                  <a:pt x="17591" y="680623"/>
                </a:lnTo>
                <a:lnTo>
                  <a:pt x="27194" y="625378"/>
                </a:lnTo>
                <a:lnTo>
                  <a:pt x="38737" y="571653"/>
                </a:lnTo>
                <a:lnTo>
                  <a:pt x="52151" y="519568"/>
                </a:lnTo>
                <a:lnTo>
                  <a:pt x="67366" y="469246"/>
                </a:lnTo>
                <a:lnTo>
                  <a:pt x="84311" y="420805"/>
                </a:lnTo>
                <a:lnTo>
                  <a:pt x="102916" y="374366"/>
                </a:lnTo>
                <a:lnTo>
                  <a:pt x="123111" y="330050"/>
                </a:lnTo>
                <a:lnTo>
                  <a:pt x="144825" y="287978"/>
                </a:lnTo>
                <a:lnTo>
                  <a:pt x="167989" y="248269"/>
                </a:lnTo>
                <a:lnTo>
                  <a:pt x="192531" y="211045"/>
                </a:lnTo>
                <a:lnTo>
                  <a:pt x="218382" y="176425"/>
                </a:lnTo>
                <a:lnTo>
                  <a:pt x="245471" y="144531"/>
                </a:lnTo>
                <a:lnTo>
                  <a:pt x="273729" y="115482"/>
                </a:lnTo>
                <a:lnTo>
                  <a:pt x="303084" y="89400"/>
                </a:lnTo>
                <a:lnTo>
                  <a:pt x="333466" y="66404"/>
                </a:lnTo>
                <a:lnTo>
                  <a:pt x="397032" y="30155"/>
                </a:lnTo>
                <a:lnTo>
                  <a:pt x="463865" y="7699"/>
                </a:lnTo>
                <a:lnTo>
                  <a:pt x="533400" y="0"/>
                </a:lnTo>
                <a:lnTo>
                  <a:pt x="568470" y="1945"/>
                </a:lnTo>
                <a:lnTo>
                  <a:pt x="636726" y="17143"/>
                </a:lnTo>
                <a:lnTo>
                  <a:pt x="701996" y="46617"/>
                </a:lnTo>
                <a:lnTo>
                  <a:pt x="763718" y="89401"/>
                </a:lnTo>
                <a:lnTo>
                  <a:pt x="793073" y="115483"/>
                </a:lnTo>
                <a:lnTo>
                  <a:pt x="821330" y="144532"/>
                </a:lnTo>
                <a:lnTo>
                  <a:pt x="848419" y="176426"/>
                </a:lnTo>
                <a:lnTo>
                  <a:pt x="874270" y="211046"/>
                </a:lnTo>
                <a:lnTo>
                  <a:pt x="898812" y="248270"/>
                </a:lnTo>
                <a:lnTo>
                  <a:pt x="921976" y="287979"/>
                </a:lnTo>
                <a:lnTo>
                  <a:pt x="943690" y="330051"/>
                </a:lnTo>
                <a:lnTo>
                  <a:pt x="963885" y="374367"/>
                </a:lnTo>
                <a:lnTo>
                  <a:pt x="982490" y="420806"/>
                </a:lnTo>
                <a:lnTo>
                  <a:pt x="999435" y="469247"/>
                </a:lnTo>
                <a:lnTo>
                  <a:pt x="1014649" y="519570"/>
                </a:lnTo>
                <a:lnTo>
                  <a:pt x="1028063" y="571654"/>
                </a:lnTo>
                <a:lnTo>
                  <a:pt x="1039607" y="625379"/>
                </a:lnTo>
                <a:lnTo>
                  <a:pt x="1049209" y="680624"/>
                </a:lnTo>
                <a:lnTo>
                  <a:pt x="1056799" y="737270"/>
                </a:lnTo>
                <a:lnTo>
                  <a:pt x="1062308" y="795194"/>
                </a:lnTo>
                <a:lnTo>
                  <a:pt x="1065665" y="854278"/>
                </a:lnTo>
                <a:lnTo>
                  <a:pt x="1066799" y="914400"/>
                </a:lnTo>
                <a:close/>
              </a:path>
              <a:path w="1066800" h="1828800">
                <a:moveTo>
                  <a:pt x="533400" y="1828799"/>
                </a:moveTo>
                <a:lnTo>
                  <a:pt x="463863" y="1821099"/>
                </a:lnTo>
                <a:lnTo>
                  <a:pt x="397030" y="1798643"/>
                </a:lnTo>
                <a:lnTo>
                  <a:pt x="333464" y="1762394"/>
                </a:lnTo>
                <a:lnTo>
                  <a:pt x="303082" y="1739398"/>
                </a:lnTo>
                <a:lnTo>
                  <a:pt x="273727" y="1713316"/>
                </a:lnTo>
                <a:lnTo>
                  <a:pt x="245469" y="1684267"/>
                </a:lnTo>
                <a:lnTo>
                  <a:pt x="218380" y="1652373"/>
                </a:lnTo>
                <a:lnTo>
                  <a:pt x="192529" y="1617753"/>
                </a:lnTo>
                <a:lnTo>
                  <a:pt x="167987" y="1580529"/>
                </a:lnTo>
                <a:lnTo>
                  <a:pt x="144824" y="1540820"/>
                </a:lnTo>
                <a:lnTo>
                  <a:pt x="123109" y="1498748"/>
                </a:lnTo>
                <a:lnTo>
                  <a:pt x="102915" y="1454432"/>
                </a:lnTo>
                <a:lnTo>
                  <a:pt x="84310" y="1407993"/>
                </a:lnTo>
                <a:lnTo>
                  <a:pt x="67365" y="1359552"/>
                </a:lnTo>
                <a:lnTo>
                  <a:pt x="52150" y="1309230"/>
                </a:lnTo>
                <a:lnTo>
                  <a:pt x="38736" y="1257145"/>
                </a:lnTo>
                <a:lnTo>
                  <a:pt x="27193" y="1203420"/>
                </a:lnTo>
                <a:lnTo>
                  <a:pt x="17590" y="1148175"/>
                </a:lnTo>
                <a:lnTo>
                  <a:pt x="10000" y="1091530"/>
                </a:lnTo>
                <a:lnTo>
                  <a:pt x="4491" y="1033605"/>
                </a:lnTo>
                <a:lnTo>
                  <a:pt x="1134" y="974521"/>
                </a:lnTo>
                <a:lnTo>
                  <a:pt x="0" y="914399"/>
                </a:lnTo>
                <a:lnTo>
                  <a:pt x="1066799" y="914400"/>
                </a:lnTo>
                <a:lnTo>
                  <a:pt x="1065664" y="974521"/>
                </a:lnTo>
                <a:lnTo>
                  <a:pt x="1062307" y="1033605"/>
                </a:lnTo>
                <a:lnTo>
                  <a:pt x="1056798" y="1091530"/>
                </a:lnTo>
                <a:lnTo>
                  <a:pt x="1049208" y="1148175"/>
                </a:lnTo>
                <a:lnTo>
                  <a:pt x="1039606" y="1203421"/>
                </a:lnTo>
                <a:lnTo>
                  <a:pt x="1028062" y="1257146"/>
                </a:lnTo>
                <a:lnTo>
                  <a:pt x="1014648" y="1309230"/>
                </a:lnTo>
                <a:lnTo>
                  <a:pt x="999434" y="1359553"/>
                </a:lnTo>
                <a:lnTo>
                  <a:pt x="982489" y="1407994"/>
                </a:lnTo>
                <a:lnTo>
                  <a:pt x="963884" y="1454432"/>
                </a:lnTo>
                <a:lnTo>
                  <a:pt x="943689" y="1498748"/>
                </a:lnTo>
                <a:lnTo>
                  <a:pt x="921975" y="1540820"/>
                </a:lnTo>
                <a:lnTo>
                  <a:pt x="898811" y="1580529"/>
                </a:lnTo>
                <a:lnTo>
                  <a:pt x="874269" y="1617754"/>
                </a:lnTo>
                <a:lnTo>
                  <a:pt x="848418" y="1652373"/>
                </a:lnTo>
                <a:lnTo>
                  <a:pt x="821329" y="1684268"/>
                </a:lnTo>
                <a:lnTo>
                  <a:pt x="793072" y="1713316"/>
                </a:lnTo>
                <a:lnTo>
                  <a:pt x="763717" y="1739399"/>
                </a:lnTo>
                <a:lnTo>
                  <a:pt x="733334" y="1762394"/>
                </a:lnTo>
                <a:lnTo>
                  <a:pt x="669768" y="1798643"/>
                </a:lnTo>
                <a:lnTo>
                  <a:pt x="602936" y="1821100"/>
                </a:lnTo>
                <a:lnTo>
                  <a:pt x="568471" y="1826854"/>
                </a:lnTo>
                <a:lnTo>
                  <a:pt x="533400" y="1828799"/>
                </a:lnTo>
                <a:close/>
              </a:path>
            </a:pathLst>
          </a:custGeom>
          <a:solidFill>
            <a:srgbClr val="FFFFFF"/>
          </a:solidFill>
        </p:spPr>
        <p:txBody>
          <a:bodyPr wrap="square" lIns="0" tIns="0" rIns="0" bIns="0" rtlCol="0"/>
          <a:lstStyle/>
          <a:p/>
        </p:txBody>
      </p:sp>
      <p:pic>
        <p:nvPicPr>
          <p:cNvPr id="18" name="bg object 18"/>
          <p:cNvPicPr/>
          <p:nvPr/>
        </p:nvPicPr>
        <p:blipFill>
          <a:blip r:embed="rId1"/>
          <a:stretch>
            <a:fillRect/>
          </a:stretch>
        </p:blipFill>
        <p:spPr>
          <a:xfrm>
            <a:off x="387350" y="304800"/>
            <a:ext cx="5257800" cy="3124200"/>
          </a:xfrm>
          <a:prstGeom prst="rect">
            <a:avLst/>
          </a:prstGeom>
        </p:spPr>
      </p:pic>
      <p:sp>
        <p:nvSpPr>
          <p:cNvPr id="2" name="Holder 2"/>
          <p:cNvSpPr>
            <a:spLocks noGrp="1"/>
          </p:cNvSpPr>
          <p:nvPr>
            <p:ph type="title"/>
          </p:nvPr>
        </p:nvSpPr>
        <p:spPr/>
        <p:txBody>
          <a:bodyPr lIns="0" tIns="0" rIns="0" bIns="0"/>
          <a:lstStyle>
            <a:lvl1pPr>
              <a:defRPr sz="4000" b="0" i="0">
                <a:solidFill>
                  <a:srgbClr val="FFFFCC"/>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2C4C7C"/>
          </a:solidFill>
        </p:spPr>
        <p:txBody>
          <a:bodyPr wrap="square" lIns="0" tIns="0" rIns="0" bIns="0" rtlCol="0"/>
          <a:lstStyle/>
          <a:p/>
        </p:txBody>
      </p:sp>
      <p:pic>
        <p:nvPicPr>
          <p:cNvPr id="17" name="bg object 17"/>
          <p:cNvPicPr/>
          <p:nvPr/>
        </p:nvPicPr>
        <p:blipFill>
          <a:blip r:embed="rId6"/>
          <a:stretch>
            <a:fillRect/>
          </a:stretch>
        </p:blipFill>
        <p:spPr>
          <a:xfrm>
            <a:off x="457200" y="1460500"/>
            <a:ext cx="8389938" cy="5195887"/>
          </a:xfrm>
          <a:prstGeom prst="rect">
            <a:avLst/>
          </a:prstGeom>
        </p:spPr>
      </p:pic>
      <p:sp>
        <p:nvSpPr>
          <p:cNvPr id="2" name="Holder 2"/>
          <p:cNvSpPr>
            <a:spLocks noGrp="1"/>
          </p:cNvSpPr>
          <p:nvPr>
            <p:ph type="title"/>
          </p:nvPr>
        </p:nvSpPr>
        <p:spPr>
          <a:xfrm>
            <a:off x="3111500" y="444334"/>
            <a:ext cx="3073400" cy="635000"/>
          </a:xfrm>
          <a:prstGeom prst="rect">
            <a:avLst/>
          </a:prstGeom>
        </p:spPr>
        <p:txBody>
          <a:bodyPr wrap="square" lIns="0" tIns="0" rIns="0" bIns="0">
            <a:spAutoFit/>
          </a:bodyPr>
          <a:lstStyle>
            <a:lvl1pPr>
              <a:defRPr sz="4000" b="0" i="0">
                <a:solidFill>
                  <a:srgbClr val="FFFFCC"/>
                </a:solidFill>
                <a:latin typeface="宋体"/>
                <a:cs typeface="宋体"/>
              </a:defRPr>
            </a:lvl1pPr>
          </a:lstStyle>
          <a:p/>
        </p:txBody>
      </p:sp>
      <p:sp>
        <p:nvSpPr>
          <p:cNvPr id="3" name="Holder 3"/>
          <p:cNvSpPr>
            <a:spLocks noGrp="1"/>
          </p:cNvSpPr>
          <p:nvPr>
            <p:ph type="body" idx="1"/>
          </p:nvPr>
        </p:nvSpPr>
        <p:spPr>
          <a:xfrm>
            <a:off x="535940" y="1491932"/>
            <a:ext cx="8191500" cy="4036695"/>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3.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24.png" /><Relationship Id="rId4" Type="http://schemas.openxmlformats.org/officeDocument/2006/relationships/image" Target="../media/image25.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6.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7.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4124201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734664" y="2208588"/>
            <a:ext cx="1085215" cy="2311400"/>
          </a:xfrm>
          <a:prstGeom prst="rect">
            <a:avLst/>
          </a:prstGeom>
        </p:spPr>
        <p:txBody>
          <a:bodyPr vert="horz" wrap="square" lIns="0" tIns="12700" rIns="0" bIns="0" rtlCol="0">
            <a:spAutoFit/>
          </a:bodyPr>
          <a:lstStyle/>
          <a:p>
            <a:pPr marL="12700">
              <a:lnSpc>
                <a:spcPct val="100000"/>
              </a:lnSpc>
              <a:spcBef>
                <a:spcPts val="100"/>
              </a:spcBef>
            </a:pPr>
            <a:r>
              <a:rPr sz="15000" b="1">
                <a:solidFill>
                  <a:srgbClr val="000000"/>
                </a:solidFill>
                <a:latin typeface="Arial"/>
                <a:cs typeface="Arial"/>
              </a:rPr>
              <a:t>2</a:t>
            </a:r>
            <a:endParaRPr sz="15000">
              <a:latin typeface="Arial"/>
              <a:cs typeface="Arial"/>
            </a:endParaRPr>
          </a:p>
        </p:txBody>
      </p:sp>
      <p:sp>
        <p:nvSpPr>
          <p:cNvPr id="3" name="object 3"/>
          <p:cNvSpPr txBox="1"/>
          <p:nvPr/>
        </p:nvSpPr>
        <p:spPr>
          <a:xfrm>
            <a:off x="495300" y="3858895"/>
            <a:ext cx="5105400" cy="635000"/>
          </a:xfrm>
          <a:prstGeom prst="rect">
            <a:avLst/>
          </a:prstGeom>
        </p:spPr>
        <p:txBody>
          <a:bodyPr vert="horz" wrap="square" lIns="0" tIns="12700" rIns="0" bIns="0" rtlCol="0">
            <a:spAutoFit/>
          </a:bodyPr>
          <a:lstStyle/>
          <a:p>
            <a:pPr marL="12700">
              <a:lnSpc>
                <a:spcPct val="100000"/>
              </a:lnSpc>
              <a:spcBef>
                <a:spcPts val="100"/>
              </a:spcBef>
            </a:pPr>
            <a:r>
              <a:rPr sz="4000" b="1" spc="-5">
                <a:solidFill>
                  <a:srgbClr val="A43716"/>
                </a:solidFill>
                <a:latin typeface="Microsoft JhengHei"/>
                <a:cs typeface="Microsoft JhengHei"/>
              </a:rPr>
              <a:t>资源配置的效率与福利</a:t>
            </a:r>
            <a:endParaRPr sz="40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955799" y="444334"/>
            <a:ext cx="1041400" cy="635000"/>
          </a:xfrm>
          <a:prstGeom prst="rect">
            <a:avLst/>
          </a:prstGeom>
        </p:spPr>
        <p:txBody>
          <a:bodyPr vert="horz" wrap="square" lIns="0" tIns="12700" rIns="0" bIns="0" rtlCol="0">
            <a:spAutoFit/>
          </a:bodyPr>
          <a:lstStyle/>
          <a:p>
            <a:pPr marL="12700">
              <a:lnSpc>
                <a:spcPct val="100000"/>
              </a:lnSpc>
              <a:spcBef>
                <a:spcPts val="100"/>
              </a:spcBef>
            </a:pPr>
            <a:r>
              <a:rPr spc="-25"/>
              <a:t>大纲</a:t>
            </a:r>
          </a:p>
        </p:txBody>
      </p:sp>
      <p:sp>
        <p:nvSpPr>
          <p:cNvPr id="3" name="object 3"/>
          <p:cNvSpPr txBox="1"/>
          <p:nvPr/>
        </p:nvSpPr>
        <p:spPr>
          <a:xfrm>
            <a:off x="535940" y="1403737"/>
            <a:ext cx="5651500" cy="2945130"/>
          </a:xfrm>
          <a:prstGeom prst="rect">
            <a:avLst/>
          </a:prstGeom>
        </p:spPr>
        <p:txBody>
          <a:bodyPr vert="horz" wrap="square" lIns="0" tIns="102235" rIns="0" bIns="0" rtlCol="0">
            <a:spAutoFit/>
          </a:bodyPr>
          <a:lstStyle/>
          <a:p>
            <a:pPr marL="354965" indent="-342265">
              <a:lnSpc>
                <a:spcPct val="100000"/>
              </a:lnSpc>
              <a:spcBef>
                <a:spcPts val="805"/>
              </a:spcBef>
              <a:buSzPct val="101562"/>
              <a:buFont typeface="Times New Roman"/>
              <a:buChar char="•"/>
              <a:tabLst>
                <a:tab pos="354965"/>
                <a:tab pos="355600"/>
              </a:tabLst>
            </a:pPr>
            <a:r>
              <a:rPr sz="3200" spc="-10">
                <a:latin typeface="宋体"/>
                <a:cs typeface="宋体"/>
              </a:rPr>
              <a:t>资源配置的效率</a:t>
            </a:r>
            <a:endParaRPr sz="3200">
              <a:latin typeface="宋体"/>
              <a:cs typeface="宋体"/>
            </a:endParaRPr>
          </a:p>
          <a:p>
            <a:pPr marL="354965" indent="-342265">
              <a:lnSpc>
                <a:spcPct val="100000"/>
              </a:lnSpc>
              <a:spcBef>
                <a:spcPts val="770"/>
              </a:spcBef>
              <a:buSzPct val="101562"/>
              <a:buFont typeface="Times New Roman"/>
              <a:buChar char="•"/>
              <a:tabLst>
                <a:tab pos="354965"/>
                <a:tab pos="355600"/>
              </a:tabLst>
            </a:pPr>
            <a:r>
              <a:rPr sz="3200" spc="-15">
                <a:latin typeface="宋体"/>
                <a:cs typeface="宋体"/>
              </a:rPr>
              <a:t>经济体制</a:t>
            </a:r>
            <a:endParaRPr sz="3200">
              <a:latin typeface="宋体"/>
              <a:cs typeface="宋体"/>
            </a:endParaRPr>
          </a:p>
          <a:p>
            <a:pPr marL="354965" indent="-342265">
              <a:lnSpc>
                <a:spcPct val="100000"/>
              </a:lnSpc>
              <a:spcBef>
                <a:spcPts val="765"/>
              </a:spcBef>
              <a:buSzPct val="101562"/>
              <a:buFont typeface="Times New Roman"/>
              <a:buChar char="•"/>
              <a:tabLst>
                <a:tab pos="354965"/>
                <a:tab pos="355600"/>
              </a:tabLst>
            </a:pPr>
            <a:r>
              <a:rPr sz="3200" spc="-5">
                <a:latin typeface="宋体"/>
                <a:cs typeface="宋体"/>
              </a:rPr>
              <a:t>市场经济中的资源配置</a:t>
            </a:r>
            <a:endParaRPr sz="3200">
              <a:latin typeface="宋体"/>
              <a:cs typeface="宋体"/>
            </a:endParaRPr>
          </a:p>
          <a:p>
            <a:pPr marL="354965" indent="-342265">
              <a:lnSpc>
                <a:spcPct val="100000"/>
              </a:lnSpc>
              <a:spcBef>
                <a:spcPts val="770"/>
              </a:spcBef>
              <a:buSzPct val="101562"/>
              <a:buFont typeface="Times New Roman"/>
              <a:buChar char="•"/>
              <a:tabLst>
                <a:tab pos="354965"/>
                <a:tab pos="355600"/>
              </a:tabLst>
            </a:pPr>
            <a:r>
              <a:rPr sz="3200" spc="-5">
                <a:latin typeface="宋体"/>
                <a:cs typeface="宋体"/>
              </a:rPr>
              <a:t>计划经济中的资源配置</a:t>
            </a:r>
            <a:endParaRPr sz="3200">
              <a:latin typeface="宋体"/>
              <a:cs typeface="宋体"/>
            </a:endParaRPr>
          </a:p>
          <a:p>
            <a:pPr marL="354965" indent="-342265">
              <a:lnSpc>
                <a:spcPct val="100000"/>
              </a:lnSpc>
              <a:spcBef>
                <a:spcPts val="765"/>
              </a:spcBef>
              <a:buSzPct val="101562"/>
              <a:buFont typeface="Times New Roman"/>
              <a:buChar char="•"/>
              <a:tabLst>
                <a:tab pos="354965"/>
                <a:tab pos="355600"/>
              </a:tabLst>
            </a:pPr>
            <a:r>
              <a:rPr sz="3200" spc="-5">
                <a:latin typeface="宋体"/>
                <a:cs typeface="宋体"/>
              </a:rPr>
              <a:t>社会福利：市场与计划的比较</a:t>
            </a:r>
            <a:endParaRPr sz="32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349500" y="444334"/>
            <a:ext cx="4597400" cy="635000"/>
          </a:xfrm>
          <a:prstGeom prst="rect">
            <a:avLst/>
          </a:prstGeom>
        </p:spPr>
        <p:txBody>
          <a:bodyPr vert="horz" wrap="square" lIns="0" tIns="12700" rIns="0" bIns="0" rtlCol="0">
            <a:spAutoFit/>
          </a:bodyPr>
          <a:lstStyle/>
          <a:p>
            <a:pPr marL="12700">
              <a:lnSpc>
                <a:spcPct val="100000"/>
              </a:lnSpc>
              <a:spcBef>
                <a:spcPts val="100"/>
              </a:spcBef>
            </a:pPr>
            <a:r>
              <a:rPr spc="-10"/>
              <a:t>一、资源配置的效率</a:t>
            </a:r>
          </a:p>
        </p:txBody>
      </p:sp>
      <p:sp>
        <p:nvSpPr>
          <p:cNvPr id="3" name="object 3"/>
          <p:cNvSpPr txBox="1"/>
          <p:nvPr/>
        </p:nvSpPr>
        <p:spPr>
          <a:xfrm>
            <a:off x="1626552" y="2078735"/>
            <a:ext cx="6057900" cy="1000760"/>
          </a:xfrm>
          <a:prstGeom prst="rect">
            <a:avLst/>
          </a:prstGeom>
        </p:spPr>
        <p:txBody>
          <a:bodyPr vert="horz" wrap="square" lIns="0" tIns="12700" rIns="0" bIns="0" rtlCol="0">
            <a:spAutoFit/>
          </a:bodyPr>
          <a:lstStyle/>
          <a:p>
            <a:pPr marL="355600" marR="5080" indent="-342900">
              <a:lnSpc>
                <a:spcPct val="100000"/>
              </a:lnSpc>
              <a:spcBef>
                <a:spcPts val="100"/>
              </a:spcBef>
              <a:buSzPct val="101562"/>
              <a:buChar char="•"/>
              <a:tabLst>
                <a:tab pos="355600"/>
              </a:tabLst>
            </a:pPr>
            <a:r>
              <a:rPr sz="3200" spc="-5">
                <a:solidFill>
                  <a:srgbClr val="000099"/>
                </a:solidFill>
                <a:latin typeface="宋体"/>
                <a:cs typeface="宋体"/>
              </a:rPr>
              <a:t>有效率的经济是一个以最低成本</a:t>
            </a:r>
            <a:r>
              <a:rPr sz="3200">
                <a:solidFill>
                  <a:srgbClr val="000099"/>
                </a:solidFill>
                <a:latin typeface="宋体"/>
                <a:cs typeface="宋体"/>
              </a:rPr>
              <a:t>生产人们所需要的产品的经济</a:t>
            </a:r>
            <a:r>
              <a:rPr sz="3200" spc="-50">
                <a:latin typeface="宋体"/>
                <a:cs typeface="宋体"/>
              </a:rPr>
              <a:t>。</a:t>
            </a:r>
            <a:endParaRPr sz="32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57500" y="718654"/>
            <a:ext cx="3581400" cy="635000"/>
          </a:xfrm>
          <a:prstGeom prst="rect">
            <a:avLst/>
          </a:prstGeom>
        </p:spPr>
        <p:txBody>
          <a:bodyPr vert="horz" wrap="square" lIns="0" tIns="12700" rIns="0" bIns="0" rtlCol="0">
            <a:spAutoFit/>
          </a:bodyPr>
          <a:lstStyle/>
          <a:p>
            <a:pPr marL="12700">
              <a:lnSpc>
                <a:spcPct val="100000"/>
              </a:lnSpc>
              <a:spcBef>
                <a:spcPts val="100"/>
              </a:spcBef>
            </a:pPr>
            <a:r>
              <a:rPr spc="-10">
                <a:solidFill>
                  <a:srgbClr val="FFFF00"/>
                </a:solidFill>
              </a:rPr>
              <a:t>资源配置的效率</a:t>
            </a:r>
          </a:p>
        </p:txBody>
      </p:sp>
      <p:sp>
        <p:nvSpPr>
          <p:cNvPr id="3" name="object 3"/>
          <p:cNvSpPr txBox="1"/>
          <p:nvPr/>
        </p:nvSpPr>
        <p:spPr>
          <a:xfrm>
            <a:off x="535940" y="1428110"/>
            <a:ext cx="8483600" cy="4891405"/>
          </a:xfrm>
          <a:prstGeom prst="rect">
            <a:avLst/>
          </a:prstGeom>
        </p:spPr>
        <p:txBody>
          <a:bodyPr vert="horz" wrap="square" lIns="0" tIns="78105" rIns="0" bIns="0" rtlCol="0">
            <a:spAutoFit/>
          </a:bodyPr>
          <a:lstStyle/>
          <a:p>
            <a:pPr marL="355600" indent="-342900">
              <a:lnSpc>
                <a:spcPct val="100000"/>
              </a:lnSpc>
              <a:spcBef>
                <a:spcPts val="615"/>
              </a:spcBef>
              <a:buSzPct val="101562"/>
              <a:buChar char="•"/>
              <a:tabLst>
                <a:tab pos="355600"/>
              </a:tabLst>
            </a:pPr>
            <a:r>
              <a:rPr sz="3200" spc="-10">
                <a:latin typeface="宋体"/>
                <a:cs typeface="宋体"/>
              </a:rPr>
              <a:t>西方经济学：</a:t>
            </a:r>
            <a:endParaRPr sz="3200">
              <a:latin typeface="宋体"/>
              <a:cs typeface="宋体"/>
            </a:endParaRPr>
          </a:p>
          <a:p>
            <a:pPr marL="755650" lvl="1" indent="-285750">
              <a:lnSpc>
                <a:spcPct val="100000"/>
              </a:lnSpc>
              <a:spcBef>
                <a:spcPts val="505"/>
              </a:spcBef>
              <a:buSzPct val="101785"/>
              <a:buChar char="•"/>
              <a:tabLst>
                <a:tab pos="755650"/>
                <a:tab pos="4133215"/>
              </a:tabLst>
            </a:pPr>
            <a:r>
              <a:rPr sz="2800">
                <a:solidFill>
                  <a:srgbClr val="000099"/>
                </a:solidFill>
                <a:latin typeface="宋体"/>
                <a:cs typeface="宋体"/>
              </a:rPr>
              <a:t>“帕累托最优状态</a:t>
            </a:r>
            <a:r>
              <a:rPr sz="2800" spc="-50">
                <a:solidFill>
                  <a:srgbClr val="000099"/>
                </a:solidFill>
                <a:latin typeface="宋体"/>
                <a:cs typeface="宋体"/>
              </a:rPr>
              <a:t>”</a:t>
            </a:r>
            <a:r>
              <a:rPr sz="2800">
                <a:solidFill>
                  <a:srgbClr val="000099"/>
                </a:solidFill>
                <a:latin typeface="宋体"/>
                <a:cs typeface="宋体"/>
              </a:rPr>
              <a:t>	</a:t>
            </a:r>
            <a:r>
              <a:rPr sz="2800" spc="-50">
                <a:latin typeface="宋体"/>
                <a:cs typeface="宋体"/>
              </a:rPr>
              <a:t>。</a:t>
            </a:r>
            <a:endParaRPr sz="2800">
              <a:latin typeface="宋体"/>
              <a:cs typeface="宋体"/>
            </a:endParaRPr>
          </a:p>
          <a:p>
            <a:pPr marL="1155700" marR="157480" lvl="2" indent="-228600">
              <a:lnSpc>
                <a:spcPct val="100000"/>
              </a:lnSpc>
              <a:spcBef>
                <a:spcPts val="715"/>
              </a:spcBef>
              <a:buSzPct val="102083"/>
              <a:buChar char="•"/>
              <a:tabLst>
                <a:tab pos="1155700"/>
              </a:tabLst>
            </a:pPr>
            <a:r>
              <a:rPr sz="2400">
                <a:latin typeface="宋体"/>
                <a:cs typeface="宋体"/>
              </a:rPr>
              <a:t>假定一种资源可用于A用途和B</a:t>
            </a:r>
            <a:r>
              <a:rPr sz="2400" spc="-5">
                <a:latin typeface="宋体"/>
                <a:cs typeface="宋体"/>
              </a:rPr>
              <a:t>用途。如果资源配置的</a:t>
            </a:r>
            <a:r>
              <a:rPr sz="2400">
                <a:latin typeface="宋体"/>
                <a:cs typeface="宋体"/>
              </a:rPr>
              <a:t>一种变动至少潜在地使某些社会成员(如A</a:t>
            </a:r>
            <a:r>
              <a:rPr sz="2400" spc="-10">
                <a:latin typeface="宋体"/>
                <a:cs typeface="宋体"/>
              </a:rPr>
              <a:t>用途)的境</a:t>
            </a:r>
            <a:r>
              <a:rPr sz="2400" spc="-50">
                <a:latin typeface="宋体"/>
                <a:cs typeface="宋体"/>
              </a:rPr>
              <a:t> </a:t>
            </a:r>
            <a:r>
              <a:rPr sz="2400">
                <a:latin typeface="宋体"/>
                <a:cs typeface="宋体"/>
              </a:rPr>
              <a:t>况变好，而不使其他社会成员(如B</a:t>
            </a:r>
            <a:r>
              <a:rPr sz="2400" spc="-10">
                <a:latin typeface="宋体"/>
                <a:cs typeface="宋体"/>
              </a:rPr>
              <a:t>用途)的境况变坏，</a:t>
            </a:r>
            <a:r>
              <a:rPr sz="2400" spc="-5">
                <a:latin typeface="宋体"/>
                <a:cs typeface="宋体"/>
              </a:rPr>
              <a:t>那么，这种变动就是有效率的。而当资源配置达到这样的一种状态，资源配置的任何改变都不可能在使任</a:t>
            </a:r>
            <a:endParaRPr sz="2400">
              <a:latin typeface="宋体"/>
              <a:cs typeface="宋体"/>
            </a:endParaRPr>
          </a:p>
          <a:p>
            <a:pPr marL="1155700" marR="5080">
              <a:lnSpc>
                <a:spcPct val="97300"/>
              </a:lnSpc>
              <a:spcBef>
                <a:spcPts val="80"/>
              </a:spcBef>
            </a:pPr>
            <a:r>
              <a:rPr sz="2400" spc="-5">
                <a:latin typeface="宋体"/>
                <a:cs typeface="宋体"/>
              </a:rPr>
              <a:t>何一个人的境况变好的同时又不使其他人的境况变坏，就是说，进入这种状态后，资源配置的任何改变都是</a:t>
            </a:r>
            <a:r>
              <a:rPr sz="2400" spc="-50">
                <a:latin typeface="宋体"/>
                <a:cs typeface="宋体"/>
              </a:rPr>
              <a:t> </a:t>
            </a:r>
            <a:r>
              <a:rPr sz="2400" spc="-5">
                <a:latin typeface="宋体"/>
                <a:cs typeface="宋体"/>
              </a:rPr>
              <a:t>无效率的，则称这种状态为帕累托最优状态。</a:t>
            </a:r>
            <a:endParaRPr sz="2400">
              <a:latin typeface="宋体"/>
              <a:cs typeface="宋体"/>
            </a:endParaRPr>
          </a:p>
          <a:p>
            <a:pPr marL="1155700" marR="309880" lvl="2" indent="-228600">
              <a:lnSpc>
                <a:spcPct val="100000"/>
              </a:lnSpc>
              <a:spcBef>
                <a:spcPts val="735"/>
              </a:spcBef>
              <a:buSzPct val="102083"/>
              <a:buChar char="•"/>
              <a:tabLst>
                <a:tab pos="1155700"/>
              </a:tabLst>
            </a:pPr>
            <a:r>
              <a:rPr sz="2400" spc="-5">
                <a:latin typeface="宋体"/>
                <a:cs typeface="宋体"/>
              </a:rPr>
              <a:t>根据定义，如果资源可以重新加以配置以达到使人们</a:t>
            </a:r>
            <a:r>
              <a:rPr sz="2400" spc="-50">
                <a:latin typeface="宋体"/>
                <a:cs typeface="宋体"/>
              </a:rPr>
              <a:t> </a:t>
            </a:r>
            <a:r>
              <a:rPr sz="2400" spc="-5">
                <a:latin typeface="宋体"/>
                <a:cs typeface="宋体"/>
              </a:rPr>
              <a:t>“境况变好”的目的，那么就应该重新配置资源。</a:t>
            </a:r>
            <a:endParaRPr sz="24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65500" y="718654"/>
            <a:ext cx="2565400" cy="635000"/>
          </a:xfrm>
          <a:prstGeom prst="rect">
            <a:avLst/>
          </a:prstGeom>
        </p:spPr>
        <p:txBody>
          <a:bodyPr vert="horz" wrap="square" lIns="0" tIns="12700" rIns="0" bIns="0" rtlCol="0">
            <a:spAutoFit/>
          </a:bodyPr>
          <a:lstStyle/>
          <a:p>
            <a:pPr marL="12700">
              <a:lnSpc>
                <a:spcPct val="100000"/>
              </a:lnSpc>
              <a:spcBef>
                <a:spcPts val="100"/>
              </a:spcBef>
            </a:pPr>
            <a:r>
              <a:rPr spc="-10">
                <a:solidFill>
                  <a:srgbClr val="00CC99"/>
                </a:solidFill>
              </a:rPr>
              <a:t>帕累托效率</a:t>
            </a:r>
          </a:p>
        </p:txBody>
      </p:sp>
      <p:grpSp>
        <p:nvGrpSpPr>
          <p:cNvPr id="3" name="object 3"/>
          <p:cNvGrpSpPr/>
          <p:nvPr/>
        </p:nvGrpSpPr>
        <p:grpSpPr>
          <a:xfrm>
            <a:off x="-4762" y="1844675"/>
            <a:ext cx="9153525" cy="5018405"/>
            <a:chOff x="-4762" y="1844675"/>
            <a:chExt cx="9153525" cy="5018405"/>
          </a:xfrm>
        </p:grpSpPr>
        <p:pic>
          <p:nvPicPr>
            <p:cNvPr id="4" name="object 4"/>
            <p:cNvPicPr/>
            <p:nvPr/>
          </p:nvPicPr>
          <p:blipFill>
            <a:blip r:embed="rId2"/>
            <a:stretch>
              <a:fillRect/>
            </a:stretch>
          </p:blipFill>
          <p:spPr>
            <a:xfrm>
              <a:off x="468312" y="1844675"/>
              <a:ext cx="5616575" cy="4608512"/>
            </a:xfrm>
            <a:prstGeom prst="rect">
              <a:avLst/>
            </a:prstGeom>
          </p:spPr>
        </p:pic>
        <p:sp>
          <p:nvSpPr>
            <p:cNvPr id="5" name="object 5"/>
            <p:cNvSpPr/>
            <p:nvPr/>
          </p:nvSpPr>
          <p:spPr>
            <a:xfrm>
              <a:off x="0" y="5791200"/>
              <a:ext cx="9144000" cy="1066800"/>
            </a:xfrm>
            <a:custGeom>
              <a:rect l="l" t="t" r="r" b="b"/>
              <a:pathLst>
                <a:path w="9144000" h="1066800">
                  <a:moveTo>
                    <a:pt x="9144000" y="1066800"/>
                  </a:moveTo>
                  <a:lnTo>
                    <a:pt x="0" y="1066800"/>
                  </a:lnTo>
                  <a:lnTo>
                    <a:pt x="0" y="0"/>
                  </a:lnTo>
                  <a:lnTo>
                    <a:pt x="9144000" y="0"/>
                  </a:lnTo>
                  <a:lnTo>
                    <a:pt x="9144000" y="1066800"/>
                  </a:lnTo>
                  <a:close/>
                </a:path>
              </a:pathLst>
            </a:custGeom>
            <a:solidFill>
              <a:srgbClr val="3333CC"/>
            </a:solidFill>
          </p:spPr>
          <p:txBody>
            <a:bodyPr wrap="square" lIns="0" tIns="0" rIns="0" bIns="0" rtlCol="0"/>
            <a:lstStyle/>
            <a:p/>
          </p:txBody>
        </p:sp>
        <p:sp>
          <p:nvSpPr>
            <p:cNvPr id="6" name="object 6"/>
            <p:cNvSpPr/>
            <p:nvPr/>
          </p:nvSpPr>
          <p:spPr>
            <a:xfrm>
              <a:off x="0" y="5791200"/>
              <a:ext cx="9144000" cy="1066800"/>
            </a:xfrm>
            <a:custGeom>
              <a:rect l="l" t="t" r="r" b="b"/>
              <a:pathLst>
                <a:path w="9144000" h="1066800">
                  <a:moveTo>
                    <a:pt x="0" y="0"/>
                  </a:moveTo>
                  <a:lnTo>
                    <a:pt x="9144000" y="0"/>
                  </a:lnTo>
                  <a:lnTo>
                    <a:pt x="9144000" y="1066800"/>
                  </a:lnTo>
                  <a:lnTo>
                    <a:pt x="0" y="1066800"/>
                  </a:lnTo>
                  <a:lnTo>
                    <a:pt x="0" y="0"/>
                  </a:lnTo>
                  <a:close/>
                </a:path>
              </a:pathLst>
            </a:custGeom>
            <a:ln w="9525">
              <a:solidFill>
                <a:srgbClr val="000000"/>
              </a:solidFill>
            </a:ln>
          </p:spPr>
          <p:txBody>
            <a:bodyPr wrap="square" lIns="0" tIns="0" rIns="0" bIns="0" rtlCol="0"/>
            <a:lstStyle/>
            <a:p/>
          </p:txBody>
        </p:sp>
      </p:grpSp>
      <p:sp>
        <p:nvSpPr>
          <p:cNvPr id="7" name="object 7"/>
          <p:cNvSpPr txBox="1"/>
          <p:nvPr/>
        </p:nvSpPr>
        <p:spPr>
          <a:xfrm>
            <a:off x="78740" y="5772784"/>
            <a:ext cx="8864600" cy="1122680"/>
          </a:xfrm>
          <a:prstGeom prst="rect">
            <a:avLst/>
          </a:prstGeom>
        </p:spPr>
        <p:txBody>
          <a:bodyPr vert="horz" wrap="square" lIns="0" tIns="12700" rIns="0" bIns="0" rtlCol="0">
            <a:spAutoFit/>
          </a:bodyPr>
          <a:lstStyle/>
          <a:p>
            <a:pPr marL="12700" marR="5080">
              <a:lnSpc>
                <a:spcPct val="100000"/>
              </a:lnSpc>
              <a:spcBef>
                <a:spcPts val="100"/>
              </a:spcBef>
            </a:pPr>
            <a:r>
              <a:rPr sz="2400">
                <a:solidFill>
                  <a:srgbClr val="B2B2B2"/>
                </a:solidFill>
                <a:latin typeface="宋体"/>
                <a:cs typeface="宋体"/>
              </a:rPr>
              <a:t>埃奇沃斯框图的长度为Os，表示经济中现有的苹果数，Or</a:t>
            </a:r>
            <a:r>
              <a:rPr sz="2400" spc="-15">
                <a:solidFill>
                  <a:srgbClr val="B2B2B2"/>
                </a:solidFill>
                <a:latin typeface="宋体"/>
                <a:cs typeface="宋体"/>
              </a:rPr>
              <a:t>表示无花</a:t>
            </a:r>
            <a:r>
              <a:rPr sz="2400">
                <a:solidFill>
                  <a:srgbClr val="B2B2B2"/>
                </a:solidFill>
                <a:latin typeface="宋体"/>
                <a:cs typeface="宋体"/>
              </a:rPr>
              <a:t>果叶的总数。在v点，亚当消费Ou量的无花果叶和Ox</a:t>
            </a:r>
            <a:r>
              <a:rPr sz="2400" spc="-10">
                <a:solidFill>
                  <a:srgbClr val="B2B2B2"/>
                </a:solidFill>
                <a:latin typeface="宋体"/>
                <a:cs typeface="宋体"/>
              </a:rPr>
              <a:t>量的苹果，</a:t>
            </a:r>
            <a:endParaRPr sz="2400">
              <a:latin typeface="宋体"/>
              <a:cs typeface="宋体"/>
            </a:endParaRPr>
          </a:p>
          <a:p>
            <a:pPr marL="12700">
              <a:lnSpc>
                <a:spcPct val="100000"/>
              </a:lnSpc>
            </a:pPr>
            <a:r>
              <a:rPr sz="2400">
                <a:solidFill>
                  <a:srgbClr val="B2B2B2"/>
                </a:solidFill>
                <a:latin typeface="宋体"/>
                <a:cs typeface="宋体"/>
              </a:rPr>
              <a:t>夏娃消费O’y量的苹果和O’w</a:t>
            </a:r>
            <a:r>
              <a:rPr sz="2400" spc="-10">
                <a:solidFill>
                  <a:srgbClr val="B2B2B2"/>
                </a:solidFill>
                <a:latin typeface="宋体"/>
                <a:cs typeface="宋体"/>
              </a:rPr>
              <a:t>量的无花果叶。</a:t>
            </a:r>
            <a:endParaRPr sz="2400">
              <a:latin typeface="宋体"/>
              <a:cs typeface="宋体"/>
            </a:endParaRPr>
          </a:p>
        </p:txBody>
      </p:sp>
      <p:sp>
        <p:nvSpPr>
          <p:cNvPr id="8" name="object 8"/>
          <p:cNvSpPr txBox="1"/>
          <p:nvPr/>
        </p:nvSpPr>
        <p:spPr>
          <a:xfrm>
            <a:off x="6463665" y="1891982"/>
            <a:ext cx="2463800" cy="1854200"/>
          </a:xfrm>
          <a:prstGeom prst="rect">
            <a:avLst/>
          </a:prstGeom>
        </p:spPr>
        <p:txBody>
          <a:bodyPr vert="horz" wrap="square" lIns="0" tIns="12700" rIns="0" bIns="0" rtlCol="0">
            <a:spAutoFit/>
          </a:bodyPr>
          <a:lstStyle/>
          <a:p>
            <a:pPr marL="12700" marR="5080">
              <a:lnSpc>
                <a:spcPct val="100000"/>
              </a:lnSpc>
              <a:spcBef>
                <a:spcPts val="100"/>
              </a:spcBef>
            </a:pPr>
            <a:r>
              <a:rPr sz="2400" spc="-10">
                <a:latin typeface="宋体"/>
                <a:cs typeface="宋体"/>
              </a:rPr>
              <a:t>埃奇沃斯框图内</a:t>
            </a:r>
            <a:r>
              <a:rPr sz="2400" spc="-50">
                <a:latin typeface="宋体"/>
                <a:cs typeface="宋体"/>
              </a:rPr>
              <a:t> </a:t>
            </a:r>
            <a:r>
              <a:rPr sz="2400" spc="-10">
                <a:latin typeface="宋体"/>
                <a:cs typeface="宋体"/>
              </a:rPr>
              <a:t>的任意一点，表</a:t>
            </a:r>
            <a:r>
              <a:rPr sz="2400" spc="-50">
                <a:latin typeface="宋体"/>
                <a:cs typeface="宋体"/>
              </a:rPr>
              <a:t> </a:t>
            </a:r>
            <a:r>
              <a:rPr sz="2400" spc="-10">
                <a:latin typeface="宋体"/>
                <a:cs typeface="宋体"/>
              </a:rPr>
              <a:t>示苹果和无花果</a:t>
            </a:r>
            <a:r>
              <a:rPr sz="2400" spc="-50">
                <a:latin typeface="宋体"/>
                <a:cs typeface="宋体"/>
              </a:rPr>
              <a:t> </a:t>
            </a:r>
            <a:r>
              <a:rPr sz="2400" spc="-10">
                <a:latin typeface="宋体"/>
                <a:cs typeface="宋体"/>
              </a:rPr>
              <a:t>叶在亚当和夏娃</a:t>
            </a:r>
            <a:r>
              <a:rPr sz="2400" spc="-50">
                <a:latin typeface="宋体"/>
                <a:cs typeface="宋体"/>
              </a:rPr>
              <a:t> </a:t>
            </a:r>
            <a:r>
              <a:rPr sz="2400" spc="-10">
                <a:latin typeface="宋体"/>
                <a:cs typeface="宋体"/>
              </a:rPr>
              <a:t>之间的某种配置。</a:t>
            </a:r>
            <a:endParaRPr sz="2400">
              <a:latin typeface="宋体"/>
              <a:cs typeface="宋体"/>
            </a:endParaRPr>
          </a:p>
        </p:txBody>
      </p:sp>
      <p:sp>
        <p:nvSpPr>
          <p:cNvPr id="9" name="object 9"/>
          <p:cNvSpPr txBox="1"/>
          <p:nvPr/>
        </p:nvSpPr>
        <p:spPr>
          <a:xfrm>
            <a:off x="547052" y="1436370"/>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000099"/>
                </a:solidFill>
                <a:latin typeface="Microsoft JhengHei"/>
                <a:cs typeface="Microsoft JhengHei"/>
              </a:rPr>
              <a:t>纯交换经济</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360465"/>
            <a:ext cx="2311400" cy="607060"/>
          </a:xfrm>
          <a:prstGeom prst="rect">
            <a:avLst/>
          </a:prstGeom>
        </p:spPr>
        <p:txBody>
          <a:bodyPr vert="horz" wrap="square" lIns="0" tIns="13970" rIns="0" bIns="0" rtlCol="0">
            <a:spAutoFit/>
          </a:bodyPr>
          <a:lstStyle/>
          <a:p>
            <a:pPr marL="12700">
              <a:lnSpc>
                <a:spcPct val="100000"/>
              </a:lnSpc>
              <a:spcBef>
                <a:spcPts val="110"/>
              </a:spcBef>
            </a:pPr>
            <a:r>
              <a:rPr sz="3800" spc="-235">
                <a:solidFill>
                  <a:srgbClr val="FFFFFF"/>
                </a:solidFill>
              </a:rPr>
              <a:t>帕累托最</a:t>
            </a:r>
            <a:r>
              <a:rPr sz="3800" spc="-50">
                <a:solidFill>
                  <a:srgbClr val="FFFFFF"/>
                </a:solidFill>
              </a:rPr>
              <a:t>优</a:t>
            </a:r>
            <a:endParaRPr sz="3800"/>
          </a:p>
        </p:txBody>
      </p:sp>
      <p:grpSp>
        <p:nvGrpSpPr>
          <p:cNvPr id="3" name="object 3"/>
          <p:cNvGrpSpPr/>
          <p:nvPr/>
        </p:nvGrpSpPr>
        <p:grpSpPr>
          <a:xfrm>
            <a:off x="1306512" y="2245803"/>
            <a:ext cx="4526915" cy="3080385"/>
            <a:chOff x="1306512" y="2245803"/>
            <a:chExt cx="4526915" cy="3080385"/>
          </a:xfrm>
        </p:grpSpPr>
        <p:sp>
          <p:nvSpPr>
            <p:cNvPr id="4" name="object 4"/>
            <p:cNvSpPr/>
            <p:nvPr/>
          </p:nvSpPr>
          <p:spPr>
            <a:xfrm>
              <a:off x="2410081" y="2982310"/>
              <a:ext cx="2487930" cy="1805305"/>
            </a:xfrm>
            <a:custGeom>
              <a:rect l="l" t="t" r="r" b="b"/>
              <a:pathLst>
                <a:path w="2487929" h="1805304">
                  <a:moveTo>
                    <a:pt x="2487560" y="1804916"/>
                  </a:moveTo>
                  <a:lnTo>
                    <a:pt x="2432010" y="1804475"/>
                  </a:lnTo>
                  <a:lnTo>
                    <a:pt x="2376758" y="1803157"/>
                  </a:lnTo>
                  <a:lnTo>
                    <a:pt x="2321816" y="1800973"/>
                  </a:lnTo>
                  <a:lnTo>
                    <a:pt x="2267196" y="1797930"/>
                  </a:lnTo>
                  <a:lnTo>
                    <a:pt x="2212912" y="1794039"/>
                  </a:lnTo>
                  <a:lnTo>
                    <a:pt x="2158976" y="1789308"/>
                  </a:lnTo>
                  <a:lnTo>
                    <a:pt x="2105401" y="1783747"/>
                  </a:lnTo>
                  <a:lnTo>
                    <a:pt x="2052199" y="1777364"/>
                  </a:lnTo>
                  <a:lnTo>
                    <a:pt x="1999384" y="1770170"/>
                  </a:lnTo>
                  <a:lnTo>
                    <a:pt x="1946967" y="1762172"/>
                  </a:lnTo>
                  <a:lnTo>
                    <a:pt x="1894961" y="1753381"/>
                  </a:lnTo>
                  <a:lnTo>
                    <a:pt x="1843380" y="1743805"/>
                  </a:lnTo>
                  <a:lnTo>
                    <a:pt x="1792235" y="1733454"/>
                  </a:lnTo>
                  <a:lnTo>
                    <a:pt x="1741539" y="1722337"/>
                  </a:lnTo>
                  <a:lnTo>
                    <a:pt x="1691305" y="1710462"/>
                  </a:lnTo>
                  <a:lnTo>
                    <a:pt x="1641546" y="1697840"/>
                  </a:lnTo>
                  <a:lnTo>
                    <a:pt x="1592274" y="1684479"/>
                  </a:lnTo>
                  <a:lnTo>
                    <a:pt x="1543501" y="1670388"/>
                  </a:lnTo>
                  <a:lnTo>
                    <a:pt x="1495241" y="1655578"/>
                  </a:lnTo>
                  <a:lnTo>
                    <a:pt x="1447507" y="1640056"/>
                  </a:lnTo>
                  <a:lnTo>
                    <a:pt x="1400310" y="1623831"/>
                  </a:lnTo>
                  <a:lnTo>
                    <a:pt x="1353663" y="1606915"/>
                  </a:lnTo>
                  <a:lnTo>
                    <a:pt x="1307579" y="1589314"/>
                  </a:lnTo>
                  <a:lnTo>
                    <a:pt x="1262071" y="1571039"/>
                  </a:lnTo>
                  <a:lnTo>
                    <a:pt x="1217152" y="1552099"/>
                  </a:lnTo>
                  <a:lnTo>
                    <a:pt x="1172833" y="1532502"/>
                  </a:lnTo>
                  <a:lnTo>
                    <a:pt x="1129128" y="1512258"/>
                  </a:lnTo>
                  <a:lnTo>
                    <a:pt x="1086049" y="1491377"/>
                  </a:lnTo>
                  <a:lnTo>
                    <a:pt x="1043609" y="1469867"/>
                  </a:lnTo>
                  <a:lnTo>
                    <a:pt x="1001820" y="1447738"/>
                  </a:lnTo>
                  <a:lnTo>
                    <a:pt x="960696" y="1424998"/>
                  </a:lnTo>
                  <a:lnTo>
                    <a:pt x="920248" y="1401657"/>
                  </a:lnTo>
                  <a:lnTo>
                    <a:pt x="880490" y="1377724"/>
                  </a:lnTo>
                  <a:lnTo>
                    <a:pt x="841434" y="1353209"/>
                  </a:lnTo>
                  <a:lnTo>
                    <a:pt x="803092" y="1328120"/>
                  </a:lnTo>
                  <a:lnTo>
                    <a:pt x="765478" y="1302466"/>
                  </a:lnTo>
                  <a:lnTo>
                    <a:pt x="728604" y="1276257"/>
                  </a:lnTo>
                  <a:lnTo>
                    <a:pt x="692483" y="1249502"/>
                  </a:lnTo>
                  <a:lnTo>
                    <a:pt x="657127" y="1222210"/>
                  </a:lnTo>
                  <a:lnTo>
                    <a:pt x="622548" y="1194391"/>
                  </a:lnTo>
                  <a:lnTo>
                    <a:pt x="588761" y="1166052"/>
                  </a:lnTo>
                  <a:lnTo>
                    <a:pt x="555776" y="1137205"/>
                  </a:lnTo>
                  <a:lnTo>
                    <a:pt x="523608" y="1107857"/>
                  </a:lnTo>
                  <a:lnTo>
                    <a:pt x="492267" y="1078018"/>
                  </a:lnTo>
                  <a:lnTo>
                    <a:pt x="461768" y="1047697"/>
                  </a:lnTo>
                  <a:lnTo>
                    <a:pt x="432123" y="1016904"/>
                  </a:lnTo>
                  <a:lnTo>
                    <a:pt x="403344" y="985647"/>
                  </a:lnTo>
                  <a:lnTo>
                    <a:pt x="375444" y="953935"/>
                  </a:lnTo>
                  <a:lnTo>
                    <a:pt x="348436" y="921779"/>
                  </a:lnTo>
                  <a:lnTo>
                    <a:pt x="322332" y="889186"/>
                  </a:lnTo>
                  <a:lnTo>
                    <a:pt x="297145" y="856166"/>
                  </a:lnTo>
                  <a:lnTo>
                    <a:pt x="272888" y="822729"/>
                  </a:lnTo>
                  <a:lnTo>
                    <a:pt x="249573" y="788883"/>
                  </a:lnTo>
                  <a:lnTo>
                    <a:pt x="227212" y="754638"/>
                  </a:lnTo>
                  <a:lnTo>
                    <a:pt x="205820" y="720003"/>
                  </a:lnTo>
                  <a:lnTo>
                    <a:pt x="185407" y="684987"/>
                  </a:lnTo>
                  <a:lnTo>
                    <a:pt x="165987" y="649599"/>
                  </a:lnTo>
                  <a:lnTo>
                    <a:pt x="147573" y="613848"/>
                  </a:lnTo>
                  <a:lnTo>
                    <a:pt x="130177" y="577744"/>
                  </a:lnTo>
                  <a:lnTo>
                    <a:pt x="113811" y="541295"/>
                  </a:lnTo>
                  <a:lnTo>
                    <a:pt x="98489" y="504512"/>
                  </a:lnTo>
                  <a:lnTo>
                    <a:pt x="84223" y="467402"/>
                  </a:lnTo>
                  <a:lnTo>
                    <a:pt x="71026" y="429976"/>
                  </a:lnTo>
                  <a:lnTo>
                    <a:pt x="58909" y="392242"/>
                  </a:lnTo>
                  <a:lnTo>
                    <a:pt x="47887" y="354209"/>
                  </a:lnTo>
                  <a:lnTo>
                    <a:pt x="37972" y="315887"/>
                  </a:lnTo>
                  <a:lnTo>
                    <a:pt x="29175" y="277285"/>
                  </a:lnTo>
                  <a:lnTo>
                    <a:pt x="21510" y="238413"/>
                  </a:lnTo>
                  <a:lnTo>
                    <a:pt x="14990" y="199278"/>
                  </a:lnTo>
                  <a:lnTo>
                    <a:pt x="9627" y="159891"/>
                  </a:lnTo>
                  <a:lnTo>
                    <a:pt x="5434" y="120260"/>
                  </a:lnTo>
                  <a:lnTo>
                    <a:pt x="2423" y="80395"/>
                  </a:lnTo>
                  <a:lnTo>
                    <a:pt x="608" y="40305"/>
                  </a:lnTo>
                  <a:lnTo>
                    <a:pt x="0" y="0"/>
                  </a:lnTo>
                </a:path>
              </a:pathLst>
            </a:custGeom>
            <a:ln w="50799">
              <a:solidFill>
                <a:srgbClr val="33CC33"/>
              </a:solidFill>
            </a:ln>
          </p:spPr>
          <p:txBody>
            <a:bodyPr wrap="square" lIns="0" tIns="0" rIns="0" bIns="0" rtlCol="0"/>
            <a:lstStyle/>
            <a:p/>
          </p:txBody>
        </p:sp>
        <p:sp>
          <p:nvSpPr>
            <p:cNvPr id="5" name="object 5"/>
            <p:cNvSpPr/>
            <p:nvPr/>
          </p:nvSpPr>
          <p:spPr>
            <a:xfrm>
              <a:off x="2278566" y="2593725"/>
              <a:ext cx="3331210" cy="2317115"/>
            </a:xfrm>
            <a:custGeom>
              <a:rect l="l" t="t" r="r" b="b"/>
              <a:pathLst>
                <a:path w="3331210" h="2317115">
                  <a:moveTo>
                    <a:pt x="0" y="0"/>
                  </a:moveTo>
                  <a:lnTo>
                    <a:pt x="60300" y="5570"/>
                  </a:lnTo>
                  <a:lnTo>
                    <a:pt x="120304" y="11699"/>
                  </a:lnTo>
                  <a:lnTo>
                    <a:pt x="180002" y="18383"/>
                  </a:lnTo>
                  <a:lnTo>
                    <a:pt x="239387" y="25617"/>
                  </a:lnTo>
                  <a:lnTo>
                    <a:pt x="298452" y="33393"/>
                  </a:lnTo>
                  <a:lnTo>
                    <a:pt x="357188" y="41708"/>
                  </a:lnTo>
                  <a:lnTo>
                    <a:pt x="415589" y="50555"/>
                  </a:lnTo>
                  <a:lnTo>
                    <a:pt x="473645" y="59930"/>
                  </a:lnTo>
                  <a:lnTo>
                    <a:pt x="531350" y="69827"/>
                  </a:lnTo>
                  <a:lnTo>
                    <a:pt x="588696" y="80241"/>
                  </a:lnTo>
                  <a:lnTo>
                    <a:pt x="645674" y="91165"/>
                  </a:lnTo>
                  <a:lnTo>
                    <a:pt x="702278" y="102596"/>
                  </a:lnTo>
                  <a:lnTo>
                    <a:pt x="758499" y="114527"/>
                  </a:lnTo>
                  <a:lnTo>
                    <a:pt x="814330" y="126953"/>
                  </a:lnTo>
                  <a:lnTo>
                    <a:pt x="869763" y="139868"/>
                  </a:lnTo>
                  <a:lnTo>
                    <a:pt x="924790" y="153268"/>
                  </a:lnTo>
                  <a:lnTo>
                    <a:pt x="979404" y="167146"/>
                  </a:lnTo>
                  <a:lnTo>
                    <a:pt x="1033596" y="181498"/>
                  </a:lnTo>
                  <a:lnTo>
                    <a:pt x="1087359" y="196319"/>
                  </a:lnTo>
                  <a:lnTo>
                    <a:pt x="1140686" y="211601"/>
                  </a:lnTo>
                  <a:lnTo>
                    <a:pt x="1193568" y="227341"/>
                  </a:lnTo>
                  <a:lnTo>
                    <a:pt x="1245998" y="243533"/>
                  </a:lnTo>
                  <a:lnTo>
                    <a:pt x="1297968" y="260172"/>
                  </a:lnTo>
                  <a:lnTo>
                    <a:pt x="1349470" y="277251"/>
                  </a:lnTo>
                  <a:lnTo>
                    <a:pt x="1400497" y="294767"/>
                  </a:lnTo>
                  <a:lnTo>
                    <a:pt x="1451040" y="312712"/>
                  </a:lnTo>
                  <a:lnTo>
                    <a:pt x="1501093" y="331083"/>
                  </a:lnTo>
                  <a:lnTo>
                    <a:pt x="1550647" y="349873"/>
                  </a:lnTo>
                  <a:lnTo>
                    <a:pt x="1599694" y="369077"/>
                  </a:lnTo>
                  <a:lnTo>
                    <a:pt x="1648227" y="388690"/>
                  </a:lnTo>
                  <a:lnTo>
                    <a:pt x="1696239" y="408706"/>
                  </a:lnTo>
                  <a:lnTo>
                    <a:pt x="1743721" y="429120"/>
                  </a:lnTo>
                  <a:lnTo>
                    <a:pt x="1790665" y="449927"/>
                  </a:lnTo>
                  <a:lnTo>
                    <a:pt x="1837064" y="471121"/>
                  </a:lnTo>
                  <a:lnTo>
                    <a:pt x="1882911" y="492697"/>
                  </a:lnTo>
                  <a:lnTo>
                    <a:pt x="1928196" y="514649"/>
                  </a:lnTo>
                  <a:lnTo>
                    <a:pt x="1972914" y="536972"/>
                  </a:lnTo>
                  <a:lnTo>
                    <a:pt x="2017055" y="559661"/>
                  </a:lnTo>
                  <a:lnTo>
                    <a:pt x="2060612" y="582710"/>
                  </a:lnTo>
                  <a:lnTo>
                    <a:pt x="2103578" y="606114"/>
                  </a:lnTo>
                  <a:lnTo>
                    <a:pt x="2145945" y="629867"/>
                  </a:lnTo>
                  <a:lnTo>
                    <a:pt x="2187704" y="653964"/>
                  </a:lnTo>
                  <a:lnTo>
                    <a:pt x="2228849" y="678400"/>
                  </a:lnTo>
                  <a:lnTo>
                    <a:pt x="2269371" y="703169"/>
                  </a:lnTo>
                  <a:lnTo>
                    <a:pt x="2309263" y="728267"/>
                  </a:lnTo>
                  <a:lnTo>
                    <a:pt x="2348516" y="753686"/>
                  </a:lnTo>
                  <a:lnTo>
                    <a:pt x="2387124" y="779423"/>
                  </a:lnTo>
                  <a:lnTo>
                    <a:pt x="2425079" y="805471"/>
                  </a:lnTo>
                  <a:lnTo>
                    <a:pt x="2462372" y="831826"/>
                  </a:lnTo>
                  <a:lnTo>
                    <a:pt x="2498996" y="858481"/>
                  </a:lnTo>
                  <a:lnTo>
                    <a:pt x="2534943" y="885433"/>
                  </a:lnTo>
                  <a:lnTo>
                    <a:pt x="2570206" y="912674"/>
                  </a:lnTo>
                  <a:lnTo>
                    <a:pt x="2604777" y="940200"/>
                  </a:lnTo>
                  <a:lnTo>
                    <a:pt x="2638647" y="968005"/>
                  </a:lnTo>
                  <a:lnTo>
                    <a:pt x="2671810" y="996084"/>
                  </a:lnTo>
                  <a:lnTo>
                    <a:pt x="2704258" y="1024432"/>
                  </a:lnTo>
                  <a:lnTo>
                    <a:pt x="2735982" y="1053043"/>
                  </a:lnTo>
                  <a:lnTo>
                    <a:pt x="2766975" y="1081912"/>
                  </a:lnTo>
                  <a:lnTo>
                    <a:pt x="2797230" y="1111033"/>
                  </a:lnTo>
                  <a:lnTo>
                    <a:pt x="2826738" y="1140401"/>
                  </a:lnTo>
                  <a:lnTo>
                    <a:pt x="2855492" y="1170011"/>
                  </a:lnTo>
                  <a:lnTo>
                    <a:pt x="2883484" y="1199857"/>
                  </a:lnTo>
                  <a:lnTo>
                    <a:pt x="2910706" y="1229934"/>
                  </a:lnTo>
                  <a:lnTo>
                    <a:pt x="2937151" y="1260236"/>
                  </a:lnTo>
                  <a:lnTo>
                    <a:pt x="2962811" y="1290758"/>
                  </a:lnTo>
                  <a:lnTo>
                    <a:pt x="2987678" y="1321495"/>
                  </a:lnTo>
                  <a:lnTo>
                    <a:pt x="3011744" y="1352441"/>
                  </a:lnTo>
                  <a:lnTo>
                    <a:pt x="3035002" y="1383591"/>
                  </a:lnTo>
                  <a:lnTo>
                    <a:pt x="3057444" y="1414939"/>
                  </a:lnTo>
                  <a:lnTo>
                    <a:pt x="3079061" y="1446481"/>
                  </a:lnTo>
                  <a:lnTo>
                    <a:pt x="3119795" y="1510122"/>
                  </a:lnTo>
                  <a:lnTo>
                    <a:pt x="3157140" y="1574470"/>
                  </a:lnTo>
                  <a:lnTo>
                    <a:pt x="3191034" y="1639483"/>
                  </a:lnTo>
                  <a:lnTo>
                    <a:pt x="3221416" y="1705117"/>
                  </a:lnTo>
                  <a:lnTo>
                    <a:pt x="3248225" y="1771329"/>
                  </a:lnTo>
                  <a:lnTo>
                    <a:pt x="3271397" y="1838076"/>
                  </a:lnTo>
                  <a:lnTo>
                    <a:pt x="3290871" y="1905315"/>
                  </a:lnTo>
                  <a:lnTo>
                    <a:pt x="3306585" y="1973003"/>
                  </a:lnTo>
                  <a:lnTo>
                    <a:pt x="3318477" y="2041097"/>
                  </a:lnTo>
                  <a:lnTo>
                    <a:pt x="3326485" y="2109553"/>
                  </a:lnTo>
                  <a:lnTo>
                    <a:pt x="3330547" y="2178329"/>
                  </a:lnTo>
                  <a:lnTo>
                    <a:pt x="3331079" y="2212823"/>
                  </a:lnTo>
                  <a:lnTo>
                    <a:pt x="3330602" y="2247380"/>
                  </a:lnTo>
                  <a:lnTo>
                    <a:pt x="3329107" y="2281996"/>
                  </a:lnTo>
                  <a:lnTo>
                    <a:pt x="3326587" y="2316665"/>
                  </a:lnTo>
                </a:path>
              </a:pathLst>
            </a:custGeom>
            <a:ln w="50800">
              <a:solidFill>
                <a:srgbClr val="CC3300"/>
              </a:solidFill>
            </a:ln>
          </p:spPr>
          <p:txBody>
            <a:bodyPr wrap="square" lIns="0" tIns="0" rIns="0" bIns="0" rtlCol="0"/>
            <a:lstStyle/>
            <a:p/>
          </p:txBody>
        </p:sp>
        <p:sp>
          <p:nvSpPr>
            <p:cNvPr id="6" name="object 6"/>
            <p:cNvSpPr/>
            <p:nvPr/>
          </p:nvSpPr>
          <p:spPr>
            <a:xfrm>
              <a:off x="3139638" y="2535202"/>
              <a:ext cx="2668270" cy="1691639"/>
            </a:xfrm>
            <a:custGeom>
              <a:rect l="l" t="t" r="r" b="b"/>
              <a:pathLst>
                <a:path w="2668270" h="1691639">
                  <a:moveTo>
                    <a:pt x="2667974" y="1682697"/>
                  </a:moveTo>
                  <a:lnTo>
                    <a:pt x="2612758" y="1686125"/>
                  </a:lnTo>
                  <a:lnTo>
                    <a:pt x="2557768" y="1688676"/>
                  </a:lnTo>
                  <a:lnTo>
                    <a:pt x="2503019" y="1690359"/>
                  </a:lnTo>
                  <a:lnTo>
                    <a:pt x="2448523" y="1691181"/>
                  </a:lnTo>
                  <a:lnTo>
                    <a:pt x="2394292" y="1691150"/>
                  </a:lnTo>
                  <a:lnTo>
                    <a:pt x="2340338" y="1690274"/>
                  </a:lnTo>
                  <a:lnTo>
                    <a:pt x="2286675" y="1688561"/>
                  </a:lnTo>
                  <a:lnTo>
                    <a:pt x="2233314" y="1686019"/>
                  </a:lnTo>
                  <a:lnTo>
                    <a:pt x="2180269" y="1682656"/>
                  </a:lnTo>
                  <a:lnTo>
                    <a:pt x="2127551" y="1678479"/>
                  </a:lnTo>
                  <a:lnTo>
                    <a:pt x="2075174" y="1673497"/>
                  </a:lnTo>
                  <a:lnTo>
                    <a:pt x="2023149" y="1667717"/>
                  </a:lnTo>
                  <a:lnTo>
                    <a:pt x="1971489" y="1661148"/>
                  </a:lnTo>
                  <a:lnTo>
                    <a:pt x="1920208" y="1653796"/>
                  </a:lnTo>
                  <a:lnTo>
                    <a:pt x="1869316" y="1645671"/>
                  </a:lnTo>
                  <a:lnTo>
                    <a:pt x="1818828" y="1636780"/>
                  </a:lnTo>
                  <a:lnTo>
                    <a:pt x="1768755" y="1627130"/>
                  </a:lnTo>
                  <a:lnTo>
                    <a:pt x="1719109" y="1616731"/>
                  </a:lnTo>
                  <a:lnTo>
                    <a:pt x="1669904" y="1605589"/>
                  </a:lnTo>
                  <a:lnTo>
                    <a:pt x="1621152" y="1593712"/>
                  </a:lnTo>
                  <a:lnTo>
                    <a:pt x="1572866" y="1581109"/>
                  </a:lnTo>
                  <a:lnTo>
                    <a:pt x="1525057" y="1567788"/>
                  </a:lnTo>
                  <a:lnTo>
                    <a:pt x="1477739" y="1553755"/>
                  </a:lnTo>
                  <a:lnTo>
                    <a:pt x="1430923" y="1539020"/>
                  </a:lnTo>
                  <a:lnTo>
                    <a:pt x="1384623" y="1523590"/>
                  </a:lnTo>
                  <a:lnTo>
                    <a:pt x="1338851" y="1507472"/>
                  </a:lnTo>
                  <a:lnTo>
                    <a:pt x="1293620" y="1490676"/>
                  </a:lnTo>
                  <a:lnTo>
                    <a:pt x="1248941" y="1473208"/>
                  </a:lnTo>
                  <a:lnTo>
                    <a:pt x="1204828" y="1455076"/>
                  </a:lnTo>
                  <a:lnTo>
                    <a:pt x="1161293" y="1436289"/>
                  </a:lnTo>
                  <a:lnTo>
                    <a:pt x="1118349" y="1416855"/>
                  </a:lnTo>
                  <a:lnTo>
                    <a:pt x="1076008" y="1396781"/>
                  </a:lnTo>
                  <a:lnTo>
                    <a:pt x="1034282" y="1376075"/>
                  </a:lnTo>
                  <a:lnTo>
                    <a:pt x="993184" y="1354745"/>
                  </a:lnTo>
                  <a:lnTo>
                    <a:pt x="952727" y="1332799"/>
                  </a:lnTo>
                  <a:lnTo>
                    <a:pt x="912923" y="1310244"/>
                  </a:lnTo>
                  <a:lnTo>
                    <a:pt x="873785" y="1287090"/>
                  </a:lnTo>
                  <a:lnTo>
                    <a:pt x="835325" y="1263343"/>
                  </a:lnTo>
                  <a:lnTo>
                    <a:pt x="797555" y="1239012"/>
                  </a:lnTo>
                  <a:lnTo>
                    <a:pt x="760489" y="1214104"/>
                  </a:lnTo>
                  <a:lnTo>
                    <a:pt x="724139" y="1188627"/>
                  </a:lnTo>
                  <a:lnTo>
                    <a:pt x="688516" y="1162590"/>
                  </a:lnTo>
                  <a:lnTo>
                    <a:pt x="653635" y="1136000"/>
                  </a:lnTo>
                  <a:lnTo>
                    <a:pt x="619506" y="1108864"/>
                  </a:lnTo>
                  <a:lnTo>
                    <a:pt x="586144" y="1081192"/>
                  </a:lnTo>
                  <a:lnTo>
                    <a:pt x="553559" y="1052990"/>
                  </a:lnTo>
                  <a:lnTo>
                    <a:pt x="521766" y="1024267"/>
                  </a:lnTo>
                  <a:lnTo>
                    <a:pt x="490775" y="995031"/>
                  </a:lnTo>
                  <a:lnTo>
                    <a:pt x="460601" y="965289"/>
                  </a:lnTo>
                  <a:lnTo>
                    <a:pt x="431255" y="935049"/>
                  </a:lnTo>
                  <a:lnTo>
                    <a:pt x="402749" y="904320"/>
                  </a:lnTo>
                  <a:lnTo>
                    <a:pt x="375097" y="873108"/>
                  </a:lnTo>
                  <a:lnTo>
                    <a:pt x="348311" y="841423"/>
                  </a:lnTo>
                  <a:lnTo>
                    <a:pt x="322404" y="809272"/>
                  </a:lnTo>
                  <a:lnTo>
                    <a:pt x="297387" y="776662"/>
                  </a:lnTo>
                  <a:lnTo>
                    <a:pt x="273274" y="743602"/>
                  </a:lnTo>
                  <a:lnTo>
                    <a:pt x="250076" y="710100"/>
                  </a:lnTo>
                  <a:lnTo>
                    <a:pt x="227807" y="676163"/>
                  </a:lnTo>
                  <a:lnTo>
                    <a:pt x="206479" y="641800"/>
                  </a:lnTo>
                  <a:lnTo>
                    <a:pt x="186105" y="607018"/>
                  </a:lnTo>
                  <a:lnTo>
                    <a:pt x="166697" y="571825"/>
                  </a:lnTo>
                  <a:lnTo>
                    <a:pt x="148267" y="536229"/>
                  </a:lnTo>
                  <a:lnTo>
                    <a:pt x="130828" y="500238"/>
                  </a:lnTo>
                  <a:lnTo>
                    <a:pt x="114392" y="463860"/>
                  </a:lnTo>
                  <a:lnTo>
                    <a:pt x="98973" y="427103"/>
                  </a:lnTo>
                  <a:lnTo>
                    <a:pt x="84582" y="389974"/>
                  </a:lnTo>
                  <a:lnTo>
                    <a:pt x="71232" y="352482"/>
                  </a:lnTo>
                  <a:lnTo>
                    <a:pt x="58936" y="314635"/>
                  </a:lnTo>
                  <a:lnTo>
                    <a:pt x="47706" y="276439"/>
                  </a:lnTo>
                  <a:lnTo>
                    <a:pt x="37555" y="237904"/>
                  </a:lnTo>
                  <a:lnTo>
                    <a:pt x="28495" y="199037"/>
                  </a:lnTo>
                  <a:lnTo>
                    <a:pt x="20539" y="159846"/>
                  </a:lnTo>
                  <a:lnTo>
                    <a:pt x="13698" y="120339"/>
                  </a:lnTo>
                  <a:lnTo>
                    <a:pt x="7987" y="80523"/>
                  </a:lnTo>
                  <a:lnTo>
                    <a:pt x="3416" y="40408"/>
                  </a:lnTo>
                  <a:lnTo>
                    <a:pt x="0" y="0"/>
                  </a:lnTo>
                </a:path>
              </a:pathLst>
            </a:custGeom>
            <a:ln w="50800">
              <a:solidFill>
                <a:srgbClr val="33CC33"/>
              </a:solidFill>
            </a:ln>
          </p:spPr>
          <p:txBody>
            <a:bodyPr wrap="square" lIns="0" tIns="0" rIns="0" bIns="0" rtlCol="0"/>
            <a:lstStyle/>
            <a:p/>
          </p:txBody>
        </p:sp>
        <p:sp>
          <p:nvSpPr>
            <p:cNvPr id="7" name="object 7"/>
            <p:cNvSpPr/>
            <p:nvPr/>
          </p:nvSpPr>
          <p:spPr>
            <a:xfrm>
              <a:off x="1542958" y="3156194"/>
              <a:ext cx="2292985" cy="2055495"/>
            </a:xfrm>
            <a:custGeom>
              <a:rect l="l" t="t" r="r" b="b"/>
              <a:pathLst>
                <a:path w="2292985" h="2055495">
                  <a:moveTo>
                    <a:pt x="2292434" y="2055049"/>
                  </a:moveTo>
                  <a:lnTo>
                    <a:pt x="2237235" y="2048804"/>
                  </a:lnTo>
                  <a:lnTo>
                    <a:pt x="2182423" y="2041718"/>
                  </a:lnTo>
                  <a:lnTo>
                    <a:pt x="2128010" y="2033802"/>
                  </a:lnTo>
                  <a:lnTo>
                    <a:pt x="2074007" y="2025067"/>
                  </a:lnTo>
                  <a:lnTo>
                    <a:pt x="2020428" y="2015523"/>
                  </a:lnTo>
                  <a:lnTo>
                    <a:pt x="1967282" y="2005180"/>
                  </a:lnTo>
                  <a:lnTo>
                    <a:pt x="1914581" y="1994049"/>
                  </a:lnTo>
                  <a:lnTo>
                    <a:pt x="1862338" y="1982141"/>
                  </a:lnTo>
                  <a:lnTo>
                    <a:pt x="1810564" y="1969465"/>
                  </a:lnTo>
                  <a:lnTo>
                    <a:pt x="1759270" y="1956032"/>
                  </a:lnTo>
                  <a:lnTo>
                    <a:pt x="1708468" y="1941853"/>
                  </a:lnTo>
                  <a:lnTo>
                    <a:pt x="1658170" y="1926938"/>
                  </a:lnTo>
                  <a:lnTo>
                    <a:pt x="1608387" y="1911297"/>
                  </a:lnTo>
                  <a:lnTo>
                    <a:pt x="1559131" y="1894942"/>
                  </a:lnTo>
                  <a:lnTo>
                    <a:pt x="1510414" y="1877882"/>
                  </a:lnTo>
                  <a:lnTo>
                    <a:pt x="1462247" y="1860127"/>
                  </a:lnTo>
                  <a:lnTo>
                    <a:pt x="1414641" y="1841689"/>
                  </a:lnTo>
                  <a:lnTo>
                    <a:pt x="1367609" y="1822578"/>
                  </a:lnTo>
                  <a:lnTo>
                    <a:pt x="1321161" y="1802803"/>
                  </a:lnTo>
                  <a:lnTo>
                    <a:pt x="1275311" y="1782377"/>
                  </a:lnTo>
                  <a:lnTo>
                    <a:pt x="1230068" y="1761308"/>
                  </a:lnTo>
                  <a:lnTo>
                    <a:pt x="1185445" y="1739608"/>
                  </a:lnTo>
                  <a:lnTo>
                    <a:pt x="1141454" y="1717287"/>
                  </a:lnTo>
                  <a:lnTo>
                    <a:pt x="1098105" y="1694355"/>
                  </a:lnTo>
                  <a:lnTo>
                    <a:pt x="1055412" y="1670823"/>
                  </a:lnTo>
                  <a:lnTo>
                    <a:pt x="1013384" y="1646701"/>
                  </a:lnTo>
                  <a:lnTo>
                    <a:pt x="972034" y="1622000"/>
                  </a:lnTo>
                  <a:lnTo>
                    <a:pt x="931374" y="1596730"/>
                  </a:lnTo>
                  <a:lnTo>
                    <a:pt x="891415" y="1570902"/>
                  </a:lnTo>
                  <a:lnTo>
                    <a:pt x="852168" y="1544526"/>
                  </a:lnTo>
                  <a:lnTo>
                    <a:pt x="813646" y="1517612"/>
                  </a:lnTo>
                  <a:lnTo>
                    <a:pt x="775860" y="1490171"/>
                  </a:lnTo>
                  <a:lnTo>
                    <a:pt x="738821" y="1462213"/>
                  </a:lnTo>
                  <a:lnTo>
                    <a:pt x="702542" y="1433750"/>
                  </a:lnTo>
                  <a:lnTo>
                    <a:pt x="667033" y="1404790"/>
                  </a:lnTo>
                  <a:lnTo>
                    <a:pt x="632306" y="1375345"/>
                  </a:lnTo>
                  <a:lnTo>
                    <a:pt x="598374" y="1345426"/>
                  </a:lnTo>
                  <a:lnTo>
                    <a:pt x="565247" y="1315041"/>
                  </a:lnTo>
                  <a:lnTo>
                    <a:pt x="532937" y="1284203"/>
                  </a:lnTo>
                  <a:lnTo>
                    <a:pt x="501456" y="1252922"/>
                  </a:lnTo>
                  <a:lnTo>
                    <a:pt x="470816" y="1221207"/>
                  </a:lnTo>
                  <a:lnTo>
                    <a:pt x="441027" y="1189069"/>
                  </a:lnTo>
                  <a:lnTo>
                    <a:pt x="412102" y="1156520"/>
                  </a:lnTo>
                  <a:lnTo>
                    <a:pt x="384053" y="1123568"/>
                  </a:lnTo>
                  <a:lnTo>
                    <a:pt x="356890" y="1090226"/>
                  </a:lnTo>
                  <a:lnTo>
                    <a:pt x="330626" y="1056502"/>
                  </a:lnTo>
                  <a:lnTo>
                    <a:pt x="305272" y="1022408"/>
                  </a:lnTo>
                  <a:lnTo>
                    <a:pt x="280840" y="987954"/>
                  </a:lnTo>
                  <a:lnTo>
                    <a:pt x="257341" y="953150"/>
                  </a:lnTo>
                  <a:lnTo>
                    <a:pt x="234787" y="918008"/>
                  </a:lnTo>
                  <a:lnTo>
                    <a:pt x="213189" y="882536"/>
                  </a:lnTo>
                  <a:lnTo>
                    <a:pt x="192560" y="846747"/>
                  </a:lnTo>
                  <a:lnTo>
                    <a:pt x="172910" y="810649"/>
                  </a:lnTo>
                  <a:lnTo>
                    <a:pt x="154252" y="774255"/>
                  </a:lnTo>
                  <a:lnTo>
                    <a:pt x="136597" y="737573"/>
                  </a:lnTo>
                  <a:lnTo>
                    <a:pt x="119957" y="700615"/>
                  </a:lnTo>
                  <a:lnTo>
                    <a:pt x="104342" y="663391"/>
                  </a:lnTo>
                  <a:lnTo>
                    <a:pt x="89766" y="625911"/>
                  </a:lnTo>
                  <a:lnTo>
                    <a:pt x="76239" y="588186"/>
                  </a:lnTo>
                  <a:lnTo>
                    <a:pt x="63773" y="550227"/>
                  </a:lnTo>
                  <a:lnTo>
                    <a:pt x="52380" y="512043"/>
                  </a:lnTo>
                  <a:lnTo>
                    <a:pt x="42071" y="473645"/>
                  </a:lnTo>
                  <a:lnTo>
                    <a:pt x="32858" y="435044"/>
                  </a:lnTo>
                  <a:lnTo>
                    <a:pt x="24752" y="396251"/>
                  </a:lnTo>
                  <a:lnTo>
                    <a:pt x="17766" y="357274"/>
                  </a:lnTo>
                  <a:lnTo>
                    <a:pt x="11910" y="318126"/>
                  </a:lnTo>
                  <a:lnTo>
                    <a:pt x="7197" y="278816"/>
                  </a:lnTo>
                  <a:lnTo>
                    <a:pt x="3637" y="239355"/>
                  </a:lnTo>
                  <a:lnTo>
                    <a:pt x="1244" y="199753"/>
                  </a:lnTo>
                  <a:lnTo>
                    <a:pt x="27" y="160021"/>
                  </a:lnTo>
                  <a:lnTo>
                    <a:pt x="0" y="120169"/>
                  </a:lnTo>
                  <a:lnTo>
                    <a:pt x="1172" y="80208"/>
                  </a:lnTo>
                  <a:lnTo>
                    <a:pt x="3557" y="40148"/>
                  </a:lnTo>
                  <a:lnTo>
                    <a:pt x="7165" y="0"/>
                  </a:lnTo>
                </a:path>
              </a:pathLst>
            </a:custGeom>
            <a:ln w="50800">
              <a:solidFill>
                <a:srgbClr val="33CC33"/>
              </a:solidFill>
            </a:ln>
          </p:spPr>
          <p:txBody>
            <a:bodyPr wrap="square" lIns="0" tIns="0" rIns="0" bIns="0" rtlCol="0"/>
            <a:lstStyle/>
            <a:p/>
          </p:txBody>
        </p:sp>
        <p:sp>
          <p:nvSpPr>
            <p:cNvPr id="8" name="object 8"/>
            <p:cNvSpPr/>
            <p:nvPr/>
          </p:nvSpPr>
          <p:spPr>
            <a:xfrm>
              <a:off x="3693182" y="2271203"/>
              <a:ext cx="2007235" cy="1473200"/>
            </a:xfrm>
            <a:custGeom>
              <a:rect l="l" t="t" r="r" b="b"/>
              <a:pathLst>
                <a:path w="2007235" h="1473200">
                  <a:moveTo>
                    <a:pt x="0" y="0"/>
                  </a:moveTo>
                  <a:lnTo>
                    <a:pt x="61943" y="10270"/>
                  </a:lnTo>
                  <a:lnTo>
                    <a:pt x="123317" y="21362"/>
                  </a:lnTo>
                  <a:lnTo>
                    <a:pt x="184099" y="33259"/>
                  </a:lnTo>
                  <a:lnTo>
                    <a:pt x="244270" y="45946"/>
                  </a:lnTo>
                  <a:lnTo>
                    <a:pt x="303807" y="59408"/>
                  </a:lnTo>
                  <a:lnTo>
                    <a:pt x="362690" y="73628"/>
                  </a:lnTo>
                  <a:lnTo>
                    <a:pt x="420898" y="88592"/>
                  </a:lnTo>
                  <a:lnTo>
                    <a:pt x="478408" y="104283"/>
                  </a:lnTo>
                  <a:lnTo>
                    <a:pt x="535202" y="120687"/>
                  </a:lnTo>
                  <a:lnTo>
                    <a:pt x="591256" y="137788"/>
                  </a:lnTo>
                  <a:lnTo>
                    <a:pt x="646551" y="155569"/>
                  </a:lnTo>
                  <a:lnTo>
                    <a:pt x="701065" y="174016"/>
                  </a:lnTo>
                  <a:lnTo>
                    <a:pt x="754777" y="193114"/>
                  </a:lnTo>
                  <a:lnTo>
                    <a:pt x="807665" y="212845"/>
                  </a:lnTo>
                  <a:lnTo>
                    <a:pt x="859710" y="233196"/>
                  </a:lnTo>
                  <a:lnTo>
                    <a:pt x="910889" y="254150"/>
                  </a:lnTo>
                  <a:lnTo>
                    <a:pt x="961181" y="275692"/>
                  </a:lnTo>
                  <a:lnTo>
                    <a:pt x="1010566" y="297806"/>
                  </a:lnTo>
                  <a:lnTo>
                    <a:pt x="1059022" y="320477"/>
                  </a:lnTo>
                  <a:lnTo>
                    <a:pt x="1106529" y="343689"/>
                  </a:lnTo>
                  <a:lnTo>
                    <a:pt x="1153065" y="367427"/>
                  </a:lnTo>
                  <a:lnTo>
                    <a:pt x="1198608" y="391674"/>
                  </a:lnTo>
                  <a:lnTo>
                    <a:pt x="1243139" y="416417"/>
                  </a:lnTo>
                  <a:lnTo>
                    <a:pt x="1286635" y="441638"/>
                  </a:lnTo>
                  <a:lnTo>
                    <a:pt x="1329076" y="467323"/>
                  </a:lnTo>
                  <a:lnTo>
                    <a:pt x="1370441" y="493456"/>
                  </a:lnTo>
                  <a:lnTo>
                    <a:pt x="1410709" y="520021"/>
                  </a:lnTo>
                  <a:lnTo>
                    <a:pt x="1449857" y="547003"/>
                  </a:lnTo>
                  <a:lnTo>
                    <a:pt x="1487866" y="574387"/>
                  </a:lnTo>
                  <a:lnTo>
                    <a:pt x="1524714" y="602156"/>
                  </a:lnTo>
                  <a:lnTo>
                    <a:pt x="1560381" y="630295"/>
                  </a:lnTo>
                  <a:lnTo>
                    <a:pt x="1594844" y="658789"/>
                  </a:lnTo>
                  <a:lnTo>
                    <a:pt x="1628083" y="687621"/>
                  </a:lnTo>
                  <a:lnTo>
                    <a:pt x="1660078" y="716778"/>
                  </a:lnTo>
                  <a:lnTo>
                    <a:pt x="1690805" y="746242"/>
                  </a:lnTo>
                  <a:lnTo>
                    <a:pt x="1720246" y="775999"/>
                  </a:lnTo>
                  <a:lnTo>
                    <a:pt x="1748377" y="806033"/>
                  </a:lnTo>
                  <a:lnTo>
                    <a:pt x="1775180" y="836328"/>
                  </a:lnTo>
                  <a:lnTo>
                    <a:pt x="1800631" y="866869"/>
                  </a:lnTo>
                  <a:lnTo>
                    <a:pt x="1824711" y="897640"/>
                  </a:lnTo>
                  <a:lnTo>
                    <a:pt x="1847398" y="928626"/>
                  </a:lnTo>
                  <a:lnTo>
                    <a:pt x="1888508" y="991180"/>
                  </a:lnTo>
                  <a:lnTo>
                    <a:pt x="1923794" y="1054406"/>
                  </a:lnTo>
                  <a:lnTo>
                    <a:pt x="1953086" y="1118180"/>
                  </a:lnTo>
                  <a:lnTo>
                    <a:pt x="1976215" y="1182377"/>
                  </a:lnTo>
                  <a:lnTo>
                    <a:pt x="1993013" y="1246873"/>
                  </a:lnTo>
                  <a:lnTo>
                    <a:pt x="2003311" y="1311545"/>
                  </a:lnTo>
                  <a:lnTo>
                    <a:pt x="2006940" y="1376266"/>
                  </a:lnTo>
                  <a:lnTo>
                    <a:pt x="2006200" y="1408607"/>
                  </a:lnTo>
                  <a:lnTo>
                    <a:pt x="2003731" y="1440914"/>
                  </a:lnTo>
                  <a:lnTo>
                    <a:pt x="1999509" y="1473171"/>
                  </a:lnTo>
                </a:path>
              </a:pathLst>
            </a:custGeom>
            <a:ln w="50800">
              <a:solidFill>
                <a:srgbClr val="CC3300"/>
              </a:solidFill>
            </a:ln>
          </p:spPr>
          <p:txBody>
            <a:bodyPr wrap="square" lIns="0" tIns="0" rIns="0" bIns="0" rtlCol="0"/>
            <a:lstStyle/>
            <a:p/>
          </p:txBody>
        </p:sp>
        <p:sp>
          <p:nvSpPr>
            <p:cNvPr id="9" name="object 9"/>
            <p:cNvSpPr/>
            <p:nvPr/>
          </p:nvSpPr>
          <p:spPr>
            <a:xfrm>
              <a:off x="1331912" y="3573462"/>
              <a:ext cx="3455035" cy="1727200"/>
            </a:xfrm>
            <a:custGeom>
              <a:rect l="l" t="t" r="r" b="b"/>
              <a:pathLst>
                <a:path w="3455035" h="1727200">
                  <a:moveTo>
                    <a:pt x="0" y="0"/>
                  </a:moveTo>
                  <a:lnTo>
                    <a:pt x="63465" y="285"/>
                  </a:lnTo>
                  <a:lnTo>
                    <a:pt x="126652" y="1139"/>
                  </a:lnTo>
                  <a:lnTo>
                    <a:pt x="189553" y="2555"/>
                  </a:lnTo>
                  <a:lnTo>
                    <a:pt x="252157" y="4530"/>
                  </a:lnTo>
                  <a:lnTo>
                    <a:pt x="314455" y="7058"/>
                  </a:lnTo>
                  <a:lnTo>
                    <a:pt x="376436" y="10135"/>
                  </a:lnTo>
                  <a:lnTo>
                    <a:pt x="438091" y="13755"/>
                  </a:lnTo>
                  <a:lnTo>
                    <a:pt x="499410" y="17914"/>
                  </a:lnTo>
                  <a:lnTo>
                    <a:pt x="560383" y="22606"/>
                  </a:lnTo>
                  <a:lnTo>
                    <a:pt x="621002" y="27828"/>
                  </a:lnTo>
                  <a:lnTo>
                    <a:pt x="681255" y="33574"/>
                  </a:lnTo>
                  <a:lnTo>
                    <a:pt x="741133" y="39838"/>
                  </a:lnTo>
                  <a:lnTo>
                    <a:pt x="800627" y="46617"/>
                  </a:lnTo>
                  <a:lnTo>
                    <a:pt x="859726" y="53906"/>
                  </a:lnTo>
                  <a:lnTo>
                    <a:pt x="918421" y="61699"/>
                  </a:lnTo>
                  <a:lnTo>
                    <a:pt x="976702" y="69991"/>
                  </a:lnTo>
                  <a:lnTo>
                    <a:pt x="1034559" y="78779"/>
                  </a:lnTo>
                  <a:lnTo>
                    <a:pt x="1091983" y="88056"/>
                  </a:lnTo>
                  <a:lnTo>
                    <a:pt x="1148964" y="97818"/>
                  </a:lnTo>
                  <a:lnTo>
                    <a:pt x="1205492" y="108061"/>
                  </a:lnTo>
                  <a:lnTo>
                    <a:pt x="1261557" y="118778"/>
                  </a:lnTo>
                  <a:lnTo>
                    <a:pt x="1317150" y="129966"/>
                  </a:lnTo>
                  <a:lnTo>
                    <a:pt x="1372261" y="141620"/>
                  </a:lnTo>
                  <a:lnTo>
                    <a:pt x="1426879" y="153734"/>
                  </a:lnTo>
                  <a:lnTo>
                    <a:pt x="1480996" y="166304"/>
                  </a:lnTo>
                  <a:lnTo>
                    <a:pt x="1534601" y="179325"/>
                  </a:lnTo>
                  <a:lnTo>
                    <a:pt x="1587685" y="192792"/>
                  </a:lnTo>
                  <a:lnTo>
                    <a:pt x="1640238" y="206700"/>
                  </a:lnTo>
                  <a:lnTo>
                    <a:pt x="1692251" y="221044"/>
                  </a:lnTo>
                  <a:lnTo>
                    <a:pt x="1743713" y="235819"/>
                  </a:lnTo>
                  <a:lnTo>
                    <a:pt x="1794614" y="251021"/>
                  </a:lnTo>
                  <a:lnTo>
                    <a:pt x="1844945" y="266645"/>
                  </a:lnTo>
                  <a:lnTo>
                    <a:pt x="1894697" y="282685"/>
                  </a:lnTo>
                  <a:lnTo>
                    <a:pt x="1943859" y="299137"/>
                  </a:lnTo>
                  <a:lnTo>
                    <a:pt x="1992422" y="315996"/>
                  </a:lnTo>
                  <a:lnTo>
                    <a:pt x="2040375" y="333257"/>
                  </a:lnTo>
                  <a:lnTo>
                    <a:pt x="2087710" y="350915"/>
                  </a:lnTo>
                  <a:lnTo>
                    <a:pt x="2134416" y="368966"/>
                  </a:lnTo>
                  <a:lnTo>
                    <a:pt x="2180484" y="387404"/>
                  </a:lnTo>
                  <a:lnTo>
                    <a:pt x="2225904" y="406225"/>
                  </a:lnTo>
                  <a:lnTo>
                    <a:pt x="2270666" y="425423"/>
                  </a:lnTo>
                  <a:lnTo>
                    <a:pt x="2314760" y="444994"/>
                  </a:lnTo>
                  <a:lnTo>
                    <a:pt x="2358177" y="464933"/>
                  </a:lnTo>
                  <a:lnTo>
                    <a:pt x="2400906" y="485235"/>
                  </a:lnTo>
                  <a:lnTo>
                    <a:pt x="2442939" y="505895"/>
                  </a:lnTo>
                  <a:lnTo>
                    <a:pt x="2484265" y="526909"/>
                  </a:lnTo>
                  <a:lnTo>
                    <a:pt x="2524875" y="548271"/>
                  </a:lnTo>
                  <a:lnTo>
                    <a:pt x="2564758" y="569976"/>
                  </a:lnTo>
                  <a:lnTo>
                    <a:pt x="2603905" y="592020"/>
                  </a:lnTo>
                  <a:lnTo>
                    <a:pt x="2642307" y="614398"/>
                  </a:lnTo>
                  <a:lnTo>
                    <a:pt x="2679954" y="637105"/>
                  </a:lnTo>
                  <a:lnTo>
                    <a:pt x="2716835" y="660136"/>
                  </a:lnTo>
                  <a:lnTo>
                    <a:pt x="2752941" y="683486"/>
                  </a:lnTo>
                  <a:lnTo>
                    <a:pt x="2788262" y="707150"/>
                  </a:lnTo>
                  <a:lnTo>
                    <a:pt x="2822789" y="731123"/>
                  </a:lnTo>
                  <a:lnTo>
                    <a:pt x="2856512" y="755401"/>
                  </a:lnTo>
                  <a:lnTo>
                    <a:pt x="2889420" y="779979"/>
                  </a:lnTo>
                  <a:lnTo>
                    <a:pt x="2921505" y="804851"/>
                  </a:lnTo>
                  <a:lnTo>
                    <a:pt x="2952756" y="830014"/>
                  </a:lnTo>
                  <a:lnTo>
                    <a:pt x="2983164" y="855461"/>
                  </a:lnTo>
                  <a:lnTo>
                    <a:pt x="3012719" y="881188"/>
                  </a:lnTo>
                  <a:lnTo>
                    <a:pt x="3041411" y="907191"/>
                  </a:lnTo>
                  <a:lnTo>
                    <a:pt x="3069231" y="933464"/>
                  </a:lnTo>
                  <a:lnTo>
                    <a:pt x="3122213" y="986801"/>
                  </a:lnTo>
                  <a:lnTo>
                    <a:pt x="3171588" y="1041162"/>
                  </a:lnTo>
                  <a:lnTo>
                    <a:pt x="3217277" y="1096506"/>
                  </a:lnTo>
                  <a:lnTo>
                    <a:pt x="3259203" y="1152795"/>
                  </a:lnTo>
                  <a:lnTo>
                    <a:pt x="3297288" y="1209990"/>
                  </a:lnTo>
                  <a:lnTo>
                    <a:pt x="3331452" y="1268051"/>
                  </a:lnTo>
                  <a:lnTo>
                    <a:pt x="3361619" y="1326940"/>
                  </a:lnTo>
                  <a:lnTo>
                    <a:pt x="3387710" y="1386618"/>
                  </a:lnTo>
                  <a:lnTo>
                    <a:pt x="3409647" y="1447045"/>
                  </a:lnTo>
                  <a:lnTo>
                    <a:pt x="3427353" y="1508184"/>
                  </a:lnTo>
                  <a:lnTo>
                    <a:pt x="3440748" y="1569993"/>
                  </a:lnTo>
                  <a:lnTo>
                    <a:pt x="3449755" y="1632435"/>
                  </a:lnTo>
                  <a:lnTo>
                    <a:pt x="3454296" y="1695471"/>
                  </a:lnTo>
                  <a:lnTo>
                    <a:pt x="3454867" y="1727200"/>
                  </a:lnTo>
                </a:path>
              </a:pathLst>
            </a:custGeom>
            <a:ln w="50800">
              <a:solidFill>
                <a:srgbClr val="CC3300"/>
              </a:solidFill>
            </a:ln>
          </p:spPr>
          <p:txBody>
            <a:bodyPr wrap="square" lIns="0" tIns="0" rIns="0" bIns="0" rtlCol="0"/>
            <a:lstStyle/>
            <a:p/>
          </p:txBody>
        </p:sp>
      </p:grpSp>
      <p:graphicFrame>
        <p:nvGraphicFramePr>
          <p:cNvPr id="10" name="object 10"/>
          <p:cNvGraphicFramePr>
            <a:graphicFrameLocks noGrp="1"/>
          </p:cNvGraphicFramePr>
          <p:nvPr/>
        </p:nvGraphicFramePr>
        <p:xfrm>
          <a:off x="911583" y="2176462"/>
          <a:ext cx="5201920" cy="3168650"/>
        </p:xfrm>
        <a:graphic>
          <a:graphicData uri="http://schemas.openxmlformats.org/drawingml/2006/table">
            <a:tbl>
              <a:tblPr firstRow="1" bandRow="1">
                <a:tableStyleId>{2D5ABB26-0587-4C30-8999-92F81FD0307C}</a:tableStyleId>
              </a:tblPr>
              <a:tblGrid>
                <a:gridCol w="247015"/>
                <a:gridCol w="1525269"/>
                <a:gridCol w="1101090"/>
                <a:gridCol w="831214"/>
                <a:gridCol w="791845"/>
                <a:gridCol w="647064"/>
              </a:tblGrid>
              <a:tr h="3168650">
                <a:tc>
                  <a:txBody>
                    <a:bodyPr vert="horz" wrap="square"/>
                    <a:lstStyle/>
                    <a:p>
                      <a:pPr>
                        <a:lnSpc>
                          <a:spcPct val="100000"/>
                        </a:lnSpc>
                      </a:pPr>
                      <a:endParaRPr sz="1800">
                        <a:latin typeface="Times New Roman"/>
                        <a:cs typeface="Times New Roman"/>
                      </a:endParaRPr>
                    </a:p>
                  </a:txBody>
                  <a:tcPr marL="0" marR="0" marT="0" marB="0">
                    <a:lnR w="57150">
                      <a:solidFill>
                        <a:srgbClr val="000000"/>
                      </a:solidFill>
                      <a:prstDash val="solid"/>
                    </a:lnR>
                    <a:lnT w="57150">
                      <a:solidFill>
                        <a:srgbClr val="000000"/>
                      </a:solidFill>
                      <a:prstDash val="solid"/>
                    </a:lnT>
                    <a:lnB w="57150">
                      <a:solidFill>
                        <a:srgbClr val="000000"/>
                      </a:solidFill>
                      <a:prstDash val="solid"/>
                    </a:lnB>
                  </a:tcPr>
                </a:tc>
                <a:tc>
                  <a:txBody>
                    <a:bodyPr vert="horz" wrap="square"/>
                    <a:lstStyle/>
                    <a:p>
                      <a:pPr>
                        <a:lnSpc>
                          <a:spcPct val="100000"/>
                        </a:lnSpc>
                        <a:spcBef>
                          <a:spcPts val="5"/>
                        </a:spcBef>
                      </a:pPr>
                      <a:endParaRPr sz="4800">
                        <a:latin typeface="Times New Roman"/>
                        <a:cs typeface="Times New Roman"/>
                      </a:endParaRPr>
                    </a:p>
                    <a:p>
                      <a:pPr marL="127000" marR="572770" indent="396875">
                        <a:lnSpc>
                          <a:spcPct val="73600"/>
                        </a:lnSpc>
                      </a:pPr>
                      <a:r>
                        <a:rPr sz="3200" b="1" spc="-25">
                          <a:latin typeface="Arial"/>
                          <a:cs typeface="Arial"/>
                        </a:rPr>
                        <a:t>E</a:t>
                      </a:r>
                      <a:r>
                        <a:rPr sz="3150" b="1" spc="-37" baseline="-21164">
                          <a:latin typeface="Arial"/>
                          <a:cs typeface="Arial"/>
                        </a:rPr>
                        <a:t>2 </a:t>
                      </a:r>
                      <a:r>
                        <a:rPr sz="3200" b="1" spc="-25">
                          <a:latin typeface="Arial"/>
                          <a:cs typeface="Arial"/>
                        </a:rPr>
                        <a:t>E</a:t>
                      </a:r>
                      <a:r>
                        <a:rPr sz="3150" b="1" spc="-37" baseline="-21164">
                          <a:latin typeface="Arial"/>
                          <a:cs typeface="Arial"/>
                        </a:rPr>
                        <a:t>3</a:t>
                      </a:r>
                      <a:endParaRPr sz="3150" baseline="-21164">
                        <a:latin typeface="Arial"/>
                        <a:cs typeface="Arial"/>
                      </a:endParaRPr>
                    </a:p>
                    <a:p>
                      <a:pPr marL="235585">
                        <a:lnSpc>
                          <a:spcPts val="890"/>
                        </a:lnSpc>
                      </a:pPr>
                      <a:r>
                        <a:rPr sz="800">
                          <a:latin typeface="Times New Roman"/>
                          <a:cs typeface="Times New Roman"/>
                        </a:rPr>
                        <a:t>1</a:t>
                      </a:r>
                      <a:endParaRPr sz="800">
                        <a:latin typeface="Times New Roman"/>
                        <a:cs typeface="Times New Roman"/>
                      </a:endParaRPr>
                    </a:p>
                  </a:txBody>
                  <a:tcPr marL="0" marR="0" marT="635" marB="0">
                    <a:lnL w="57150">
                      <a:solidFill>
                        <a:srgbClr val="000000"/>
                      </a:solidFill>
                      <a:prstDash val="solid"/>
                    </a:lnL>
                    <a:lnT w="57150">
                      <a:solidFill>
                        <a:srgbClr val="000000"/>
                      </a:solidFill>
                      <a:prstDash val="solid"/>
                    </a:lnT>
                    <a:lnB w="57150">
                      <a:solidFill>
                        <a:srgbClr val="000000"/>
                      </a:solidFill>
                      <a:prstDash val="solid"/>
                    </a:lnB>
                  </a:tcPr>
                </a:tc>
                <a:tc>
                  <a:txBody>
                    <a:bodyPr vert="horz" wrap="square"/>
                    <a:lstStyle/>
                    <a:p>
                      <a:pPr>
                        <a:lnSpc>
                          <a:spcPct val="100000"/>
                        </a:lnSpc>
                        <a:spcBef>
                          <a:spcPts val="15"/>
                        </a:spcBef>
                      </a:pPr>
                      <a:endParaRPr sz="3500">
                        <a:latin typeface="Times New Roman"/>
                        <a:cs typeface="Times New Roman"/>
                      </a:endParaRPr>
                    </a:p>
                    <a:p>
                      <a:pPr marL="580390">
                        <a:lnSpc>
                          <a:spcPct val="100000"/>
                        </a:lnSpc>
                      </a:pPr>
                      <a:r>
                        <a:rPr sz="3200" b="1" spc="-25">
                          <a:latin typeface="Arial"/>
                          <a:cs typeface="Arial"/>
                        </a:rPr>
                        <a:t>E</a:t>
                      </a:r>
                      <a:r>
                        <a:rPr sz="3150" b="1" spc="-37" baseline="-21164">
                          <a:latin typeface="Arial"/>
                          <a:cs typeface="Arial"/>
                        </a:rPr>
                        <a:t>1</a:t>
                      </a:r>
                      <a:endParaRPr sz="3150" baseline="-21164">
                        <a:latin typeface="Arial"/>
                        <a:cs typeface="Arial"/>
                      </a:endParaRPr>
                    </a:p>
                  </a:txBody>
                  <a:tcPr marL="0" marR="0" marT="1905" marB="0">
                    <a:lnT w="57150">
                      <a:solidFill>
                        <a:srgbClr val="000000"/>
                      </a:solidFill>
                      <a:prstDash val="solid"/>
                    </a:lnT>
                    <a:lnB w="57150">
                      <a:solidFill>
                        <a:srgbClr val="000000"/>
                      </a:solidFill>
                      <a:prstDash val="solid"/>
                    </a:lnB>
                  </a:tcPr>
                </a:tc>
                <a:tc>
                  <a:txBody>
                    <a:bodyPr vert="horz" wrap="square"/>
                    <a:lstStyle/>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marL="99695">
                        <a:lnSpc>
                          <a:spcPts val="3379"/>
                        </a:lnSpc>
                        <a:spcBef>
                          <a:spcPts val="2610"/>
                        </a:spcBef>
                      </a:pPr>
                      <a:r>
                        <a:rPr sz="3200" b="1" spc="-25">
                          <a:latin typeface="Arial"/>
                          <a:cs typeface="Arial"/>
                        </a:rPr>
                        <a:t>A</a:t>
                      </a:r>
                      <a:r>
                        <a:rPr sz="3150" b="1" spc="-37" baseline="-21164">
                          <a:latin typeface="Arial"/>
                          <a:cs typeface="Arial"/>
                        </a:rPr>
                        <a:t>1</a:t>
                      </a:r>
                      <a:endParaRPr sz="3150" baseline="-21164">
                        <a:latin typeface="Arial"/>
                        <a:cs typeface="Arial"/>
                      </a:endParaRPr>
                    </a:p>
                  </a:txBody>
                  <a:tcPr marL="0" marR="0" marT="0" marB="0">
                    <a:lnT w="57150">
                      <a:solidFill>
                        <a:srgbClr val="000000"/>
                      </a:solidFill>
                      <a:prstDash val="solid"/>
                    </a:lnT>
                    <a:lnB w="57150">
                      <a:solidFill>
                        <a:srgbClr val="000000"/>
                      </a:solidFill>
                      <a:prstDash val="solid"/>
                    </a:lnB>
                  </a:tcPr>
                </a:tc>
                <a:tc>
                  <a:txBody>
                    <a:bodyPr vert="horz" wrap="square"/>
                    <a:lstStyle/>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a:lnSpc>
                          <a:spcPct val="100000"/>
                        </a:lnSpc>
                        <a:spcBef>
                          <a:spcPts val="35"/>
                        </a:spcBef>
                      </a:pPr>
                      <a:endParaRPr sz="5100">
                        <a:latin typeface="Times New Roman"/>
                        <a:cs typeface="Times New Roman"/>
                      </a:endParaRPr>
                    </a:p>
                    <a:p>
                      <a:pPr marL="288290">
                        <a:lnSpc>
                          <a:spcPct val="100000"/>
                        </a:lnSpc>
                      </a:pPr>
                      <a:r>
                        <a:rPr sz="3200" b="1" spc="-25">
                          <a:latin typeface="Arial"/>
                          <a:cs typeface="Arial"/>
                        </a:rPr>
                        <a:t>A</a:t>
                      </a:r>
                      <a:r>
                        <a:rPr sz="3150" b="1" spc="-37" baseline="-21164">
                          <a:latin typeface="Arial"/>
                          <a:cs typeface="Arial"/>
                        </a:rPr>
                        <a:t>2</a:t>
                      </a:r>
                      <a:endParaRPr sz="3150" baseline="-21164">
                        <a:latin typeface="Arial"/>
                        <a:cs typeface="Arial"/>
                      </a:endParaRPr>
                    </a:p>
                  </a:txBody>
                  <a:tcPr marL="0" marR="0" marT="0" marB="0">
                    <a:lnT w="57150">
                      <a:solidFill>
                        <a:srgbClr val="000000"/>
                      </a:solidFill>
                      <a:prstDash val="solid"/>
                    </a:lnT>
                    <a:lnB w="57150">
                      <a:solidFill>
                        <a:srgbClr val="000000"/>
                      </a:solidFill>
                      <a:prstDash val="solid"/>
                    </a:lnB>
                  </a:tcPr>
                </a:tc>
                <a:tc>
                  <a:txBody>
                    <a:bodyPr vert="horz" wrap="square"/>
                    <a:lstStyle/>
                    <a:p>
                      <a:pPr>
                        <a:lnSpc>
                          <a:spcPct val="100000"/>
                        </a:lnSpc>
                      </a:pPr>
                      <a:endParaRPr sz="4100">
                        <a:latin typeface="Times New Roman"/>
                        <a:cs typeface="Times New Roman"/>
                      </a:endParaRPr>
                    </a:p>
                    <a:p>
                      <a:pPr>
                        <a:lnSpc>
                          <a:spcPct val="100000"/>
                        </a:lnSpc>
                      </a:pPr>
                      <a:endParaRPr sz="4100">
                        <a:latin typeface="Times New Roman"/>
                        <a:cs typeface="Times New Roman"/>
                      </a:endParaRPr>
                    </a:p>
                    <a:p>
                      <a:pPr>
                        <a:lnSpc>
                          <a:spcPct val="100000"/>
                        </a:lnSpc>
                        <a:spcBef>
                          <a:spcPts val="55"/>
                        </a:spcBef>
                      </a:pPr>
                      <a:endParaRPr sz="5500">
                        <a:latin typeface="Times New Roman"/>
                        <a:cs typeface="Times New Roman"/>
                      </a:endParaRPr>
                    </a:p>
                    <a:p>
                      <a:pPr marL="60325">
                        <a:lnSpc>
                          <a:spcPct val="100000"/>
                        </a:lnSpc>
                      </a:pPr>
                      <a:r>
                        <a:rPr sz="3200" b="1" spc="-25">
                          <a:latin typeface="Arial"/>
                          <a:cs typeface="Arial"/>
                        </a:rPr>
                        <a:t>A</a:t>
                      </a:r>
                      <a:r>
                        <a:rPr sz="3150" b="1" spc="-37" baseline="-21164">
                          <a:latin typeface="Arial"/>
                          <a:cs typeface="Arial"/>
                        </a:rPr>
                        <a:t>3</a:t>
                      </a:r>
                      <a:endParaRPr sz="3150" baseline="-21164">
                        <a:latin typeface="Arial"/>
                        <a:cs typeface="Arial"/>
                      </a:endParaRPr>
                    </a:p>
                  </a:txBody>
                  <a:tcPr marL="0" marR="0" marT="0" marB="0">
                    <a:lnR w="57150">
                      <a:solidFill>
                        <a:srgbClr val="000000"/>
                      </a:solidFill>
                      <a:prstDash val="solid"/>
                    </a:lnR>
                    <a:lnT w="57150">
                      <a:solidFill>
                        <a:srgbClr val="000000"/>
                      </a:solidFill>
                      <a:prstDash val="solid"/>
                    </a:lnT>
                    <a:lnB w="57150">
                      <a:solidFill>
                        <a:srgbClr val="000000"/>
                      </a:solidFill>
                      <a:prstDash val="solid"/>
                    </a:lnB>
                  </a:tcPr>
                </a:tc>
              </a:tr>
            </a:tbl>
          </a:graphicData>
        </a:graphic>
      </p:graphicFrame>
      <p:sp>
        <p:nvSpPr>
          <p:cNvPr id="11" name="object 11"/>
          <p:cNvSpPr/>
          <p:nvPr/>
        </p:nvSpPr>
        <p:spPr>
          <a:xfrm flipH="1">
            <a:off x="1187450" y="2133600"/>
            <a:ext cx="0" cy="3276600"/>
          </a:xfrm>
          <a:custGeom>
            <a:rect l="l" t="t" r="r" b="b"/>
            <a:pathLst>
              <a:path h="3276600">
                <a:moveTo>
                  <a:pt x="0" y="0"/>
                </a:moveTo>
                <a:lnTo>
                  <a:pt x="0" y="3276600"/>
                </a:lnTo>
              </a:path>
            </a:pathLst>
          </a:custGeom>
          <a:ln w="57150">
            <a:solidFill>
              <a:srgbClr val="000000"/>
            </a:solidFill>
          </a:ln>
        </p:spPr>
        <p:txBody>
          <a:bodyPr wrap="square" lIns="0" tIns="0" rIns="0" bIns="0" rtlCol="0"/>
          <a:lstStyle/>
          <a:p/>
        </p:txBody>
      </p:sp>
      <p:sp>
        <p:nvSpPr>
          <p:cNvPr id="12" name="object 12"/>
          <p:cNvSpPr txBox="1"/>
          <p:nvPr/>
        </p:nvSpPr>
        <p:spPr>
          <a:xfrm>
            <a:off x="690562" y="3182144"/>
            <a:ext cx="254000" cy="1671320"/>
          </a:xfrm>
          <a:prstGeom prst="rect">
            <a:avLst/>
          </a:prstGeom>
        </p:spPr>
        <p:txBody>
          <a:bodyPr vert="horz" wrap="square" lIns="0" tIns="12700" rIns="0" bIns="0" rtlCol="0">
            <a:spAutoFit/>
          </a:bodyPr>
          <a:lstStyle/>
          <a:p>
            <a:pPr marL="12700" marR="5080" algn="just">
              <a:lnSpc>
                <a:spcPct val="100000"/>
              </a:lnSpc>
              <a:spcBef>
                <a:spcPts val="100"/>
              </a:spcBef>
            </a:pPr>
            <a:r>
              <a:rPr sz="1800" b="1" spc="-50">
                <a:latin typeface="Microsoft JhengHei"/>
                <a:cs typeface="Microsoft JhengHei"/>
              </a:rPr>
              <a:t>每年无花果叶</a:t>
            </a:r>
            <a:endParaRPr sz="1800">
              <a:latin typeface="Microsoft JhengHei"/>
              <a:cs typeface="Microsoft JhengHei"/>
            </a:endParaRPr>
          </a:p>
        </p:txBody>
      </p:sp>
      <p:sp>
        <p:nvSpPr>
          <p:cNvPr id="13" name="object 13"/>
          <p:cNvSpPr/>
          <p:nvPr/>
        </p:nvSpPr>
        <p:spPr>
          <a:xfrm>
            <a:off x="1187450" y="5675095"/>
            <a:ext cx="1800225" cy="118110"/>
          </a:xfrm>
          <a:custGeom>
            <a:rect l="l" t="t" r="r" b="b"/>
            <a:pathLst>
              <a:path w="1800225" h="118110">
                <a:moveTo>
                  <a:pt x="101064" y="117908"/>
                </a:moveTo>
                <a:lnTo>
                  <a:pt x="0" y="58954"/>
                </a:lnTo>
                <a:lnTo>
                  <a:pt x="101064" y="0"/>
                </a:lnTo>
                <a:lnTo>
                  <a:pt x="108840" y="2046"/>
                </a:lnTo>
                <a:lnTo>
                  <a:pt x="115908" y="14163"/>
                </a:lnTo>
                <a:lnTo>
                  <a:pt x="113862" y="21939"/>
                </a:lnTo>
                <a:lnTo>
                  <a:pt x="72180" y="46254"/>
                </a:lnTo>
                <a:lnTo>
                  <a:pt x="25204" y="46254"/>
                </a:lnTo>
                <a:lnTo>
                  <a:pt x="25204" y="71654"/>
                </a:lnTo>
                <a:lnTo>
                  <a:pt x="72181" y="71654"/>
                </a:lnTo>
                <a:lnTo>
                  <a:pt x="113862" y="95968"/>
                </a:lnTo>
                <a:lnTo>
                  <a:pt x="115908" y="103744"/>
                </a:lnTo>
                <a:lnTo>
                  <a:pt x="108840" y="115861"/>
                </a:lnTo>
                <a:lnTo>
                  <a:pt x="101064" y="117908"/>
                </a:lnTo>
                <a:close/>
              </a:path>
              <a:path w="1800225" h="118110">
                <a:moveTo>
                  <a:pt x="72181" y="71654"/>
                </a:moveTo>
                <a:lnTo>
                  <a:pt x="25204" y="71654"/>
                </a:lnTo>
                <a:lnTo>
                  <a:pt x="25204" y="46254"/>
                </a:lnTo>
                <a:lnTo>
                  <a:pt x="72180" y="46254"/>
                </a:lnTo>
                <a:lnTo>
                  <a:pt x="69215" y="47984"/>
                </a:lnTo>
                <a:lnTo>
                  <a:pt x="31603" y="47984"/>
                </a:lnTo>
                <a:lnTo>
                  <a:pt x="31603" y="69924"/>
                </a:lnTo>
                <a:lnTo>
                  <a:pt x="69215" y="69924"/>
                </a:lnTo>
                <a:lnTo>
                  <a:pt x="72181" y="71654"/>
                </a:lnTo>
                <a:close/>
              </a:path>
              <a:path w="1800225" h="118110">
                <a:moveTo>
                  <a:pt x="1800225" y="71654"/>
                </a:moveTo>
                <a:lnTo>
                  <a:pt x="72181" y="71654"/>
                </a:lnTo>
                <a:lnTo>
                  <a:pt x="50409" y="58954"/>
                </a:lnTo>
                <a:lnTo>
                  <a:pt x="72180" y="46254"/>
                </a:lnTo>
                <a:lnTo>
                  <a:pt x="1800225" y="46254"/>
                </a:lnTo>
                <a:lnTo>
                  <a:pt x="1800225" y="71654"/>
                </a:lnTo>
                <a:close/>
              </a:path>
              <a:path w="1800225" h="118110">
                <a:moveTo>
                  <a:pt x="31603" y="69924"/>
                </a:moveTo>
                <a:lnTo>
                  <a:pt x="31603" y="47984"/>
                </a:lnTo>
                <a:lnTo>
                  <a:pt x="50409" y="58954"/>
                </a:lnTo>
                <a:lnTo>
                  <a:pt x="31603" y="69924"/>
                </a:lnTo>
                <a:close/>
              </a:path>
              <a:path w="1800225" h="118110">
                <a:moveTo>
                  <a:pt x="50409" y="58954"/>
                </a:moveTo>
                <a:lnTo>
                  <a:pt x="31603" y="47984"/>
                </a:lnTo>
                <a:lnTo>
                  <a:pt x="69215" y="47984"/>
                </a:lnTo>
                <a:lnTo>
                  <a:pt x="50409" y="58954"/>
                </a:lnTo>
                <a:close/>
              </a:path>
              <a:path w="1800225" h="118110">
                <a:moveTo>
                  <a:pt x="69215" y="69924"/>
                </a:moveTo>
                <a:lnTo>
                  <a:pt x="31603" y="69924"/>
                </a:lnTo>
                <a:lnTo>
                  <a:pt x="50410" y="58954"/>
                </a:lnTo>
                <a:lnTo>
                  <a:pt x="69215" y="69924"/>
                </a:lnTo>
                <a:close/>
              </a:path>
            </a:pathLst>
          </a:custGeom>
          <a:solidFill>
            <a:srgbClr val="000000"/>
          </a:solidFill>
        </p:spPr>
        <p:txBody>
          <a:bodyPr wrap="square" lIns="0" tIns="0" rIns="0" bIns="0" rtlCol="0"/>
          <a:lstStyle/>
          <a:p/>
        </p:txBody>
      </p:sp>
      <p:sp>
        <p:nvSpPr>
          <p:cNvPr id="14" name="object 14"/>
          <p:cNvSpPr/>
          <p:nvPr/>
        </p:nvSpPr>
        <p:spPr>
          <a:xfrm>
            <a:off x="768133" y="2349499"/>
            <a:ext cx="118110" cy="792480"/>
          </a:xfrm>
          <a:custGeom>
            <a:rect l="l" t="t" r="r" b="b"/>
            <a:pathLst>
              <a:path w="118109" h="792480">
                <a:moveTo>
                  <a:pt x="103744" y="115909"/>
                </a:moveTo>
                <a:lnTo>
                  <a:pt x="115861" y="108840"/>
                </a:lnTo>
                <a:lnTo>
                  <a:pt x="117908" y="101064"/>
                </a:lnTo>
                <a:lnTo>
                  <a:pt x="58954" y="0"/>
                </a:lnTo>
                <a:lnTo>
                  <a:pt x="44252" y="25203"/>
                </a:lnTo>
                <a:lnTo>
                  <a:pt x="71654" y="25203"/>
                </a:lnTo>
                <a:lnTo>
                  <a:pt x="71654" y="72181"/>
                </a:lnTo>
                <a:lnTo>
                  <a:pt x="95968" y="113862"/>
                </a:lnTo>
                <a:lnTo>
                  <a:pt x="103744" y="115909"/>
                </a:lnTo>
                <a:close/>
              </a:path>
              <a:path w="118109" h="792480">
                <a:moveTo>
                  <a:pt x="71654" y="72181"/>
                </a:moveTo>
                <a:lnTo>
                  <a:pt x="71654" y="25203"/>
                </a:lnTo>
                <a:lnTo>
                  <a:pt x="46254" y="25203"/>
                </a:lnTo>
                <a:lnTo>
                  <a:pt x="46254" y="31604"/>
                </a:lnTo>
                <a:lnTo>
                  <a:pt x="69924" y="31604"/>
                </a:lnTo>
                <a:lnTo>
                  <a:pt x="58954" y="50409"/>
                </a:lnTo>
                <a:lnTo>
                  <a:pt x="71654" y="72181"/>
                </a:lnTo>
                <a:close/>
              </a:path>
              <a:path w="118109" h="792480">
                <a:moveTo>
                  <a:pt x="14163" y="115909"/>
                </a:moveTo>
                <a:lnTo>
                  <a:pt x="21939" y="113862"/>
                </a:lnTo>
                <a:lnTo>
                  <a:pt x="46254" y="72181"/>
                </a:lnTo>
                <a:lnTo>
                  <a:pt x="46254" y="25203"/>
                </a:lnTo>
                <a:lnTo>
                  <a:pt x="44252" y="25203"/>
                </a:lnTo>
                <a:lnTo>
                  <a:pt x="0" y="101064"/>
                </a:lnTo>
                <a:lnTo>
                  <a:pt x="2046" y="108840"/>
                </a:lnTo>
                <a:lnTo>
                  <a:pt x="14163" y="115909"/>
                </a:lnTo>
                <a:close/>
              </a:path>
              <a:path w="118109" h="792480">
                <a:moveTo>
                  <a:pt x="58954" y="50409"/>
                </a:moveTo>
                <a:lnTo>
                  <a:pt x="69924" y="31604"/>
                </a:lnTo>
                <a:lnTo>
                  <a:pt x="47984" y="31604"/>
                </a:lnTo>
                <a:lnTo>
                  <a:pt x="58954" y="50409"/>
                </a:lnTo>
                <a:close/>
              </a:path>
              <a:path w="118109" h="792480">
                <a:moveTo>
                  <a:pt x="46254" y="72181"/>
                </a:moveTo>
                <a:lnTo>
                  <a:pt x="58954" y="50409"/>
                </a:lnTo>
                <a:lnTo>
                  <a:pt x="47984" y="31604"/>
                </a:lnTo>
                <a:lnTo>
                  <a:pt x="46254" y="31604"/>
                </a:lnTo>
                <a:lnTo>
                  <a:pt x="46254" y="72181"/>
                </a:lnTo>
                <a:close/>
              </a:path>
              <a:path w="118109" h="792480">
                <a:moveTo>
                  <a:pt x="46254" y="792162"/>
                </a:moveTo>
                <a:lnTo>
                  <a:pt x="71654" y="792162"/>
                </a:lnTo>
                <a:lnTo>
                  <a:pt x="71654" y="72181"/>
                </a:lnTo>
                <a:lnTo>
                  <a:pt x="58954" y="50409"/>
                </a:lnTo>
                <a:lnTo>
                  <a:pt x="46254" y="72181"/>
                </a:lnTo>
                <a:lnTo>
                  <a:pt x="46254" y="792162"/>
                </a:lnTo>
                <a:close/>
              </a:path>
            </a:pathLst>
          </a:custGeom>
          <a:solidFill>
            <a:srgbClr val="000000"/>
          </a:solidFill>
        </p:spPr>
        <p:txBody>
          <a:bodyPr wrap="square" lIns="0" tIns="0" rIns="0" bIns="0" rtlCol="0"/>
          <a:lstStyle/>
          <a:p/>
        </p:txBody>
      </p:sp>
      <p:sp>
        <p:nvSpPr>
          <p:cNvPr id="15" name="object 15"/>
          <p:cNvSpPr/>
          <p:nvPr/>
        </p:nvSpPr>
        <p:spPr>
          <a:xfrm>
            <a:off x="768133" y="4797425"/>
            <a:ext cx="118110" cy="792480"/>
          </a:xfrm>
          <a:custGeom>
            <a:rect l="l" t="t" r="r" b="b"/>
            <a:pathLst>
              <a:path w="118109" h="792479">
                <a:moveTo>
                  <a:pt x="58954" y="741752"/>
                </a:moveTo>
                <a:lnTo>
                  <a:pt x="71654" y="719981"/>
                </a:lnTo>
                <a:lnTo>
                  <a:pt x="71654" y="0"/>
                </a:lnTo>
                <a:lnTo>
                  <a:pt x="46254" y="0"/>
                </a:lnTo>
                <a:lnTo>
                  <a:pt x="46254" y="719981"/>
                </a:lnTo>
                <a:lnTo>
                  <a:pt x="58954" y="741752"/>
                </a:lnTo>
                <a:close/>
              </a:path>
              <a:path w="118109" h="792479">
                <a:moveTo>
                  <a:pt x="58954" y="792162"/>
                </a:moveTo>
                <a:lnTo>
                  <a:pt x="117908" y="691097"/>
                </a:lnTo>
                <a:lnTo>
                  <a:pt x="115861" y="683321"/>
                </a:lnTo>
                <a:lnTo>
                  <a:pt x="103744" y="676253"/>
                </a:lnTo>
                <a:lnTo>
                  <a:pt x="95968" y="678299"/>
                </a:lnTo>
                <a:lnTo>
                  <a:pt x="71654" y="719980"/>
                </a:lnTo>
                <a:lnTo>
                  <a:pt x="71654" y="766960"/>
                </a:lnTo>
                <a:lnTo>
                  <a:pt x="44252" y="766960"/>
                </a:lnTo>
                <a:lnTo>
                  <a:pt x="58954" y="792162"/>
                </a:lnTo>
                <a:close/>
              </a:path>
              <a:path w="118109" h="792479">
                <a:moveTo>
                  <a:pt x="44252" y="766960"/>
                </a:moveTo>
                <a:lnTo>
                  <a:pt x="46254" y="766960"/>
                </a:lnTo>
                <a:lnTo>
                  <a:pt x="46254" y="719980"/>
                </a:lnTo>
                <a:lnTo>
                  <a:pt x="21939" y="678299"/>
                </a:lnTo>
                <a:lnTo>
                  <a:pt x="14163" y="676253"/>
                </a:lnTo>
                <a:lnTo>
                  <a:pt x="2046" y="683321"/>
                </a:lnTo>
                <a:lnTo>
                  <a:pt x="0" y="691097"/>
                </a:lnTo>
                <a:lnTo>
                  <a:pt x="44252" y="766960"/>
                </a:lnTo>
                <a:close/>
              </a:path>
              <a:path w="118109" h="792479">
                <a:moveTo>
                  <a:pt x="46254" y="760558"/>
                </a:moveTo>
                <a:lnTo>
                  <a:pt x="47984" y="760558"/>
                </a:lnTo>
                <a:lnTo>
                  <a:pt x="58954" y="741752"/>
                </a:lnTo>
                <a:lnTo>
                  <a:pt x="46254" y="719980"/>
                </a:lnTo>
                <a:lnTo>
                  <a:pt x="46254" y="760558"/>
                </a:lnTo>
                <a:close/>
              </a:path>
              <a:path w="118109" h="792479">
                <a:moveTo>
                  <a:pt x="46254" y="766960"/>
                </a:moveTo>
                <a:lnTo>
                  <a:pt x="71654" y="766960"/>
                </a:lnTo>
                <a:lnTo>
                  <a:pt x="71654" y="719981"/>
                </a:lnTo>
                <a:lnTo>
                  <a:pt x="58954" y="741752"/>
                </a:lnTo>
                <a:lnTo>
                  <a:pt x="69924" y="760558"/>
                </a:lnTo>
                <a:lnTo>
                  <a:pt x="46254" y="760558"/>
                </a:lnTo>
                <a:lnTo>
                  <a:pt x="46254" y="766960"/>
                </a:lnTo>
                <a:close/>
              </a:path>
              <a:path w="118109" h="792479">
                <a:moveTo>
                  <a:pt x="47984" y="760558"/>
                </a:moveTo>
                <a:lnTo>
                  <a:pt x="69924" y="760558"/>
                </a:lnTo>
                <a:lnTo>
                  <a:pt x="58954" y="741752"/>
                </a:lnTo>
                <a:lnTo>
                  <a:pt x="47984" y="760558"/>
                </a:lnTo>
                <a:close/>
              </a:path>
            </a:pathLst>
          </a:custGeom>
          <a:solidFill>
            <a:srgbClr val="000000"/>
          </a:solidFill>
        </p:spPr>
        <p:txBody>
          <a:bodyPr wrap="square" lIns="0" tIns="0" rIns="0" bIns="0" rtlCol="0"/>
          <a:lstStyle/>
          <a:p/>
        </p:txBody>
      </p:sp>
      <p:sp>
        <p:nvSpPr>
          <p:cNvPr id="16" name="object 16"/>
          <p:cNvSpPr txBox="1"/>
          <p:nvPr/>
        </p:nvSpPr>
        <p:spPr>
          <a:xfrm>
            <a:off x="2995612" y="5556726"/>
            <a:ext cx="939800" cy="299720"/>
          </a:xfrm>
          <a:prstGeom prst="rect">
            <a:avLst/>
          </a:prstGeom>
        </p:spPr>
        <p:txBody>
          <a:bodyPr vert="horz" wrap="square" lIns="0" tIns="12700" rIns="0" bIns="0" rtlCol="0">
            <a:spAutoFit/>
          </a:bodyPr>
          <a:lstStyle/>
          <a:p>
            <a:pPr marL="12700">
              <a:lnSpc>
                <a:spcPct val="100000"/>
              </a:lnSpc>
              <a:spcBef>
                <a:spcPts val="100"/>
              </a:spcBef>
            </a:pPr>
            <a:r>
              <a:rPr sz="1800" spc="-15">
                <a:latin typeface="宋体"/>
                <a:cs typeface="宋体"/>
              </a:rPr>
              <a:t>每年苹果</a:t>
            </a:r>
            <a:endParaRPr sz="1800">
              <a:latin typeface="宋体"/>
              <a:cs typeface="宋体"/>
            </a:endParaRPr>
          </a:p>
        </p:txBody>
      </p:sp>
      <p:sp>
        <p:nvSpPr>
          <p:cNvPr id="17" name="object 17"/>
          <p:cNvSpPr/>
          <p:nvPr/>
        </p:nvSpPr>
        <p:spPr>
          <a:xfrm>
            <a:off x="3995737" y="5695950"/>
            <a:ext cx="2232025" cy="76200"/>
          </a:xfrm>
          <a:custGeom>
            <a:rect l="l" t="t" r="r" b="b"/>
            <a:pathLst>
              <a:path w="2232025" h="76200">
                <a:moveTo>
                  <a:pt x="2155824" y="76200"/>
                </a:moveTo>
                <a:lnTo>
                  <a:pt x="2155824" y="0"/>
                </a:lnTo>
                <a:lnTo>
                  <a:pt x="2206624" y="25400"/>
                </a:lnTo>
                <a:lnTo>
                  <a:pt x="2163449" y="25400"/>
                </a:lnTo>
                <a:lnTo>
                  <a:pt x="2163449" y="50800"/>
                </a:lnTo>
                <a:lnTo>
                  <a:pt x="2206624" y="50800"/>
                </a:lnTo>
                <a:lnTo>
                  <a:pt x="2155824" y="76200"/>
                </a:lnTo>
                <a:close/>
              </a:path>
              <a:path w="2232025" h="76200">
                <a:moveTo>
                  <a:pt x="2155824" y="50800"/>
                </a:moveTo>
                <a:lnTo>
                  <a:pt x="0" y="50800"/>
                </a:lnTo>
                <a:lnTo>
                  <a:pt x="0" y="25400"/>
                </a:lnTo>
                <a:lnTo>
                  <a:pt x="2155824" y="25400"/>
                </a:lnTo>
                <a:lnTo>
                  <a:pt x="2155824" y="50800"/>
                </a:lnTo>
                <a:close/>
              </a:path>
              <a:path w="2232025" h="76200">
                <a:moveTo>
                  <a:pt x="2206624" y="50800"/>
                </a:moveTo>
                <a:lnTo>
                  <a:pt x="2163449" y="50800"/>
                </a:lnTo>
                <a:lnTo>
                  <a:pt x="2163449" y="25400"/>
                </a:lnTo>
                <a:lnTo>
                  <a:pt x="2206624" y="25400"/>
                </a:lnTo>
                <a:lnTo>
                  <a:pt x="2232025" y="38100"/>
                </a:lnTo>
                <a:lnTo>
                  <a:pt x="2206624" y="50800"/>
                </a:lnTo>
                <a:close/>
              </a:path>
            </a:pathLst>
          </a:custGeom>
          <a:solidFill>
            <a:srgbClr val="000000"/>
          </a:solidFill>
        </p:spPr>
        <p:txBody>
          <a:bodyPr wrap="square" lIns="0" tIns="0" rIns="0" bIns="0" rtlCol="0"/>
          <a:lstStyle/>
          <a:p/>
        </p:txBody>
      </p:sp>
      <p:sp>
        <p:nvSpPr>
          <p:cNvPr id="18" name="object 18"/>
          <p:cNvSpPr txBox="1"/>
          <p:nvPr/>
        </p:nvSpPr>
        <p:spPr>
          <a:xfrm>
            <a:off x="690562" y="5340449"/>
            <a:ext cx="482600" cy="589280"/>
          </a:xfrm>
          <a:prstGeom prst="rect">
            <a:avLst/>
          </a:prstGeom>
        </p:spPr>
        <p:txBody>
          <a:bodyPr vert="horz" wrap="square" lIns="0" tIns="12700" rIns="0" bIns="0" rtlCol="0">
            <a:spAutoFit/>
          </a:bodyPr>
          <a:lstStyle/>
          <a:p>
            <a:pPr marL="227965">
              <a:lnSpc>
                <a:spcPts val="2340"/>
              </a:lnSpc>
              <a:spcBef>
                <a:spcPts val="100"/>
              </a:spcBef>
            </a:pPr>
            <a:r>
              <a:rPr sz="2000" b="1">
                <a:latin typeface="Arial"/>
                <a:cs typeface="Arial"/>
              </a:rPr>
              <a:t>O</a:t>
            </a:r>
            <a:endParaRPr sz="2000">
              <a:latin typeface="Arial"/>
              <a:cs typeface="Arial"/>
            </a:endParaRPr>
          </a:p>
          <a:p>
            <a:pPr marL="12700">
              <a:lnSpc>
                <a:spcPts val="2100"/>
              </a:lnSpc>
            </a:pPr>
            <a:r>
              <a:rPr sz="1800" spc="-25">
                <a:latin typeface="宋体"/>
                <a:cs typeface="宋体"/>
              </a:rPr>
              <a:t>亚当</a:t>
            </a:r>
            <a:endParaRPr sz="1800">
              <a:latin typeface="宋体"/>
              <a:cs typeface="宋体"/>
            </a:endParaRPr>
          </a:p>
        </p:txBody>
      </p:sp>
      <p:sp>
        <p:nvSpPr>
          <p:cNvPr id="19" name="object 19"/>
          <p:cNvSpPr txBox="1"/>
          <p:nvPr/>
        </p:nvSpPr>
        <p:spPr>
          <a:xfrm>
            <a:off x="6207162" y="1807673"/>
            <a:ext cx="2479040" cy="4100829"/>
          </a:xfrm>
          <a:prstGeom prst="rect">
            <a:avLst/>
          </a:prstGeom>
        </p:spPr>
        <p:txBody>
          <a:bodyPr vert="horz" wrap="square" lIns="0" tIns="120014" rIns="0" bIns="0" rtlCol="0">
            <a:spAutoFit/>
          </a:bodyPr>
          <a:lstStyle/>
          <a:p>
            <a:pPr marL="38100">
              <a:lnSpc>
                <a:spcPct val="100000"/>
              </a:lnSpc>
              <a:spcBef>
                <a:spcPts val="944"/>
              </a:spcBef>
            </a:pPr>
            <a:r>
              <a:rPr sz="2000">
                <a:latin typeface="Arial"/>
                <a:cs typeface="Arial"/>
              </a:rPr>
              <a:t>O</a:t>
            </a:r>
            <a:r>
              <a:rPr sz="1800">
                <a:latin typeface="Times New Roman"/>
                <a:cs typeface="Times New Roman"/>
              </a:rPr>
              <a:t>′ </a:t>
            </a:r>
            <a:r>
              <a:rPr sz="1800" spc="-25">
                <a:latin typeface="宋体"/>
                <a:cs typeface="宋体"/>
              </a:rPr>
              <a:t>夏娃</a:t>
            </a:r>
            <a:endParaRPr sz="1800">
              <a:latin typeface="宋体"/>
              <a:cs typeface="宋体"/>
            </a:endParaRPr>
          </a:p>
          <a:p>
            <a:pPr marL="40005" marR="30480" indent="228600">
              <a:lnSpc>
                <a:spcPct val="100000"/>
              </a:lnSpc>
              <a:spcBef>
                <a:spcPts val="760"/>
              </a:spcBef>
            </a:pPr>
            <a:r>
              <a:rPr sz="1800">
                <a:latin typeface="宋体"/>
                <a:cs typeface="宋体"/>
              </a:rPr>
              <a:t>亚当的无差异曲线用</a:t>
            </a:r>
            <a:r>
              <a:rPr sz="1800" spc="-50">
                <a:latin typeface="宋体"/>
                <a:cs typeface="宋体"/>
              </a:rPr>
              <a:t>A</a:t>
            </a:r>
            <a:r>
              <a:rPr sz="1800" spc="-5">
                <a:latin typeface="宋体"/>
                <a:cs typeface="宋体"/>
              </a:rPr>
              <a:t>表示，夏娃的无差异曲</a:t>
            </a:r>
            <a:r>
              <a:rPr sz="1800">
                <a:latin typeface="宋体"/>
                <a:cs typeface="宋体"/>
              </a:rPr>
              <a:t>线用E</a:t>
            </a:r>
            <a:r>
              <a:rPr sz="1800" spc="-10">
                <a:latin typeface="宋体"/>
                <a:cs typeface="宋体"/>
              </a:rPr>
              <a:t>表示。数越大的无</a:t>
            </a:r>
            <a:r>
              <a:rPr sz="1800" spc="-5">
                <a:latin typeface="宋体"/>
                <a:cs typeface="宋体"/>
              </a:rPr>
              <a:t>差异曲线，表明效用水</a:t>
            </a:r>
            <a:r>
              <a:rPr sz="1800">
                <a:latin typeface="宋体"/>
                <a:cs typeface="宋体"/>
              </a:rPr>
              <a:t>平（幸福程度）</a:t>
            </a:r>
            <a:r>
              <a:rPr sz="1800" spc="-20">
                <a:latin typeface="宋体"/>
                <a:cs typeface="宋体"/>
              </a:rPr>
              <a:t>越高。</a:t>
            </a:r>
            <a:r>
              <a:rPr sz="1800">
                <a:latin typeface="宋体"/>
                <a:cs typeface="宋体"/>
              </a:rPr>
              <a:t>例如，亚当处在A</a:t>
            </a:r>
            <a:r>
              <a:rPr sz="1725" baseline="-21739">
                <a:latin typeface="宋体"/>
                <a:cs typeface="宋体"/>
              </a:rPr>
              <a:t>3</a:t>
            </a:r>
            <a:r>
              <a:rPr sz="1800" spc="-25">
                <a:latin typeface="宋体"/>
                <a:cs typeface="宋体"/>
              </a:rPr>
              <a:t>比处</a:t>
            </a:r>
            <a:r>
              <a:rPr sz="1800">
                <a:latin typeface="宋体"/>
                <a:cs typeface="宋体"/>
              </a:rPr>
              <a:t>在A</a:t>
            </a:r>
            <a:r>
              <a:rPr sz="1725" baseline="-21739">
                <a:latin typeface="宋体"/>
                <a:cs typeface="宋体"/>
              </a:rPr>
              <a:t>2</a:t>
            </a:r>
            <a:r>
              <a:rPr sz="1800">
                <a:latin typeface="宋体"/>
                <a:cs typeface="宋体"/>
              </a:rPr>
              <a:t>和A</a:t>
            </a:r>
            <a:r>
              <a:rPr sz="1725" baseline="-21739">
                <a:latin typeface="宋体"/>
                <a:cs typeface="宋体"/>
              </a:rPr>
              <a:t>1</a:t>
            </a:r>
            <a:r>
              <a:rPr sz="1800" spc="-10">
                <a:latin typeface="宋体"/>
                <a:cs typeface="宋体"/>
              </a:rPr>
              <a:t>更幸福，夏娃</a:t>
            </a:r>
            <a:r>
              <a:rPr sz="1800">
                <a:latin typeface="宋体"/>
                <a:cs typeface="宋体"/>
              </a:rPr>
              <a:t>处在E</a:t>
            </a:r>
            <a:r>
              <a:rPr sz="1725" baseline="-21739">
                <a:latin typeface="宋体"/>
                <a:cs typeface="宋体"/>
              </a:rPr>
              <a:t>3</a:t>
            </a:r>
            <a:r>
              <a:rPr sz="1800">
                <a:latin typeface="宋体"/>
                <a:cs typeface="宋体"/>
              </a:rPr>
              <a:t>比处在E</a:t>
            </a:r>
            <a:r>
              <a:rPr sz="1725" baseline="-21739">
                <a:latin typeface="宋体"/>
                <a:cs typeface="宋体"/>
              </a:rPr>
              <a:t>2</a:t>
            </a:r>
            <a:r>
              <a:rPr sz="1800">
                <a:latin typeface="宋体"/>
                <a:cs typeface="宋体"/>
              </a:rPr>
              <a:t>和E</a:t>
            </a:r>
            <a:r>
              <a:rPr sz="1725" baseline="-21739">
                <a:latin typeface="宋体"/>
                <a:cs typeface="宋体"/>
              </a:rPr>
              <a:t>1</a:t>
            </a:r>
            <a:r>
              <a:rPr sz="1800" spc="-25">
                <a:latin typeface="宋体"/>
                <a:cs typeface="宋体"/>
              </a:rPr>
              <a:t>更幸</a:t>
            </a:r>
            <a:r>
              <a:rPr sz="1800" spc="-5">
                <a:latin typeface="宋体"/>
                <a:cs typeface="宋体"/>
              </a:rPr>
              <a:t>福。一般而言，夏娃的效用随着其位置向左下方移动而提高，亚当的效用随着其位置向右上</a:t>
            </a:r>
            <a:r>
              <a:rPr sz="1800" spc="-10">
                <a:latin typeface="宋体"/>
                <a:cs typeface="宋体"/>
              </a:rPr>
              <a:t>方移动而提高。</a:t>
            </a:r>
            <a:endParaRPr sz="1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44334"/>
            <a:ext cx="3073400" cy="635000"/>
          </a:xfrm>
          <a:prstGeom prst="rect">
            <a:avLst/>
          </a:prstGeom>
        </p:spPr>
        <p:txBody>
          <a:bodyPr vert="horz" wrap="square" lIns="0" tIns="12700" rIns="0" bIns="0" rtlCol="0">
            <a:spAutoFit/>
          </a:bodyPr>
          <a:lstStyle/>
          <a:p>
            <a:pPr marL="12700">
              <a:lnSpc>
                <a:spcPct val="100000"/>
              </a:lnSpc>
              <a:spcBef>
                <a:spcPts val="100"/>
              </a:spcBef>
            </a:pPr>
            <a:r>
              <a:rPr spc="-10">
                <a:solidFill>
                  <a:srgbClr val="FFFFFF"/>
                </a:solidFill>
              </a:rPr>
              <a:t>两个人的效率</a:t>
            </a:r>
          </a:p>
        </p:txBody>
      </p:sp>
      <p:pic>
        <p:nvPicPr>
          <p:cNvPr id="3" name="object 3"/>
          <p:cNvPicPr/>
          <p:nvPr/>
        </p:nvPicPr>
        <p:blipFill>
          <a:blip r:embed="rId2"/>
          <a:stretch>
            <a:fillRect/>
          </a:stretch>
        </p:blipFill>
        <p:spPr>
          <a:xfrm>
            <a:off x="468312" y="1484312"/>
            <a:ext cx="6121400" cy="5168900"/>
          </a:xfrm>
          <a:prstGeom prst="rect">
            <a:avLst/>
          </a:prstGeom>
        </p:spPr>
      </p:pic>
      <p:sp>
        <p:nvSpPr>
          <p:cNvPr id="4" name="object 4"/>
          <p:cNvSpPr txBox="1"/>
          <p:nvPr/>
        </p:nvSpPr>
        <p:spPr>
          <a:xfrm>
            <a:off x="6497002" y="1525270"/>
            <a:ext cx="2362200" cy="5207000"/>
          </a:xfrm>
          <a:prstGeom prst="rect">
            <a:avLst/>
          </a:prstGeom>
        </p:spPr>
        <p:txBody>
          <a:bodyPr vert="horz" wrap="square" lIns="0" tIns="12700" rIns="0" bIns="0" rtlCol="0">
            <a:spAutoFit/>
          </a:bodyPr>
          <a:lstStyle/>
          <a:p>
            <a:pPr marL="38100" marR="73025" indent="508000">
              <a:lnSpc>
                <a:spcPct val="100000"/>
              </a:lnSpc>
              <a:spcBef>
                <a:spcPts val="100"/>
              </a:spcBef>
            </a:pPr>
            <a:r>
              <a:rPr sz="2000">
                <a:latin typeface="宋体"/>
                <a:cs typeface="宋体"/>
              </a:rPr>
              <a:t>从g点开始</a:t>
            </a:r>
            <a:r>
              <a:rPr sz="2000" spc="-25">
                <a:latin typeface="宋体"/>
                <a:cs typeface="宋体"/>
              </a:rPr>
              <a:t>，p</a:t>
            </a:r>
            <a:r>
              <a:rPr sz="2000" spc="-10">
                <a:latin typeface="宋体"/>
                <a:cs typeface="宋体"/>
              </a:rPr>
              <a:t>点并不是代表帕累托效率配置的唯一</a:t>
            </a:r>
            <a:r>
              <a:rPr sz="2000">
                <a:latin typeface="宋体"/>
                <a:cs typeface="宋体"/>
              </a:rPr>
              <a:t>的点。如图3-</a:t>
            </a:r>
            <a:r>
              <a:rPr sz="2000" spc="-25">
                <a:latin typeface="宋体"/>
                <a:cs typeface="宋体"/>
              </a:rPr>
              <a:t>4， </a:t>
            </a:r>
            <a:r>
              <a:rPr sz="2000" spc="-10">
                <a:latin typeface="宋体"/>
                <a:cs typeface="宋体"/>
              </a:rPr>
              <a:t>在使亚当的资源配</a:t>
            </a:r>
            <a:r>
              <a:rPr sz="2000">
                <a:latin typeface="宋体"/>
                <a:cs typeface="宋体"/>
              </a:rPr>
              <a:t>置保持A</a:t>
            </a:r>
            <a:r>
              <a:rPr sz="1950" baseline="-21367">
                <a:latin typeface="宋体"/>
                <a:cs typeface="宋体"/>
              </a:rPr>
              <a:t>g</a:t>
            </a:r>
            <a:r>
              <a:rPr sz="2000" spc="-10">
                <a:latin typeface="宋体"/>
                <a:cs typeface="宋体"/>
              </a:rPr>
              <a:t>上的同时，使夏娃的无差异曲线进一步向左下方</a:t>
            </a:r>
            <a:r>
              <a:rPr sz="2000" spc="-20">
                <a:latin typeface="宋体"/>
                <a:cs typeface="宋体"/>
              </a:rPr>
              <a:t>位移。</a:t>
            </a:r>
            <a:endParaRPr sz="2000">
              <a:latin typeface="宋体"/>
              <a:cs typeface="宋体"/>
            </a:endParaRPr>
          </a:p>
          <a:p>
            <a:pPr marL="38100" marR="30480" indent="254000">
              <a:lnSpc>
                <a:spcPct val="100000"/>
              </a:lnSpc>
            </a:pPr>
            <a:r>
              <a:rPr sz="2000" spc="-10">
                <a:latin typeface="宋体"/>
                <a:cs typeface="宋体"/>
              </a:rPr>
              <a:t>这样出现了类似</a:t>
            </a:r>
            <a:r>
              <a:rPr sz="2000" spc="-50">
                <a:latin typeface="宋体"/>
                <a:cs typeface="宋体"/>
              </a:rPr>
              <a:t> </a:t>
            </a:r>
            <a:r>
              <a:rPr sz="2000">
                <a:latin typeface="宋体"/>
                <a:cs typeface="宋体"/>
              </a:rPr>
              <a:t>P</a:t>
            </a:r>
            <a:r>
              <a:rPr sz="1950" baseline="-21367">
                <a:latin typeface="宋体"/>
                <a:cs typeface="宋体"/>
              </a:rPr>
              <a:t>1</a:t>
            </a:r>
            <a:r>
              <a:rPr sz="2000">
                <a:latin typeface="宋体"/>
                <a:cs typeface="宋体"/>
              </a:rPr>
              <a:t>的点。在P</a:t>
            </a:r>
            <a:r>
              <a:rPr sz="1950" baseline="-21367">
                <a:latin typeface="宋体"/>
                <a:cs typeface="宋体"/>
              </a:rPr>
              <a:t>1</a:t>
            </a:r>
            <a:r>
              <a:rPr sz="2000" spc="-25">
                <a:latin typeface="宋体"/>
                <a:cs typeface="宋体"/>
              </a:rPr>
              <a:t>点，</a:t>
            </a:r>
            <a:r>
              <a:rPr sz="2000" spc="-50">
                <a:latin typeface="宋体"/>
                <a:cs typeface="宋体"/>
              </a:rPr>
              <a:t> </a:t>
            </a:r>
            <a:r>
              <a:rPr sz="2000" spc="-10">
                <a:latin typeface="宋体"/>
                <a:cs typeface="宋体"/>
              </a:rPr>
              <a:t>要提高夏娃的福利，惟一办法是降低亚</a:t>
            </a:r>
            <a:r>
              <a:rPr sz="2000" spc="-50">
                <a:latin typeface="宋体"/>
                <a:cs typeface="宋体"/>
              </a:rPr>
              <a:t> </a:t>
            </a:r>
            <a:r>
              <a:rPr sz="2000" spc="-10">
                <a:latin typeface="宋体"/>
                <a:cs typeface="宋体"/>
              </a:rPr>
              <a:t>当的无差异曲线。</a:t>
            </a:r>
            <a:r>
              <a:rPr sz="2000" spc="-50">
                <a:latin typeface="宋体"/>
                <a:cs typeface="宋体"/>
              </a:rPr>
              <a:t> </a:t>
            </a:r>
            <a:r>
              <a:rPr sz="2000" spc="-10">
                <a:latin typeface="宋体"/>
                <a:cs typeface="宋体"/>
              </a:rPr>
              <a:t>于是，根据定义，</a:t>
            </a:r>
            <a:r>
              <a:rPr sz="2000" spc="-50">
                <a:latin typeface="宋体"/>
                <a:cs typeface="宋体"/>
              </a:rPr>
              <a:t> </a:t>
            </a:r>
            <a:r>
              <a:rPr sz="2000">
                <a:latin typeface="宋体"/>
                <a:cs typeface="宋体"/>
              </a:rPr>
              <a:t>P</a:t>
            </a:r>
            <a:r>
              <a:rPr sz="1950" baseline="-21367">
                <a:latin typeface="宋体"/>
                <a:cs typeface="宋体"/>
              </a:rPr>
              <a:t>1</a:t>
            </a:r>
            <a:r>
              <a:rPr sz="2000" spc="-10">
                <a:latin typeface="宋体"/>
                <a:cs typeface="宋体"/>
              </a:rPr>
              <a:t>也是帕累托效率</a:t>
            </a:r>
            <a:r>
              <a:rPr sz="2000" spc="-50">
                <a:latin typeface="宋体"/>
                <a:cs typeface="宋体"/>
              </a:rPr>
              <a:t> </a:t>
            </a:r>
            <a:r>
              <a:rPr sz="2000" spc="-20">
                <a:latin typeface="宋体"/>
                <a:cs typeface="宋体"/>
              </a:rPr>
              <a:t>配置。</a:t>
            </a:r>
            <a:endParaRPr sz="20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74831"/>
            <a:ext cx="2768600" cy="574040"/>
          </a:xfrm>
          <a:prstGeom prst="rect">
            <a:avLst/>
          </a:prstGeom>
        </p:spPr>
        <p:txBody>
          <a:bodyPr vert="horz" wrap="square" lIns="0" tIns="12700" rIns="0" bIns="0" rtlCol="0">
            <a:spAutoFit/>
          </a:bodyPr>
          <a:lstStyle/>
          <a:p>
            <a:pPr marL="12700">
              <a:lnSpc>
                <a:spcPct val="100000"/>
              </a:lnSpc>
              <a:spcBef>
                <a:spcPts val="100"/>
              </a:spcBef>
            </a:pPr>
            <a:r>
              <a:rPr sz="3600" spc="-10">
                <a:solidFill>
                  <a:srgbClr val="FFFFFF"/>
                </a:solidFill>
              </a:rPr>
              <a:t>两个人的效率</a:t>
            </a:r>
            <a:endParaRPr sz="3600"/>
          </a:p>
        </p:txBody>
      </p:sp>
      <p:pic>
        <p:nvPicPr>
          <p:cNvPr id="3" name="object 3"/>
          <p:cNvPicPr/>
          <p:nvPr/>
        </p:nvPicPr>
        <p:blipFill>
          <a:blip r:embed="rId2"/>
          <a:stretch>
            <a:fillRect/>
          </a:stretch>
        </p:blipFill>
        <p:spPr>
          <a:xfrm>
            <a:off x="469900" y="1485900"/>
            <a:ext cx="5832475" cy="5132387"/>
          </a:xfrm>
          <a:prstGeom prst="rect">
            <a:avLst/>
          </a:prstGeom>
        </p:spPr>
      </p:pic>
      <p:sp>
        <p:nvSpPr>
          <p:cNvPr id="4" name="object 4"/>
          <p:cNvSpPr/>
          <p:nvPr/>
        </p:nvSpPr>
        <p:spPr>
          <a:xfrm>
            <a:off x="6392227" y="5485891"/>
            <a:ext cx="2115820" cy="21590"/>
          </a:xfrm>
          <a:custGeom>
            <a:rect l="l" t="t" r="r" b="b"/>
            <a:pathLst>
              <a:path w="2115820" h="21589">
                <a:moveTo>
                  <a:pt x="2115566" y="0"/>
                </a:moveTo>
                <a:lnTo>
                  <a:pt x="286766" y="0"/>
                </a:lnTo>
                <a:lnTo>
                  <a:pt x="186182" y="0"/>
                </a:lnTo>
                <a:lnTo>
                  <a:pt x="0" y="0"/>
                </a:lnTo>
                <a:lnTo>
                  <a:pt x="0" y="21336"/>
                </a:lnTo>
                <a:lnTo>
                  <a:pt x="186182" y="21336"/>
                </a:lnTo>
                <a:lnTo>
                  <a:pt x="286766" y="21336"/>
                </a:lnTo>
                <a:lnTo>
                  <a:pt x="2115566" y="21336"/>
                </a:lnTo>
                <a:lnTo>
                  <a:pt x="2115566" y="0"/>
                </a:lnTo>
                <a:close/>
              </a:path>
            </a:pathLst>
          </a:custGeom>
          <a:solidFill>
            <a:srgbClr val="000099"/>
          </a:solidFill>
        </p:spPr>
        <p:txBody>
          <a:bodyPr wrap="square" lIns="0" tIns="0" rIns="0" bIns="0" rtlCol="0"/>
          <a:lstStyle/>
          <a:p/>
        </p:txBody>
      </p:sp>
      <p:sp>
        <p:nvSpPr>
          <p:cNvPr id="5" name="object 5"/>
          <p:cNvSpPr txBox="1"/>
          <p:nvPr/>
        </p:nvSpPr>
        <p:spPr>
          <a:xfrm>
            <a:off x="6328727" y="1814195"/>
            <a:ext cx="2242820" cy="4111625"/>
          </a:xfrm>
          <a:prstGeom prst="rect">
            <a:avLst/>
          </a:prstGeom>
        </p:spPr>
        <p:txBody>
          <a:bodyPr vert="horz" wrap="square" lIns="0" tIns="12700" rIns="0" bIns="0" rtlCol="0">
            <a:spAutoFit/>
          </a:bodyPr>
          <a:lstStyle/>
          <a:p>
            <a:pPr marL="63500" marR="139065" indent="508000">
              <a:lnSpc>
                <a:spcPct val="100000"/>
              </a:lnSpc>
              <a:spcBef>
                <a:spcPts val="100"/>
              </a:spcBef>
            </a:pPr>
            <a:r>
              <a:rPr sz="2000">
                <a:latin typeface="宋体"/>
                <a:cs typeface="宋体"/>
              </a:rPr>
              <a:t>从g</a:t>
            </a:r>
            <a:r>
              <a:rPr sz="2000" spc="-15">
                <a:latin typeface="宋体"/>
                <a:cs typeface="宋体"/>
              </a:rPr>
              <a:t>点开始，</a:t>
            </a:r>
            <a:r>
              <a:rPr sz="2000" spc="-10">
                <a:latin typeface="宋体"/>
                <a:cs typeface="宋体"/>
              </a:rPr>
              <a:t>我们考察使亚当和夏娃的境况都变好的重新配置情况。</a:t>
            </a:r>
            <a:r>
              <a:rPr sz="2000">
                <a:latin typeface="宋体"/>
                <a:cs typeface="宋体"/>
              </a:rPr>
              <a:t>例如，在P</a:t>
            </a:r>
            <a:r>
              <a:rPr sz="1950" baseline="-21367">
                <a:latin typeface="宋体"/>
                <a:cs typeface="宋体"/>
              </a:rPr>
              <a:t>2</a:t>
            </a:r>
            <a:r>
              <a:rPr sz="2000" spc="-20">
                <a:latin typeface="宋体"/>
                <a:cs typeface="宋体"/>
              </a:rPr>
              <a:t>点亚当</a:t>
            </a:r>
            <a:r>
              <a:rPr sz="2000">
                <a:latin typeface="宋体"/>
                <a:cs typeface="宋体"/>
              </a:rPr>
              <a:t>的境况比在g</a:t>
            </a:r>
            <a:r>
              <a:rPr sz="2000" spc="-25">
                <a:latin typeface="宋体"/>
                <a:cs typeface="宋体"/>
              </a:rPr>
              <a:t>点更</a:t>
            </a:r>
            <a:r>
              <a:rPr sz="2000">
                <a:latin typeface="宋体"/>
                <a:cs typeface="宋体"/>
              </a:rPr>
              <a:t>好（A</a:t>
            </a:r>
            <a:r>
              <a:rPr sz="1950" baseline="-21367">
                <a:latin typeface="宋体"/>
                <a:cs typeface="宋体"/>
              </a:rPr>
              <a:t>p2</a:t>
            </a:r>
            <a:r>
              <a:rPr sz="2000">
                <a:latin typeface="宋体"/>
                <a:cs typeface="宋体"/>
              </a:rPr>
              <a:t>比A</a:t>
            </a:r>
            <a:r>
              <a:rPr sz="1950" baseline="-21367">
                <a:latin typeface="宋体"/>
                <a:cs typeface="宋体"/>
              </a:rPr>
              <a:t>g</a:t>
            </a:r>
            <a:r>
              <a:rPr sz="2000" spc="-20">
                <a:latin typeface="宋体"/>
                <a:cs typeface="宋体"/>
              </a:rPr>
              <a:t>更靠近</a:t>
            </a:r>
            <a:r>
              <a:rPr sz="2000" spc="-10">
                <a:latin typeface="宋体"/>
                <a:cs typeface="宋体"/>
              </a:rPr>
              <a:t>右上方，夏娃也是</a:t>
            </a:r>
            <a:r>
              <a:rPr sz="2000">
                <a:latin typeface="宋体"/>
                <a:cs typeface="宋体"/>
              </a:rPr>
              <a:t>如此（E</a:t>
            </a:r>
            <a:r>
              <a:rPr sz="1950" baseline="-21367">
                <a:latin typeface="宋体"/>
                <a:cs typeface="宋体"/>
              </a:rPr>
              <a:t>p2</a:t>
            </a:r>
            <a:r>
              <a:rPr sz="2000">
                <a:latin typeface="宋体"/>
                <a:cs typeface="宋体"/>
              </a:rPr>
              <a:t>比E</a:t>
            </a:r>
            <a:r>
              <a:rPr sz="1950" baseline="-21367">
                <a:latin typeface="宋体"/>
                <a:cs typeface="宋体"/>
              </a:rPr>
              <a:t>g</a:t>
            </a:r>
            <a:r>
              <a:rPr sz="2000" spc="-25">
                <a:latin typeface="宋体"/>
                <a:cs typeface="宋体"/>
              </a:rPr>
              <a:t>更靠</a:t>
            </a:r>
            <a:r>
              <a:rPr sz="2000">
                <a:latin typeface="宋体"/>
                <a:cs typeface="宋体"/>
              </a:rPr>
              <a:t>近左下方）</a:t>
            </a:r>
            <a:r>
              <a:rPr sz="2000" spc="-50">
                <a:latin typeface="宋体"/>
                <a:cs typeface="宋体"/>
              </a:rPr>
              <a:t>。</a:t>
            </a:r>
            <a:endParaRPr sz="2000">
              <a:latin typeface="宋体"/>
              <a:cs typeface="宋体"/>
            </a:endParaRPr>
          </a:p>
          <a:p>
            <a:pPr>
              <a:lnSpc>
                <a:spcPct val="100000"/>
              </a:lnSpc>
              <a:spcBef>
                <a:spcPts val="45"/>
              </a:spcBef>
            </a:pPr>
            <a:endParaRPr sz="1600">
              <a:latin typeface="宋体"/>
              <a:cs typeface="宋体"/>
            </a:endParaRPr>
          </a:p>
          <a:p>
            <a:pPr marL="63500" marR="55880">
              <a:lnSpc>
                <a:spcPct val="105500"/>
              </a:lnSpc>
            </a:pPr>
            <a:r>
              <a:rPr sz="2400" b="1">
                <a:solidFill>
                  <a:srgbClr val="000099"/>
                </a:solidFill>
                <a:latin typeface="Times New Roman"/>
                <a:cs typeface="Times New Roman"/>
              </a:rPr>
              <a:t>P</a:t>
            </a:r>
            <a:r>
              <a:rPr sz="2325" b="1" baseline="-21505">
                <a:solidFill>
                  <a:srgbClr val="000099"/>
                </a:solidFill>
                <a:latin typeface="Times New Roman"/>
                <a:cs typeface="Times New Roman"/>
              </a:rPr>
              <a:t>2</a:t>
            </a:r>
            <a:r>
              <a:rPr sz="2400" b="1" spc="-10">
                <a:solidFill>
                  <a:srgbClr val="000099"/>
                </a:solidFill>
                <a:latin typeface="微软雅黑"/>
                <a:cs typeface="微软雅黑"/>
              </a:rPr>
              <a:t>点就代表帕累</a:t>
            </a:r>
            <a:r>
              <a:rPr sz="2400" b="1" u="heavy">
                <a:solidFill>
                  <a:srgbClr val="000099"/>
                </a:solidFill>
                <a:uFill>
                  <a:solidFill>
                    <a:srgbClr val="000099"/>
                  </a:solidFill>
                </a:uFill>
                <a:latin typeface="微软雅黑"/>
                <a:cs typeface="微软雅黑"/>
              </a:rPr>
              <a:t>托效率</a:t>
            </a:r>
            <a:r>
              <a:rPr sz="2400" spc="-50">
                <a:latin typeface="宋体"/>
                <a:cs typeface="宋体"/>
              </a:rPr>
              <a:t>。</a:t>
            </a:r>
            <a:endParaRPr sz="24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0"/>
            <a:ext cx="8382000" cy="4876800"/>
          </a:xfrm>
          <a:prstGeom prst="rect">
            <a:avLst/>
          </a:prstGeom>
        </p:spPr>
      </p:pic>
      <p:sp>
        <p:nvSpPr>
          <p:cNvPr id="3" name="object 3"/>
          <p:cNvSpPr txBox="1"/>
          <p:nvPr/>
        </p:nvSpPr>
        <p:spPr>
          <a:xfrm>
            <a:off x="1240790" y="4911407"/>
            <a:ext cx="7592695" cy="1305560"/>
          </a:xfrm>
          <a:prstGeom prst="rect">
            <a:avLst/>
          </a:prstGeom>
        </p:spPr>
        <p:txBody>
          <a:bodyPr vert="horz" wrap="square" lIns="0" tIns="12700" rIns="0" bIns="0" rtlCol="0">
            <a:spAutoFit/>
          </a:bodyPr>
          <a:lstStyle/>
          <a:p>
            <a:pPr marL="38100" marR="30480">
              <a:lnSpc>
                <a:spcPct val="100000"/>
              </a:lnSpc>
              <a:spcBef>
                <a:spcPts val="100"/>
              </a:spcBef>
            </a:pPr>
            <a:r>
              <a:rPr sz="2400" b="1">
                <a:latin typeface="微软雅黑"/>
                <a:cs typeface="微软雅黑"/>
              </a:rPr>
              <a:t>假定图</a:t>
            </a:r>
            <a:r>
              <a:rPr sz="2400" b="1" spc="-145">
                <a:latin typeface="微软雅黑"/>
                <a:cs typeface="微软雅黑"/>
              </a:rPr>
              <a:t>3-</a:t>
            </a:r>
            <a:r>
              <a:rPr sz="2400" b="1" spc="-170">
                <a:latin typeface="微软雅黑"/>
                <a:cs typeface="微软雅黑"/>
              </a:rPr>
              <a:t>6</a:t>
            </a:r>
            <a:r>
              <a:rPr sz="2400" b="1">
                <a:latin typeface="微软雅黑"/>
                <a:cs typeface="微软雅黑"/>
              </a:rPr>
              <a:t>中的</a:t>
            </a:r>
            <a:r>
              <a:rPr sz="2400" b="1" spc="-250">
                <a:latin typeface="微软雅黑"/>
                <a:cs typeface="微软雅黑"/>
              </a:rPr>
              <a:t>k</a:t>
            </a:r>
            <a:r>
              <a:rPr sz="2400" b="1">
                <a:latin typeface="微软雅黑"/>
                <a:cs typeface="微软雅黑"/>
              </a:rPr>
              <a:t>点是初始配置点，可以找到</a:t>
            </a:r>
            <a:r>
              <a:rPr sz="2400" b="1" spc="-280">
                <a:latin typeface="微软雅黑"/>
                <a:cs typeface="微软雅黑"/>
              </a:rPr>
              <a:t>P</a:t>
            </a:r>
            <a:r>
              <a:rPr sz="2325" b="1" spc="-419" baseline="-21505">
                <a:latin typeface="微软雅黑"/>
                <a:cs typeface="微软雅黑"/>
              </a:rPr>
              <a:t>3</a:t>
            </a:r>
            <a:r>
              <a:rPr sz="2400" b="1">
                <a:latin typeface="微软雅黑"/>
                <a:cs typeface="微软雅黑"/>
              </a:rPr>
              <a:t>和</a:t>
            </a:r>
            <a:r>
              <a:rPr sz="2400" b="1" spc="-280">
                <a:latin typeface="微软雅黑"/>
                <a:cs typeface="微软雅黑"/>
              </a:rPr>
              <a:t>P</a:t>
            </a:r>
            <a:r>
              <a:rPr sz="2325" b="1" spc="-419" baseline="-21505">
                <a:latin typeface="微软雅黑"/>
                <a:cs typeface="微软雅黑"/>
              </a:rPr>
              <a:t>4</a:t>
            </a:r>
            <a:r>
              <a:rPr sz="2400" b="1" spc="-20">
                <a:latin typeface="微软雅黑"/>
                <a:cs typeface="微软雅黑"/>
              </a:rPr>
              <a:t>这样的</a:t>
            </a:r>
            <a:r>
              <a:rPr sz="2400" b="1" spc="-10">
                <a:latin typeface="微软雅黑"/>
                <a:cs typeface="微软雅黑"/>
              </a:rPr>
              <a:t>帕累托效率点。</a:t>
            </a:r>
            <a:endParaRPr sz="2400">
              <a:latin typeface="微软雅黑"/>
              <a:cs typeface="微软雅黑"/>
            </a:endParaRPr>
          </a:p>
          <a:p>
            <a:pPr marL="38100">
              <a:lnSpc>
                <a:spcPct val="100000"/>
              </a:lnSpc>
              <a:spcBef>
                <a:spcPts val="1440"/>
              </a:spcBef>
            </a:pPr>
            <a:r>
              <a:rPr sz="2400" b="1" u="heavy">
                <a:uFill>
                  <a:solidFill>
                    <a:srgbClr val="000000"/>
                  </a:solidFill>
                </a:uFill>
                <a:latin typeface="微软雅黑"/>
                <a:cs typeface="微软雅黑"/>
              </a:rPr>
              <a:t>契约曲线</a:t>
            </a:r>
            <a:r>
              <a:rPr sz="2400" b="1">
                <a:latin typeface="微软雅黑"/>
                <a:cs typeface="微软雅黑"/>
              </a:rPr>
              <a:t>：所有帕累托效率点的轨迹。如图</a:t>
            </a:r>
            <a:r>
              <a:rPr sz="2400" b="1" spc="-145">
                <a:latin typeface="微软雅黑"/>
                <a:cs typeface="微软雅黑"/>
              </a:rPr>
              <a:t>3-</a:t>
            </a:r>
            <a:r>
              <a:rPr sz="2400" b="1" spc="-170">
                <a:latin typeface="微软雅黑"/>
                <a:cs typeface="微软雅黑"/>
              </a:rPr>
              <a:t>7</a:t>
            </a:r>
            <a:r>
              <a:rPr sz="2400" b="1">
                <a:latin typeface="微软雅黑"/>
                <a:cs typeface="微软雅黑"/>
              </a:rPr>
              <a:t>的</a:t>
            </a:r>
            <a:r>
              <a:rPr sz="2400" b="1" spc="-1180">
                <a:latin typeface="微软雅黑"/>
                <a:cs typeface="微软雅黑"/>
              </a:rPr>
              <a:t>mm</a:t>
            </a:r>
            <a:r>
              <a:rPr sz="2400" b="1">
                <a:latin typeface="微软雅黑"/>
                <a:cs typeface="微软雅黑"/>
              </a:rPr>
              <a:t>线</a:t>
            </a:r>
            <a:r>
              <a:rPr sz="2400" b="1" spc="-50">
                <a:solidFill>
                  <a:srgbClr val="3333CC"/>
                </a:solidFill>
                <a:latin typeface="微软雅黑"/>
                <a:cs typeface="微软雅黑"/>
              </a:rPr>
              <a:t>。</a:t>
            </a:r>
            <a:endParaRPr sz="24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44334"/>
            <a:ext cx="3073400" cy="635000"/>
          </a:xfrm>
          <a:prstGeom prst="rect">
            <a:avLst/>
          </a:prstGeom>
        </p:spPr>
        <p:txBody>
          <a:bodyPr vert="horz" wrap="square" lIns="0" tIns="12700" rIns="0" bIns="0" rtlCol="0">
            <a:spAutoFit/>
          </a:bodyPr>
          <a:lstStyle/>
          <a:p>
            <a:pPr marL="12700">
              <a:lnSpc>
                <a:spcPct val="100000"/>
              </a:lnSpc>
              <a:spcBef>
                <a:spcPts val="100"/>
              </a:spcBef>
            </a:pPr>
            <a:r>
              <a:rPr spc="-10">
                <a:solidFill>
                  <a:srgbClr val="FFFFFF"/>
                </a:solidFill>
              </a:rPr>
              <a:t>有生产的经济</a:t>
            </a:r>
          </a:p>
        </p:txBody>
      </p:sp>
      <p:sp>
        <p:nvSpPr>
          <p:cNvPr id="3" name="object 3"/>
          <p:cNvSpPr txBox="1"/>
          <p:nvPr/>
        </p:nvSpPr>
        <p:spPr>
          <a:xfrm>
            <a:off x="6163627" y="1423258"/>
            <a:ext cx="2514600" cy="4923155"/>
          </a:xfrm>
          <a:prstGeom prst="rect">
            <a:avLst/>
          </a:prstGeom>
        </p:spPr>
        <p:txBody>
          <a:bodyPr vert="horz" wrap="square" lIns="0" tIns="51435" rIns="0" bIns="0" rtlCol="0">
            <a:spAutoFit/>
          </a:bodyPr>
          <a:lstStyle/>
          <a:p>
            <a:pPr marL="355600" indent="-342900" algn="just">
              <a:lnSpc>
                <a:spcPct val="100000"/>
              </a:lnSpc>
              <a:spcBef>
                <a:spcPts val="405"/>
              </a:spcBef>
              <a:buSzPct val="102083"/>
              <a:buFont typeface="Times New Roman"/>
              <a:buChar char="•"/>
              <a:tabLst>
                <a:tab pos="355600"/>
              </a:tabLst>
            </a:pPr>
            <a:r>
              <a:rPr sz="2400" spc="-10">
                <a:solidFill>
                  <a:srgbClr val="FF0066"/>
                </a:solidFill>
                <a:latin typeface="宋体"/>
                <a:cs typeface="宋体"/>
              </a:rPr>
              <a:t>生产可能性边界</a:t>
            </a:r>
            <a:endParaRPr sz="2400">
              <a:latin typeface="宋体"/>
              <a:cs typeface="宋体"/>
            </a:endParaRPr>
          </a:p>
          <a:p>
            <a:pPr marL="355600" marR="5080" indent="368300" algn="just">
              <a:lnSpc>
                <a:spcPts val="3020"/>
              </a:lnSpc>
              <a:spcBef>
                <a:spcPts val="745"/>
              </a:spcBef>
            </a:pPr>
            <a:r>
              <a:rPr sz="2800" spc="-10">
                <a:solidFill>
                  <a:srgbClr val="3333CC"/>
                </a:solidFill>
                <a:latin typeface="宋体"/>
                <a:cs typeface="宋体"/>
              </a:rPr>
              <a:t>是展示某一经济在给定的生产要素和生产技术条件下可能生产出的产量的不同组</a:t>
            </a:r>
            <a:r>
              <a:rPr sz="2800" spc="-25">
                <a:solidFill>
                  <a:srgbClr val="3333CC"/>
                </a:solidFill>
                <a:latin typeface="宋体"/>
                <a:cs typeface="宋体"/>
              </a:rPr>
              <a:t>合。</a:t>
            </a:r>
            <a:endParaRPr sz="2800">
              <a:latin typeface="宋体"/>
              <a:cs typeface="宋体"/>
            </a:endParaRPr>
          </a:p>
          <a:p>
            <a:pPr marL="355600" marR="17780" indent="571500" algn="just">
              <a:lnSpc>
                <a:spcPts val="2590"/>
              </a:lnSpc>
              <a:spcBef>
                <a:spcPts val="575"/>
              </a:spcBef>
            </a:pPr>
            <a:r>
              <a:rPr sz="2400" spc="-10">
                <a:latin typeface="宋体"/>
                <a:cs typeface="宋体"/>
              </a:rPr>
              <a:t>在苹果的生产量既定的情况下所能生产出来的无花果的最大</a:t>
            </a:r>
            <a:r>
              <a:rPr sz="2400" spc="-20">
                <a:latin typeface="宋体"/>
                <a:cs typeface="宋体"/>
              </a:rPr>
              <a:t>数量。</a:t>
            </a:r>
            <a:endParaRPr sz="2400">
              <a:latin typeface="宋体"/>
              <a:cs typeface="宋体"/>
            </a:endParaRPr>
          </a:p>
        </p:txBody>
      </p:sp>
      <p:grpSp>
        <p:nvGrpSpPr>
          <p:cNvPr id="4" name="object 4"/>
          <p:cNvGrpSpPr/>
          <p:nvPr/>
        </p:nvGrpSpPr>
        <p:grpSpPr>
          <a:xfrm>
            <a:off x="463550" y="1479550"/>
            <a:ext cx="5626100" cy="5123180"/>
            <a:chOff x="463550" y="1479550"/>
            <a:chExt cx="5626100" cy="5123180"/>
          </a:xfrm>
        </p:grpSpPr>
        <p:pic>
          <p:nvPicPr>
            <p:cNvPr id="5" name="object 5"/>
            <p:cNvPicPr/>
            <p:nvPr/>
          </p:nvPicPr>
          <p:blipFill>
            <a:blip r:embed="rId2"/>
            <a:stretch>
              <a:fillRect/>
            </a:stretch>
          </p:blipFill>
          <p:spPr>
            <a:xfrm>
              <a:off x="469900" y="1485900"/>
              <a:ext cx="5616575" cy="5113337"/>
            </a:xfrm>
            <a:prstGeom prst="rect">
              <a:avLst/>
            </a:prstGeom>
          </p:spPr>
        </p:pic>
        <p:sp>
          <p:nvSpPr>
            <p:cNvPr id="6" name="object 6"/>
            <p:cNvSpPr/>
            <p:nvPr/>
          </p:nvSpPr>
          <p:spPr>
            <a:xfrm>
              <a:off x="468312" y="1484312"/>
              <a:ext cx="5616575" cy="5113655"/>
            </a:xfrm>
            <a:custGeom>
              <a:rect l="l" t="t" r="r" b="b"/>
              <a:pathLst>
                <a:path w="5616575" h="5113655">
                  <a:moveTo>
                    <a:pt x="0" y="0"/>
                  </a:moveTo>
                  <a:lnTo>
                    <a:pt x="5616575" y="0"/>
                  </a:lnTo>
                  <a:lnTo>
                    <a:pt x="5616575" y="5113337"/>
                  </a:lnTo>
                  <a:lnTo>
                    <a:pt x="0" y="5113337"/>
                  </a:lnTo>
                  <a:lnTo>
                    <a:pt x="0" y="0"/>
                  </a:lnTo>
                  <a:close/>
                </a:path>
              </a:pathLst>
            </a:custGeom>
            <a:ln w="9525">
              <a:solidFill>
                <a:srgbClr val="B2B2B2"/>
              </a:solidFill>
            </a:ln>
          </p:spPr>
          <p:txBody>
            <a:bodyPr wrap="square" lIns="0" tIns="0" rIns="0" bIns="0" rtlCol="0"/>
            <a:lstStyle/>
            <a:p/>
          </p:txBody>
        </p:sp>
        <p:sp>
          <p:nvSpPr>
            <p:cNvPr id="7" name="object 7"/>
            <p:cNvSpPr/>
            <p:nvPr/>
          </p:nvSpPr>
          <p:spPr>
            <a:xfrm>
              <a:off x="1649399" y="3573462"/>
              <a:ext cx="1435735" cy="1482725"/>
            </a:xfrm>
            <a:custGeom>
              <a:rect l="l" t="t" r="r" b="b"/>
              <a:pathLst>
                <a:path w="1435735" h="1482725">
                  <a:moveTo>
                    <a:pt x="228612" y="228600"/>
                  </a:moveTo>
                  <a:lnTo>
                    <a:pt x="152412" y="228600"/>
                  </a:lnTo>
                  <a:lnTo>
                    <a:pt x="152412" y="0"/>
                  </a:lnTo>
                  <a:lnTo>
                    <a:pt x="76212" y="0"/>
                  </a:lnTo>
                  <a:lnTo>
                    <a:pt x="76212" y="228600"/>
                  </a:lnTo>
                  <a:lnTo>
                    <a:pt x="0" y="228600"/>
                  </a:lnTo>
                  <a:lnTo>
                    <a:pt x="114312" y="457200"/>
                  </a:lnTo>
                  <a:lnTo>
                    <a:pt x="217170" y="251460"/>
                  </a:lnTo>
                  <a:lnTo>
                    <a:pt x="228612" y="228600"/>
                  </a:lnTo>
                  <a:close/>
                </a:path>
                <a:path w="1435735" h="1482725">
                  <a:moveTo>
                    <a:pt x="1435112" y="1368425"/>
                  </a:moveTo>
                  <a:lnTo>
                    <a:pt x="1358900" y="1330325"/>
                  </a:lnTo>
                  <a:lnTo>
                    <a:pt x="1206500" y="1254125"/>
                  </a:lnTo>
                  <a:lnTo>
                    <a:pt x="1206500" y="1330325"/>
                  </a:lnTo>
                  <a:lnTo>
                    <a:pt x="977912" y="1330325"/>
                  </a:lnTo>
                  <a:lnTo>
                    <a:pt x="977912" y="1406525"/>
                  </a:lnTo>
                  <a:lnTo>
                    <a:pt x="1206500" y="1406525"/>
                  </a:lnTo>
                  <a:lnTo>
                    <a:pt x="1206500" y="1482725"/>
                  </a:lnTo>
                  <a:lnTo>
                    <a:pt x="1358900" y="1406525"/>
                  </a:lnTo>
                  <a:lnTo>
                    <a:pt x="1435112" y="1368425"/>
                  </a:lnTo>
                  <a:close/>
                </a:path>
              </a:pathLst>
            </a:custGeom>
            <a:solidFill>
              <a:srgbClr val="808080"/>
            </a:solidFill>
          </p:spPr>
          <p:txBody>
            <a:bodyPr wrap="square" lIns="0" tIns="0" rIns="0" bIns="0" rtlCol="0"/>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688340" y="59994"/>
            <a:ext cx="3581400" cy="635000"/>
          </a:xfrm>
          <a:prstGeom prst="rect">
            <a:avLst/>
          </a:prstGeom>
        </p:spPr>
        <p:txBody>
          <a:bodyPr vert="horz" wrap="square" lIns="0" tIns="12700" rIns="0" bIns="0" rtlCol="0">
            <a:spAutoFit/>
          </a:bodyPr>
          <a:lstStyle/>
          <a:p>
            <a:pPr marL="12700">
              <a:lnSpc>
                <a:spcPct val="100000"/>
              </a:lnSpc>
              <a:spcBef>
                <a:spcPts val="100"/>
              </a:spcBef>
            </a:pPr>
            <a:r>
              <a:rPr spc="-10">
                <a:solidFill>
                  <a:srgbClr val="FFFFFF"/>
                </a:solidFill>
              </a:rPr>
              <a:t>生产可能性边界</a:t>
            </a:r>
          </a:p>
        </p:txBody>
      </p:sp>
      <p:grpSp>
        <p:nvGrpSpPr>
          <p:cNvPr id="4" name="object 4"/>
          <p:cNvGrpSpPr/>
          <p:nvPr/>
        </p:nvGrpSpPr>
        <p:grpSpPr>
          <a:xfrm>
            <a:off x="1792287" y="922337"/>
            <a:ext cx="6577330" cy="5416550"/>
            <a:chOff x="1792287" y="922337"/>
            <a:chExt cx="6577330" cy="5416550"/>
          </a:xfrm>
        </p:grpSpPr>
        <p:sp>
          <p:nvSpPr>
            <p:cNvPr id="5" name="object 5"/>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250825">
              <a:solidFill>
                <a:srgbClr val="F3F5F9"/>
              </a:solidFill>
            </a:ln>
          </p:spPr>
          <p:txBody>
            <a:bodyPr wrap="square" lIns="0" tIns="0" rIns="0" bIns="0" rtlCol="0"/>
            <a:lstStyle/>
            <a:p/>
          </p:txBody>
        </p:sp>
        <p:sp>
          <p:nvSpPr>
            <p:cNvPr id="6" name="object 6"/>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228600">
              <a:solidFill>
                <a:srgbClr val="F2F4F8"/>
              </a:solidFill>
            </a:ln>
          </p:spPr>
          <p:txBody>
            <a:bodyPr wrap="square" lIns="0" tIns="0" rIns="0" bIns="0" rtlCol="0"/>
            <a:lstStyle/>
            <a:p/>
          </p:txBody>
        </p:sp>
        <p:sp>
          <p:nvSpPr>
            <p:cNvPr id="7" name="object 7"/>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204786">
              <a:solidFill>
                <a:srgbClr val="F1F4F6"/>
              </a:solidFill>
            </a:ln>
          </p:spPr>
          <p:txBody>
            <a:bodyPr wrap="square" lIns="0" tIns="0" rIns="0" bIns="0" rtlCol="0"/>
            <a:lstStyle/>
            <a:p/>
          </p:txBody>
        </p:sp>
        <p:sp>
          <p:nvSpPr>
            <p:cNvPr id="8" name="object 8"/>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182562">
              <a:solidFill>
                <a:srgbClr val="EFF2F5"/>
              </a:solidFill>
            </a:ln>
          </p:spPr>
          <p:txBody>
            <a:bodyPr wrap="square" lIns="0" tIns="0" rIns="0" bIns="0" rtlCol="0"/>
            <a:lstStyle/>
            <a:p/>
          </p:txBody>
        </p:sp>
        <p:sp>
          <p:nvSpPr>
            <p:cNvPr id="9" name="object 9"/>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160337">
              <a:solidFill>
                <a:srgbClr val="EEF1F4"/>
              </a:solidFill>
            </a:ln>
          </p:spPr>
          <p:txBody>
            <a:bodyPr wrap="square" lIns="0" tIns="0" rIns="0" bIns="0" rtlCol="0"/>
            <a:lstStyle/>
            <a:p/>
          </p:txBody>
        </p:sp>
        <p:sp>
          <p:nvSpPr>
            <p:cNvPr id="10" name="object 10"/>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136525">
              <a:solidFill>
                <a:srgbClr val="EDEFF3"/>
              </a:solidFill>
            </a:ln>
          </p:spPr>
          <p:txBody>
            <a:bodyPr wrap="square" lIns="0" tIns="0" rIns="0" bIns="0" rtlCol="0"/>
            <a:lstStyle/>
            <a:p/>
          </p:txBody>
        </p:sp>
        <p:sp>
          <p:nvSpPr>
            <p:cNvPr id="11" name="object 11"/>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114300">
              <a:solidFill>
                <a:srgbClr val="EBEEF2"/>
              </a:solidFill>
            </a:ln>
          </p:spPr>
          <p:txBody>
            <a:bodyPr wrap="square" lIns="0" tIns="0" rIns="0" bIns="0" rtlCol="0"/>
            <a:lstStyle/>
            <a:p/>
          </p:txBody>
        </p:sp>
        <p:sp>
          <p:nvSpPr>
            <p:cNvPr id="12" name="object 12"/>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92075">
              <a:solidFill>
                <a:srgbClr val="EAECF1"/>
              </a:solidFill>
            </a:ln>
          </p:spPr>
          <p:txBody>
            <a:bodyPr wrap="square" lIns="0" tIns="0" rIns="0" bIns="0" rtlCol="0"/>
            <a:lstStyle/>
            <a:p/>
          </p:txBody>
        </p:sp>
        <p:sp>
          <p:nvSpPr>
            <p:cNvPr id="13" name="object 13"/>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68263">
              <a:solidFill>
                <a:srgbClr val="E9EBEF"/>
              </a:solidFill>
            </a:ln>
          </p:spPr>
          <p:txBody>
            <a:bodyPr wrap="square" lIns="0" tIns="0" rIns="0" bIns="0" rtlCol="0"/>
            <a:lstStyle/>
            <a:p/>
          </p:txBody>
        </p:sp>
        <p:sp>
          <p:nvSpPr>
            <p:cNvPr id="14" name="object 14"/>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46037">
              <a:solidFill>
                <a:srgbClr val="E7EAEF"/>
              </a:solidFill>
            </a:ln>
          </p:spPr>
          <p:txBody>
            <a:bodyPr wrap="square" lIns="0" tIns="0" rIns="0" bIns="0" rtlCol="0"/>
            <a:lstStyle/>
            <a:p/>
          </p:txBody>
        </p:sp>
        <p:sp>
          <p:nvSpPr>
            <p:cNvPr id="15" name="object 15"/>
            <p:cNvSpPr/>
            <p:nvPr/>
          </p:nvSpPr>
          <p:spPr>
            <a:xfrm>
              <a:off x="1919287" y="1047749"/>
              <a:ext cx="6324600" cy="5165725"/>
            </a:xfrm>
            <a:custGeom>
              <a:rect l="l" t="t" r="r" b="b"/>
              <a:pathLst>
                <a:path w="6324600" h="5165725">
                  <a:moveTo>
                    <a:pt x="6324600" y="0"/>
                  </a:moveTo>
                  <a:lnTo>
                    <a:pt x="0" y="0"/>
                  </a:lnTo>
                  <a:lnTo>
                    <a:pt x="0" y="5051425"/>
                  </a:lnTo>
                  <a:lnTo>
                    <a:pt x="0" y="5165725"/>
                  </a:lnTo>
                  <a:lnTo>
                    <a:pt x="6324600" y="5165725"/>
                  </a:lnTo>
                  <a:lnTo>
                    <a:pt x="6324600" y="5051425"/>
                  </a:lnTo>
                  <a:lnTo>
                    <a:pt x="6324600" y="0"/>
                  </a:lnTo>
                  <a:close/>
                </a:path>
              </a:pathLst>
            </a:custGeom>
            <a:solidFill>
              <a:srgbClr val="E6E9EF"/>
            </a:solidFill>
          </p:spPr>
          <p:txBody>
            <a:bodyPr wrap="square" lIns="0" tIns="0" rIns="0" bIns="0" rtlCol="0"/>
            <a:lstStyle/>
            <a:p/>
          </p:txBody>
        </p:sp>
        <p:sp>
          <p:nvSpPr>
            <p:cNvPr id="16" name="object 16"/>
            <p:cNvSpPr/>
            <p:nvPr/>
          </p:nvSpPr>
          <p:spPr>
            <a:xfrm>
              <a:off x="1919287" y="1047750"/>
              <a:ext cx="6324600" cy="5165725"/>
            </a:xfrm>
            <a:custGeom>
              <a:rect l="l" t="t" r="r" b="b"/>
              <a:pathLst>
                <a:path w="6324600" h="5165725">
                  <a:moveTo>
                    <a:pt x="0" y="0"/>
                  </a:moveTo>
                  <a:lnTo>
                    <a:pt x="6324600" y="0"/>
                  </a:lnTo>
                  <a:lnTo>
                    <a:pt x="6324600" y="5165725"/>
                  </a:lnTo>
                  <a:lnTo>
                    <a:pt x="0" y="5165725"/>
                  </a:lnTo>
                  <a:lnTo>
                    <a:pt x="0" y="0"/>
                  </a:lnTo>
                  <a:close/>
                </a:path>
              </a:pathLst>
            </a:custGeom>
            <a:ln w="22225">
              <a:solidFill>
                <a:srgbClr val="E6E9EF"/>
              </a:solidFill>
            </a:ln>
          </p:spPr>
          <p:txBody>
            <a:bodyPr wrap="square" lIns="0" tIns="0" rIns="0" bIns="0" rtlCol="0"/>
            <a:lstStyle/>
            <a:p/>
          </p:txBody>
        </p:sp>
        <p:sp>
          <p:nvSpPr>
            <p:cNvPr id="17" name="object 17"/>
            <p:cNvSpPr/>
            <p:nvPr/>
          </p:nvSpPr>
          <p:spPr>
            <a:xfrm>
              <a:off x="1827212" y="933450"/>
              <a:ext cx="6302375" cy="5165725"/>
            </a:xfrm>
            <a:custGeom>
              <a:rect l="l" t="t" r="r" b="b"/>
              <a:pathLst>
                <a:path w="6302375" h="5165725">
                  <a:moveTo>
                    <a:pt x="6302375" y="5165725"/>
                  </a:moveTo>
                  <a:lnTo>
                    <a:pt x="0" y="5165725"/>
                  </a:lnTo>
                  <a:lnTo>
                    <a:pt x="0" y="0"/>
                  </a:lnTo>
                  <a:lnTo>
                    <a:pt x="6302375" y="0"/>
                  </a:lnTo>
                  <a:lnTo>
                    <a:pt x="6302375" y="5165725"/>
                  </a:lnTo>
                  <a:close/>
                </a:path>
              </a:pathLst>
            </a:custGeom>
            <a:solidFill>
              <a:srgbClr val="FFFFFF"/>
            </a:solidFill>
          </p:spPr>
          <p:txBody>
            <a:bodyPr wrap="square" lIns="0" tIns="0" rIns="0" bIns="0" rtlCol="0"/>
            <a:lstStyle/>
            <a:p/>
          </p:txBody>
        </p:sp>
        <p:sp>
          <p:nvSpPr>
            <p:cNvPr id="18" name="object 18"/>
            <p:cNvSpPr/>
            <p:nvPr/>
          </p:nvSpPr>
          <p:spPr>
            <a:xfrm>
              <a:off x="1804987" y="2898775"/>
              <a:ext cx="4178300" cy="3200400"/>
            </a:xfrm>
            <a:custGeom>
              <a:rect l="l" t="t" r="r" b="b"/>
              <a:pathLst>
                <a:path w="4178300" h="3200400">
                  <a:moveTo>
                    <a:pt x="4178300" y="3200400"/>
                  </a:moveTo>
                  <a:lnTo>
                    <a:pt x="0" y="3200400"/>
                  </a:lnTo>
                  <a:lnTo>
                    <a:pt x="0" y="0"/>
                  </a:lnTo>
                  <a:lnTo>
                    <a:pt x="502111" y="115330"/>
                  </a:lnTo>
                  <a:lnTo>
                    <a:pt x="815802" y="193064"/>
                  </a:lnTo>
                  <a:lnTo>
                    <a:pt x="1015931" y="246197"/>
                  </a:lnTo>
                  <a:lnTo>
                    <a:pt x="1209072" y="300927"/>
                  </a:lnTo>
                  <a:lnTo>
                    <a:pt x="1349451" y="343307"/>
                  </a:lnTo>
                  <a:lnTo>
                    <a:pt x="1486077" y="387050"/>
                  </a:lnTo>
                  <a:lnTo>
                    <a:pt x="1575113" y="417067"/>
                  </a:lnTo>
                  <a:lnTo>
                    <a:pt x="1662538" y="447836"/>
                  </a:lnTo>
                  <a:lnTo>
                    <a:pt x="1748375" y="479418"/>
                  </a:lnTo>
                  <a:lnTo>
                    <a:pt x="1832645" y="511871"/>
                  </a:lnTo>
                  <a:lnTo>
                    <a:pt x="1915371" y="545253"/>
                  </a:lnTo>
                  <a:lnTo>
                    <a:pt x="1956162" y="562311"/>
                  </a:lnTo>
                  <a:lnTo>
                    <a:pt x="1996576" y="579624"/>
                  </a:lnTo>
                  <a:lnTo>
                    <a:pt x="2036615" y="597198"/>
                  </a:lnTo>
                  <a:lnTo>
                    <a:pt x="2076282" y="615042"/>
                  </a:lnTo>
                  <a:lnTo>
                    <a:pt x="2115581" y="633162"/>
                  </a:lnTo>
                  <a:lnTo>
                    <a:pt x="2154513" y="651567"/>
                  </a:lnTo>
                  <a:lnTo>
                    <a:pt x="2193082" y="670262"/>
                  </a:lnTo>
                  <a:lnTo>
                    <a:pt x="2231290" y="689257"/>
                  </a:lnTo>
                  <a:lnTo>
                    <a:pt x="2269141" y="708557"/>
                  </a:lnTo>
                  <a:lnTo>
                    <a:pt x="2306636" y="728171"/>
                  </a:lnTo>
                  <a:lnTo>
                    <a:pt x="2343780" y="748106"/>
                  </a:lnTo>
                  <a:lnTo>
                    <a:pt x="2380574" y="768369"/>
                  </a:lnTo>
                  <a:lnTo>
                    <a:pt x="2417022" y="788967"/>
                  </a:lnTo>
                  <a:lnTo>
                    <a:pt x="2453127" y="809909"/>
                  </a:lnTo>
                  <a:lnTo>
                    <a:pt x="2488890" y="831200"/>
                  </a:lnTo>
                  <a:lnTo>
                    <a:pt x="2524316" y="852850"/>
                  </a:lnTo>
                  <a:lnTo>
                    <a:pt x="2559407" y="874864"/>
                  </a:lnTo>
                  <a:lnTo>
                    <a:pt x="2594165" y="897250"/>
                  </a:lnTo>
                  <a:lnTo>
                    <a:pt x="2628594" y="920017"/>
                  </a:lnTo>
                  <a:lnTo>
                    <a:pt x="2662696" y="943170"/>
                  </a:lnTo>
                  <a:lnTo>
                    <a:pt x="2696474" y="966718"/>
                  </a:lnTo>
                  <a:lnTo>
                    <a:pt x="2729931" y="990668"/>
                  </a:lnTo>
                  <a:lnTo>
                    <a:pt x="2763070" y="1015026"/>
                  </a:lnTo>
                  <a:lnTo>
                    <a:pt x="2795894" y="1039802"/>
                  </a:lnTo>
                  <a:lnTo>
                    <a:pt x="2828405" y="1065001"/>
                  </a:lnTo>
                  <a:lnTo>
                    <a:pt x="2860607" y="1090632"/>
                  </a:lnTo>
                  <a:lnTo>
                    <a:pt x="2892501" y="1116701"/>
                  </a:lnTo>
                  <a:lnTo>
                    <a:pt x="2924092" y="1143216"/>
                  </a:lnTo>
                  <a:lnTo>
                    <a:pt x="2955381" y="1170185"/>
                  </a:lnTo>
                  <a:lnTo>
                    <a:pt x="2986372" y="1197614"/>
                  </a:lnTo>
                  <a:lnTo>
                    <a:pt x="3017067" y="1225511"/>
                  </a:lnTo>
                  <a:lnTo>
                    <a:pt x="3047469" y="1253884"/>
                  </a:lnTo>
                  <a:lnTo>
                    <a:pt x="3077582" y="1282740"/>
                  </a:lnTo>
                  <a:lnTo>
                    <a:pt x="3107407" y="1312086"/>
                  </a:lnTo>
                  <a:lnTo>
                    <a:pt x="3136948" y="1341929"/>
                  </a:lnTo>
                  <a:lnTo>
                    <a:pt x="3166208" y="1372278"/>
                  </a:lnTo>
                  <a:lnTo>
                    <a:pt x="3195188" y="1403138"/>
                  </a:lnTo>
                  <a:lnTo>
                    <a:pt x="3223893" y="1434519"/>
                  </a:lnTo>
                  <a:lnTo>
                    <a:pt x="3252325" y="1466426"/>
                  </a:lnTo>
                  <a:lnTo>
                    <a:pt x="3280487" y="1498868"/>
                  </a:lnTo>
                  <a:lnTo>
                    <a:pt x="3308381" y="1531851"/>
                  </a:lnTo>
                  <a:lnTo>
                    <a:pt x="3336011" y="1565384"/>
                  </a:lnTo>
                  <a:lnTo>
                    <a:pt x="3363379" y="1599473"/>
                  </a:lnTo>
                  <a:lnTo>
                    <a:pt x="3390488" y="1634126"/>
                  </a:lnTo>
                  <a:lnTo>
                    <a:pt x="3417342" y="1669350"/>
                  </a:lnTo>
                  <a:lnTo>
                    <a:pt x="3443941" y="1705153"/>
                  </a:lnTo>
                  <a:lnTo>
                    <a:pt x="3470291" y="1741542"/>
                  </a:lnTo>
                  <a:lnTo>
                    <a:pt x="3496392" y="1778524"/>
                  </a:lnTo>
                  <a:lnTo>
                    <a:pt x="3522249" y="1816106"/>
                  </a:lnTo>
                  <a:lnTo>
                    <a:pt x="3547864" y="1854297"/>
                  </a:lnTo>
                  <a:lnTo>
                    <a:pt x="3573240" y="1893103"/>
                  </a:lnTo>
                  <a:lnTo>
                    <a:pt x="3598379" y="1932532"/>
                  </a:lnTo>
                  <a:lnTo>
                    <a:pt x="3623285" y="1972591"/>
                  </a:lnTo>
                  <a:lnTo>
                    <a:pt x="3647961" y="2013287"/>
                  </a:lnTo>
                  <a:lnTo>
                    <a:pt x="3672408" y="2054629"/>
                  </a:lnTo>
                  <a:lnTo>
                    <a:pt x="3696630" y="2096622"/>
                  </a:lnTo>
                  <a:lnTo>
                    <a:pt x="3720631" y="2139275"/>
                  </a:lnTo>
                  <a:lnTo>
                    <a:pt x="3744411" y="2182595"/>
                  </a:lnTo>
                  <a:lnTo>
                    <a:pt x="3767975" y="2226590"/>
                  </a:lnTo>
                  <a:lnTo>
                    <a:pt x="3791326" y="2271266"/>
                  </a:lnTo>
                  <a:lnTo>
                    <a:pt x="3814465" y="2316631"/>
                  </a:lnTo>
                  <a:lnTo>
                    <a:pt x="3837397" y="2362693"/>
                  </a:lnTo>
                  <a:lnTo>
                    <a:pt x="3860123" y="2409458"/>
                  </a:lnTo>
                  <a:lnTo>
                    <a:pt x="3882646" y="2456934"/>
                  </a:lnTo>
                  <a:lnTo>
                    <a:pt x="3904970" y="2505129"/>
                  </a:lnTo>
                  <a:lnTo>
                    <a:pt x="3927098" y="2554050"/>
                  </a:lnTo>
                  <a:lnTo>
                    <a:pt x="3949031" y="2603704"/>
                  </a:lnTo>
                  <a:lnTo>
                    <a:pt x="3970773" y="2654099"/>
                  </a:lnTo>
                  <a:lnTo>
                    <a:pt x="3992326" y="2705242"/>
                  </a:lnTo>
                  <a:lnTo>
                    <a:pt x="4013695" y="2757140"/>
                  </a:lnTo>
                  <a:lnTo>
                    <a:pt x="4034880" y="2809800"/>
                  </a:lnTo>
                  <a:lnTo>
                    <a:pt x="4055886" y="2863231"/>
                  </a:lnTo>
                  <a:lnTo>
                    <a:pt x="4076714" y="2917439"/>
                  </a:lnTo>
                  <a:lnTo>
                    <a:pt x="4097368" y="2972432"/>
                  </a:lnTo>
                  <a:lnTo>
                    <a:pt x="4117851" y="3028217"/>
                  </a:lnTo>
                  <a:lnTo>
                    <a:pt x="4138165" y="3084802"/>
                  </a:lnTo>
                  <a:lnTo>
                    <a:pt x="4158314" y="3142194"/>
                  </a:lnTo>
                  <a:lnTo>
                    <a:pt x="4178300" y="3200400"/>
                  </a:lnTo>
                  <a:close/>
                </a:path>
              </a:pathLst>
            </a:custGeom>
            <a:solidFill>
              <a:srgbClr val="D6ECFF"/>
            </a:solidFill>
          </p:spPr>
          <p:txBody>
            <a:bodyPr wrap="square" lIns="0" tIns="0" rIns="0" bIns="0" rtlCol="0"/>
            <a:lstStyle/>
            <a:p/>
          </p:txBody>
        </p:sp>
        <p:sp>
          <p:nvSpPr>
            <p:cNvPr id="19" name="object 19"/>
            <p:cNvSpPr/>
            <p:nvPr/>
          </p:nvSpPr>
          <p:spPr>
            <a:xfrm>
              <a:off x="1827212" y="2921000"/>
              <a:ext cx="4156075" cy="3178175"/>
            </a:xfrm>
            <a:custGeom>
              <a:rect l="l" t="t" r="r" b="b"/>
              <a:pathLst>
                <a:path w="4156075" h="3178175">
                  <a:moveTo>
                    <a:pt x="4156075" y="3178175"/>
                  </a:moveTo>
                  <a:lnTo>
                    <a:pt x="4133863" y="3111823"/>
                  </a:lnTo>
                  <a:lnTo>
                    <a:pt x="4111391" y="3046549"/>
                  </a:lnTo>
                  <a:lnTo>
                    <a:pt x="4088660" y="2982340"/>
                  </a:lnTo>
                  <a:lnTo>
                    <a:pt x="4065671" y="2919188"/>
                  </a:lnTo>
                  <a:lnTo>
                    <a:pt x="4042426" y="2857081"/>
                  </a:lnTo>
                  <a:lnTo>
                    <a:pt x="4018927" y="2796010"/>
                  </a:lnTo>
                  <a:lnTo>
                    <a:pt x="3995174" y="2735964"/>
                  </a:lnTo>
                  <a:lnTo>
                    <a:pt x="3971169" y="2676933"/>
                  </a:lnTo>
                  <a:lnTo>
                    <a:pt x="3946915" y="2618906"/>
                  </a:lnTo>
                  <a:lnTo>
                    <a:pt x="3922411" y="2561874"/>
                  </a:lnTo>
                  <a:lnTo>
                    <a:pt x="3897660" y="2505826"/>
                  </a:lnTo>
                  <a:lnTo>
                    <a:pt x="3872663" y="2450751"/>
                  </a:lnTo>
                  <a:lnTo>
                    <a:pt x="3847422" y="2396639"/>
                  </a:lnTo>
                  <a:lnTo>
                    <a:pt x="3821938" y="2343481"/>
                  </a:lnTo>
                  <a:lnTo>
                    <a:pt x="3796213" y="2291265"/>
                  </a:lnTo>
                  <a:lnTo>
                    <a:pt x="3770247" y="2239982"/>
                  </a:lnTo>
                  <a:lnTo>
                    <a:pt x="3744043" y="2189621"/>
                  </a:lnTo>
                  <a:lnTo>
                    <a:pt x="3717602" y="2140172"/>
                  </a:lnTo>
                  <a:lnTo>
                    <a:pt x="3690925" y="2091624"/>
                  </a:lnTo>
                  <a:lnTo>
                    <a:pt x="3664014" y="2043967"/>
                  </a:lnTo>
                  <a:lnTo>
                    <a:pt x="3636871" y="1997192"/>
                  </a:lnTo>
                  <a:lnTo>
                    <a:pt x="3609496" y="1951287"/>
                  </a:lnTo>
                  <a:lnTo>
                    <a:pt x="3581892" y="1906242"/>
                  </a:lnTo>
                  <a:lnTo>
                    <a:pt x="3554059" y="1862048"/>
                  </a:lnTo>
                  <a:lnTo>
                    <a:pt x="3526000" y="1818693"/>
                  </a:lnTo>
                  <a:lnTo>
                    <a:pt x="3497715" y="1776168"/>
                  </a:lnTo>
                  <a:lnTo>
                    <a:pt x="3469207" y="1734462"/>
                  </a:lnTo>
                  <a:lnTo>
                    <a:pt x="3440476" y="1693564"/>
                  </a:lnTo>
                  <a:lnTo>
                    <a:pt x="3411524" y="1653465"/>
                  </a:lnTo>
                  <a:lnTo>
                    <a:pt x="3382353" y="1614155"/>
                  </a:lnTo>
                  <a:lnTo>
                    <a:pt x="3352964" y="1575622"/>
                  </a:lnTo>
                  <a:lnTo>
                    <a:pt x="3323359" y="1537857"/>
                  </a:lnTo>
                  <a:lnTo>
                    <a:pt x="3293538" y="1500850"/>
                  </a:lnTo>
                  <a:lnTo>
                    <a:pt x="3263504" y="1464589"/>
                  </a:lnTo>
                  <a:lnTo>
                    <a:pt x="3233258" y="1429065"/>
                  </a:lnTo>
                  <a:lnTo>
                    <a:pt x="3202801" y="1394268"/>
                  </a:lnTo>
                  <a:lnTo>
                    <a:pt x="3172135" y="1360187"/>
                  </a:lnTo>
                  <a:lnTo>
                    <a:pt x="3141262" y="1326812"/>
                  </a:lnTo>
                  <a:lnTo>
                    <a:pt x="3110182" y="1294132"/>
                  </a:lnTo>
                  <a:lnTo>
                    <a:pt x="3078898" y="1262137"/>
                  </a:lnTo>
                  <a:lnTo>
                    <a:pt x="3047410" y="1230818"/>
                  </a:lnTo>
                  <a:lnTo>
                    <a:pt x="3015721" y="1200163"/>
                  </a:lnTo>
                  <a:lnTo>
                    <a:pt x="2983831" y="1170162"/>
                  </a:lnTo>
                  <a:lnTo>
                    <a:pt x="2951742" y="1140806"/>
                  </a:lnTo>
                  <a:lnTo>
                    <a:pt x="2919456" y="1112083"/>
                  </a:lnTo>
                  <a:lnTo>
                    <a:pt x="2886974" y="1083984"/>
                  </a:lnTo>
                  <a:lnTo>
                    <a:pt x="2854298" y="1056498"/>
                  </a:lnTo>
                  <a:lnTo>
                    <a:pt x="2821429" y="1029614"/>
                  </a:lnTo>
                  <a:lnTo>
                    <a:pt x="2788368" y="1003324"/>
                  </a:lnTo>
                  <a:lnTo>
                    <a:pt x="2755117" y="977615"/>
                  </a:lnTo>
                  <a:lnTo>
                    <a:pt x="2721678" y="952479"/>
                  </a:lnTo>
                  <a:lnTo>
                    <a:pt x="2688051" y="927904"/>
                  </a:lnTo>
                  <a:lnTo>
                    <a:pt x="2654239" y="903881"/>
                  </a:lnTo>
                  <a:lnTo>
                    <a:pt x="2620243" y="880398"/>
                  </a:lnTo>
                  <a:lnTo>
                    <a:pt x="2586064" y="857447"/>
                  </a:lnTo>
                  <a:lnTo>
                    <a:pt x="2551704" y="835016"/>
                  </a:lnTo>
                  <a:lnTo>
                    <a:pt x="2517164" y="813095"/>
                  </a:lnTo>
                  <a:lnTo>
                    <a:pt x="2482446" y="791673"/>
                  </a:lnTo>
                  <a:lnTo>
                    <a:pt x="2447551" y="770742"/>
                  </a:lnTo>
                  <a:lnTo>
                    <a:pt x="2412481" y="750290"/>
                  </a:lnTo>
                  <a:lnTo>
                    <a:pt x="2377237" y="730306"/>
                  </a:lnTo>
                  <a:lnTo>
                    <a:pt x="2341820" y="710782"/>
                  </a:lnTo>
                  <a:lnTo>
                    <a:pt x="2306233" y="691705"/>
                  </a:lnTo>
                  <a:lnTo>
                    <a:pt x="2270476" y="673067"/>
                  </a:lnTo>
                  <a:lnTo>
                    <a:pt x="2234551" y="654857"/>
                  </a:lnTo>
                  <a:lnTo>
                    <a:pt x="2198460" y="637064"/>
                  </a:lnTo>
                  <a:lnTo>
                    <a:pt x="2162203" y="619678"/>
                  </a:lnTo>
                  <a:lnTo>
                    <a:pt x="2125783" y="602689"/>
                  </a:lnTo>
                  <a:lnTo>
                    <a:pt x="2089201" y="586087"/>
                  </a:lnTo>
                  <a:lnTo>
                    <a:pt x="2052459" y="569861"/>
                  </a:lnTo>
                  <a:lnTo>
                    <a:pt x="2015557" y="554001"/>
                  </a:lnTo>
                  <a:lnTo>
                    <a:pt x="1978497" y="538496"/>
                  </a:lnTo>
                  <a:lnTo>
                    <a:pt x="1941281" y="523337"/>
                  </a:lnTo>
                  <a:lnTo>
                    <a:pt x="1903911" y="508513"/>
                  </a:lnTo>
                  <a:lnTo>
                    <a:pt x="1866387" y="494014"/>
                  </a:lnTo>
                  <a:lnTo>
                    <a:pt x="1828711" y="479829"/>
                  </a:lnTo>
                  <a:lnTo>
                    <a:pt x="1790885" y="465949"/>
                  </a:lnTo>
                  <a:lnTo>
                    <a:pt x="1752910" y="452362"/>
                  </a:lnTo>
                  <a:lnTo>
                    <a:pt x="1714788" y="439059"/>
                  </a:lnTo>
                  <a:lnTo>
                    <a:pt x="1676520" y="426029"/>
                  </a:lnTo>
                  <a:lnTo>
                    <a:pt x="1638107" y="413263"/>
                  </a:lnTo>
                  <a:lnTo>
                    <a:pt x="1599551" y="400749"/>
                  </a:lnTo>
                  <a:lnTo>
                    <a:pt x="1560854" y="388477"/>
                  </a:lnTo>
                  <a:lnTo>
                    <a:pt x="1522017" y="376437"/>
                  </a:lnTo>
                  <a:lnTo>
                    <a:pt x="1483041" y="364619"/>
                  </a:lnTo>
                  <a:lnTo>
                    <a:pt x="1443928" y="353013"/>
                  </a:lnTo>
                  <a:lnTo>
                    <a:pt x="1404679" y="341608"/>
                  </a:lnTo>
                  <a:lnTo>
                    <a:pt x="1365296" y="330393"/>
                  </a:lnTo>
                  <a:lnTo>
                    <a:pt x="1325780" y="319360"/>
                  </a:lnTo>
                  <a:lnTo>
                    <a:pt x="1286133" y="308496"/>
                  </a:lnTo>
                  <a:lnTo>
                    <a:pt x="1246357" y="297793"/>
                  </a:lnTo>
                  <a:lnTo>
                    <a:pt x="1206452" y="287239"/>
                  </a:lnTo>
                  <a:lnTo>
                    <a:pt x="1166420" y="276825"/>
                  </a:lnTo>
                  <a:lnTo>
                    <a:pt x="1126263" y="266539"/>
                  </a:lnTo>
                  <a:lnTo>
                    <a:pt x="1085982" y="256373"/>
                  </a:lnTo>
                  <a:lnTo>
                    <a:pt x="1045578" y="246315"/>
                  </a:lnTo>
                  <a:lnTo>
                    <a:pt x="1005054" y="236355"/>
                  </a:lnTo>
                  <a:lnTo>
                    <a:pt x="964410" y="226483"/>
                  </a:lnTo>
                  <a:lnTo>
                    <a:pt x="923648" y="216689"/>
                  </a:lnTo>
                  <a:lnTo>
                    <a:pt x="882769" y="206962"/>
                  </a:lnTo>
                  <a:lnTo>
                    <a:pt x="841776" y="197292"/>
                  </a:lnTo>
                  <a:lnTo>
                    <a:pt x="800669" y="187669"/>
                  </a:lnTo>
                  <a:lnTo>
                    <a:pt x="759449" y="178082"/>
                  </a:lnTo>
                  <a:lnTo>
                    <a:pt x="718119" y="168521"/>
                  </a:lnTo>
                  <a:lnTo>
                    <a:pt x="676680" y="158976"/>
                  </a:lnTo>
                  <a:lnTo>
                    <a:pt x="635133" y="149436"/>
                  </a:lnTo>
                  <a:lnTo>
                    <a:pt x="593480" y="139892"/>
                  </a:lnTo>
                  <a:lnTo>
                    <a:pt x="551722" y="130333"/>
                  </a:lnTo>
                  <a:lnTo>
                    <a:pt x="509860" y="120748"/>
                  </a:lnTo>
                  <a:lnTo>
                    <a:pt x="467897" y="111127"/>
                  </a:lnTo>
                  <a:lnTo>
                    <a:pt x="425834" y="101461"/>
                  </a:lnTo>
                  <a:lnTo>
                    <a:pt x="383671" y="91738"/>
                  </a:lnTo>
                  <a:lnTo>
                    <a:pt x="341411" y="81948"/>
                  </a:lnTo>
                  <a:lnTo>
                    <a:pt x="299055" y="72082"/>
                  </a:lnTo>
                  <a:lnTo>
                    <a:pt x="256605" y="62129"/>
                  </a:lnTo>
                  <a:lnTo>
                    <a:pt x="214061" y="52078"/>
                  </a:lnTo>
                  <a:lnTo>
                    <a:pt x="171426" y="41919"/>
                  </a:lnTo>
                  <a:lnTo>
                    <a:pt x="128701" y="31642"/>
                  </a:lnTo>
                  <a:lnTo>
                    <a:pt x="85887" y="21236"/>
                  </a:lnTo>
                  <a:lnTo>
                    <a:pt x="42986" y="10692"/>
                  </a:lnTo>
                  <a:lnTo>
                    <a:pt x="0" y="0"/>
                  </a:lnTo>
                </a:path>
              </a:pathLst>
            </a:custGeom>
            <a:ln w="68263">
              <a:solidFill>
                <a:srgbClr val="005EAD"/>
              </a:solidFill>
            </a:ln>
          </p:spPr>
          <p:txBody>
            <a:bodyPr wrap="square" lIns="0" tIns="0" rIns="0" bIns="0" rtlCol="0"/>
            <a:lstStyle/>
            <a:p/>
          </p:txBody>
        </p:sp>
        <p:sp>
          <p:nvSpPr>
            <p:cNvPr id="20" name="object 20"/>
            <p:cNvSpPr/>
            <p:nvPr/>
          </p:nvSpPr>
          <p:spPr>
            <a:xfrm>
              <a:off x="1803400" y="933450"/>
              <a:ext cx="6302375" cy="5165725"/>
            </a:xfrm>
            <a:custGeom>
              <a:rect l="l" t="t" r="r" b="b"/>
              <a:pathLst>
                <a:path w="6302375" h="5165725">
                  <a:moveTo>
                    <a:pt x="0" y="0"/>
                  </a:moveTo>
                  <a:lnTo>
                    <a:pt x="0" y="5165725"/>
                  </a:lnTo>
                  <a:lnTo>
                    <a:pt x="6302375" y="5165725"/>
                  </a:lnTo>
                </a:path>
                <a:path w="6302375" h="5165725">
                  <a:moveTo>
                    <a:pt x="3381374" y="3359150"/>
                  </a:moveTo>
                  <a:lnTo>
                    <a:pt x="4179887" y="3360737"/>
                  </a:lnTo>
                </a:path>
              </a:pathLst>
            </a:custGeom>
            <a:ln w="22225">
              <a:solidFill>
                <a:srgbClr val="000000"/>
              </a:solidFill>
            </a:ln>
          </p:spPr>
          <p:txBody>
            <a:bodyPr wrap="square" lIns="0" tIns="0" rIns="0" bIns="0" rtlCol="0"/>
            <a:lstStyle/>
            <a:p/>
          </p:txBody>
        </p:sp>
      </p:grpSp>
      <p:sp>
        <p:nvSpPr>
          <p:cNvPr id="21" name="object 21"/>
          <p:cNvSpPr txBox="1"/>
          <p:nvPr/>
        </p:nvSpPr>
        <p:spPr>
          <a:xfrm>
            <a:off x="6070600" y="4123928"/>
            <a:ext cx="1714500"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宋体"/>
                <a:cs typeface="宋体"/>
              </a:rPr>
              <a:t>生产可能性边界</a:t>
            </a:r>
            <a:endParaRPr sz="1900">
              <a:latin typeface="宋体"/>
              <a:cs typeface="宋体"/>
            </a:endParaRPr>
          </a:p>
        </p:txBody>
      </p:sp>
      <p:grpSp>
        <p:nvGrpSpPr>
          <p:cNvPr id="22" name="object 22"/>
          <p:cNvGrpSpPr/>
          <p:nvPr/>
        </p:nvGrpSpPr>
        <p:grpSpPr>
          <a:xfrm>
            <a:off x="2979736" y="3892550"/>
            <a:ext cx="1828800" cy="1224280"/>
            <a:chOff x="2979736" y="3892550"/>
            <a:chExt cx="1828800" cy="1224280"/>
          </a:xfrm>
        </p:grpSpPr>
        <p:pic>
          <p:nvPicPr>
            <p:cNvPr id="23" name="object 23"/>
            <p:cNvPicPr/>
            <p:nvPr/>
          </p:nvPicPr>
          <p:blipFill>
            <a:blip r:embed="rId3"/>
            <a:stretch>
              <a:fillRect/>
            </a:stretch>
          </p:blipFill>
          <p:spPr>
            <a:xfrm>
              <a:off x="4648199" y="3892550"/>
              <a:ext cx="160337" cy="158749"/>
            </a:xfrm>
            <a:prstGeom prst="rect">
              <a:avLst/>
            </a:prstGeom>
          </p:spPr>
        </p:pic>
        <p:pic>
          <p:nvPicPr>
            <p:cNvPr id="24" name="object 24"/>
            <p:cNvPicPr/>
            <p:nvPr/>
          </p:nvPicPr>
          <p:blipFill>
            <a:blip r:embed="rId4"/>
            <a:stretch>
              <a:fillRect/>
            </a:stretch>
          </p:blipFill>
          <p:spPr>
            <a:xfrm>
              <a:off x="2979736" y="4956174"/>
              <a:ext cx="158749" cy="160337"/>
            </a:xfrm>
            <a:prstGeom prst="rect">
              <a:avLst/>
            </a:prstGeom>
          </p:spPr>
        </p:pic>
      </p:grpSp>
      <p:sp>
        <p:nvSpPr>
          <p:cNvPr id="25" name="object 25"/>
          <p:cNvSpPr txBox="1"/>
          <p:nvPr/>
        </p:nvSpPr>
        <p:spPr>
          <a:xfrm>
            <a:off x="4891087" y="3689034"/>
            <a:ext cx="186690"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A</a:t>
            </a:r>
            <a:endParaRPr sz="1900">
              <a:latin typeface="Arial"/>
              <a:cs typeface="Arial"/>
            </a:endParaRPr>
          </a:p>
        </p:txBody>
      </p:sp>
      <p:sp>
        <p:nvSpPr>
          <p:cNvPr id="26" name="object 26"/>
          <p:cNvSpPr txBox="1"/>
          <p:nvPr/>
        </p:nvSpPr>
        <p:spPr>
          <a:xfrm>
            <a:off x="3179762" y="4857434"/>
            <a:ext cx="186690"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B</a:t>
            </a:r>
            <a:endParaRPr sz="1900">
              <a:latin typeface="Arial"/>
              <a:cs typeface="Arial"/>
            </a:endParaRPr>
          </a:p>
        </p:txBody>
      </p:sp>
      <p:pic>
        <p:nvPicPr>
          <p:cNvPr id="27" name="object 27"/>
          <p:cNvPicPr/>
          <p:nvPr/>
        </p:nvPicPr>
        <p:blipFill>
          <a:blip r:embed="rId5"/>
          <a:stretch>
            <a:fillRect/>
          </a:stretch>
        </p:blipFill>
        <p:spPr>
          <a:xfrm>
            <a:off x="4190999" y="3630611"/>
            <a:ext cx="158749" cy="160337"/>
          </a:xfrm>
          <a:prstGeom prst="rect">
            <a:avLst/>
          </a:prstGeom>
        </p:spPr>
      </p:pic>
      <p:sp>
        <p:nvSpPr>
          <p:cNvPr id="28" name="object 28"/>
          <p:cNvSpPr txBox="1"/>
          <p:nvPr/>
        </p:nvSpPr>
        <p:spPr>
          <a:xfrm>
            <a:off x="4343400" y="3439797"/>
            <a:ext cx="20002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C</a:t>
            </a:r>
            <a:endParaRPr sz="1900">
              <a:latin typeface="Arial"/>
              <a:cs typeface="Arial"/>
            </a:endParaRPr>
          </a:p>
        </p:txBody>
      </p:sp>
      <p:sp>
        <p:nvSpPr>
          <p:cNvPr id="29" name="object 29"/>
          <p:cNvSpPr txBox="1"/>
          <p:nvPr/>
        </p:nvSpPr>
        <p:spPr>
          <a:xfrm>
            <a:off x="6856412" y="6165453"/>
            <a:ext cx="1231900" cy="314960"/>
          </a:xfrm>
          <a:prstGeom prst="rect">
            <a:avLst/>
          </a:prstGeom>
        </p:spPr>
        <p:txBody>
          <a:bodyPr vert="horz" wrap="square" lIns="0" tIns="12700" rIns="0" bIns="0" rtlCol="0">
            <a:spAutoFit/>
          </a:bodyPr>
          <a:lstStyle/>
          <a:p>
            <a:pPr marL="12700">
              <a:lnSpc>
                <a:spcPct val="100000"/>
              </a:lnSpc>
              <a:spcBef>
                <a:spcPts val="100"/>
              </a:spcBef>
            </a:pPr>
            <a:r>
              <a:rPr sz="1900" b="1" spc="-10">
                <a:latin typeface="Microsoft JhengHei"/>
                <a:cs typeface="Microsoft JhengHei"/>
              </a:rPr>
              <a:t>汽车的最大</a:t>
            </a:r>
            <a:endParaRPr sz="1900">
              <a:latin typeface="Microsoft JhengHei"/>
              <a:cs typeface="Microsoft JhengHei"/>
            </a:endParaRPr>
          </a:p>
        </p:txBody>
      </p:sp>
      <p:sp>
        <p:nvSpPr>
          <p:cNvPr id="30" name="object 30"/>
          <p:cNvSpPr txBox="1"/>
          <p:nvPr/>
        </p:nvSpPr>
        <p:spPr>
          <a:xfrm>
            <a:off x="7126287" y="6473428"/>
            <a:ext cx="990600" cy="314960"/>
          </a:xfrm>
          <a:prstGeom prst="rect">
            <a:avLst/>
          </a:prstGeom>
        </p:spPr>
        <p:txBody>
          <a:bodyPr vert="horz" wrap="square" lIns="0" tIns="12700" rIns="0" bIns="0" rtlCol="0">
            <a:spAutoFit/>
          </a:bodyPr>
          <a:lstStyle/>
          <a:p>
            <a:pPr marL="12700">
              <a:lnSpc>
                <a:spcPct val="100000"/>
              </a:lnSpc>
              <a:spcBef>
                <a:spcPts val="100"/>
              </a:spcBef>
            </a:pPr>
            <a:r>
              <a:rPr sz="1900" b="1" spc="-15">
                <a:latin typeface="Microsoft JhengHei"/>
                <a:cs typeface="Microsoft JhengHei"/>
              </a:rPr>
              <a:t>可能产量</a:t>
            </a:r>
            <a:endParaRPr sz="1900">
              <a:latin typeface="Microsoft JhengHei"/>
              <a:cs typeface="Microsoft JhengHei"/>
            </a:endParaRPr>
          </a:p>
        </p:txBody>
      </p:sp>
      <p:grpSp>
        <p:nvGrpSpPr>
          <p:cNvPr id="31" name="object 31"/>
          <p:cNvGrpSpPr/>
          <p:nvPr/>
        </p:nvGrpSpPr>
        <p:grpSpPr>
          <a:xfrm>
            <a:off x="1816100" y="2830512"/>
            <a:ext cx="2933700" cy="3279775"/>
            <a:chOff x="1816100" y="2830512"/>
            <a:chExt cx="2933700" cy="3279775"/>
          </a:xfrm>
        </p:grpSpPr>
        <p:sp>
          <p:nvSpPr>
            <p:cNvPr id="32" name="object 32"/>
            <p:cNvSpPr/>
            <p:nvPr/>
          </p:nvSpPr>
          <p:spPr>
            <a:xfrm>
              <a:off x="1827212" y="3721100"/>
              <a:ext cx="2900680" cy="2378075"/>
            </a:xfrm>
            <a:custGeom>
              <a:rect l="l" t="t" r="r" b="b"/>
              <a:pathLst>
                <a:path w="2900679" h="2378075">
                  <a:moveTo>
                    <a:pt x="0" y="0"/>
                  </a:moveTo>
                  <a:lnTo>
                    <a:pt x="2443162" y="0"/>
                  </a:lnTo>
                  <a:lnTo>
                    <a:pt x="2443162" y="2378075"/>
                  </a:lnTo>
                </a:path>
                <a:path w="2900679" h="2378075">
                  <a:moveTo>
                    <a:pt x="1233487" y="2378075"/>
                  </a:moveTo>
                  <a:lnTo>
                    <a:pt x="1233487" y="1327150"/>
                  </a:lnTo>
                  <a:lnTo>
                    <a:pt x="0" y="1327150"/>
                  </a:lnTo>
                </a:path>
                <a:path w="2900679" h="2378075">
                  <a:moveTo>
                    <a:pt x="0" y="252412"/>
                  </a:moveTo>
                  <a:lnTo>
                    <a:pt x="2900362" y="252412"/>
                  </a:lnTo>
                  <a:lnTo>
                    <a:pt x="2900362" y="2378075"/>
                  </a:lnTo>
                </a:path>
              </a:pathLst>
            </a:custGeom>
            <a:ln w="22225">
              <a:solidFill>
                <a:srgbClr val="000000"/>
              </a:solidFill>
              <a:prstDash val="sysDot"/>
            </a:ln>
          </p:spPr>
          <p:txBody>
            <a:bodyPr wrap="square" lIns="0" tIns="0" rIns="0" bIns="0" rtlCol="0"/>
            <a:lstStyle/>
            <a:p/>
          </p:txBody>
        </p:sp>
        <p:pic>
          <p:nvPicPr>
            <p:cNvPr id="33" name="object 33"/>
            <p:cNvPicPr/>
            <p:nvPr/>
          </p:nvPicPr>
          <p:blipFill>
            <a:blip r:embed="rId5"/>
            <a:stretch>
              <a:fillRect/>
            </a:stretch>
          </p:blipFill>
          <p:spPr>
            <a:xfrm>
              <a:off x="4591049" y="2830512"/>
              <a:ext cx="158749" cy="160337"/>
            </a:xfrm>
            <a:prstGeom prst="rect">
              <a:avLst/>
            </a:prstGeom>
          </p:spPr>
        </p:pic>
      </p:grpSp>
      <p:sp>
        <p:nvSpPr>
          <p:cNvPr id="34" name="object 34"/>
          <p:cNvSpPr txBox="1"/>
          <p:nvPr/>
        </p:nvSpPr>
        <p:spPr>
          <a:xfrm>
            <a:off x="1052512" y="4879660"/>
            <a:ext cx="629285"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Arial"/>
                <a:cs typeface="Arial"/>
              </a:rPr>
              <a:t>1,000</a:t>
            </a:r>
            <a:endParaRPr sz="1900">
              <a:latin typeface="Arial"/>
              <a:cs typeface="Arial"/>
            </a:endParaRPr>
          </a:p>
        </p:txBody>
      </p:sp>
      <p:sp>
        <p:nvSpPr>
          <p:cNvPr id="35" name="object 35"/>
          <p:cNvSpPr txBox="1"/>
          <p:nvPr/>
        </p:nvSpPr>
        <p:spPr>
          <a:xfrm>
            <a:off x="2838450" y="6157597"/>
            <a:ext cx="427990" cy="314960"/>
          </a:xfrm>
          <a:prstGeom prst="rect">
            <a:avLst/>
          </a:prstGeom>
        </p:spPr>
        <p:txBody>
          <a:bodyPr vert="horz" wrap="square" lIns="0" tIns="12700" rIns="0" bIns="0" rtlCol="0">
            <a:spAutoFit/>
          </a:bodyPr>
          <a:lstStyle/>
          <a:p>
            <a:pPr marL="12700">
              <a:lnSpc>
                <a:spcPct val="100000"/>
              </a:lnSpc>
              <a:spcBef>
                <a:spcPts val="100"/>
              </a:spcBef>
            </a:pPr>
            <a:r>
              <a:rPr sz="1900" spc="-25">
                <a:latin typeface="Arial"/>
                <a:cs typeface="Arial"/>
              </a:rPr>
              <a:t>300</a:t>
            </a:r>
            <a:endParaRPr sz="1900">
              <a:latin typeface="Arial"/>
              <a:cs typeface="Arial"/>
            </a:endParaRPr>
          </a:p>
        </p:txBody>
      </p:sp>
      <p:sp>
        <p:nvSpPr>
          <p:cNvPr id="36" name="object 36"/>
          <p:cNvSpPr txBox="1"/>
          <p:nvPr/>
        </p:nvSpPr>
        <p:spPr>
          <a:xfrm>
            <a:off x="1722437" y="6157597"/>
            <a:ext cx="160020"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0</a:t>
            </a:r>
            <a:endParaRPr sz="1900">
              <a:latin typeface="Arial"/>
              <a:cs typeface="Arial"/>
            </a:endParaRPr>
          </a:p>
        </p:txBody>
      </p:sp>
      <p:sp>
        <p:nvSpPr>
          <p:cNvPr id="37" name="object 37"/>
          <p:cNvSpPr txBox="1"/>
          <p:nvPr/>
        </p:nvSpPr>
        <p:spPr>
          <a:xfrm>
            <a:off x="4038600" y="6157597"/>
            <a:ext cx="935990"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600</a:t>
            </a:r>
            <a:r>
              <a:rPr sz="1900" spc="285">
                <a:latin typeface="Arial"/>
                <a:cs typeface="Arial"/>
              </a:rPr>
              <a:t> </a:t>
            </a:r>
            <a:r>
              <a:rPr sz="1900" spc="-25">
                <a:latin typeface="Arial"/>
                <a:cs typeface="Arial"/>
              </a:rPr>
              <a:t>700</a:t>
            </a:r>
            <a:endParaRPr sz="1900">
              <a:latin typeface="Arial"/>
              <a:cs typeface="Arial"/>
            </a:endParaRPr>
          </a:p>
        </p:txBody>
      </p:sp>
      <p:sp>
        <p:nvSpPr>
          <p:cNvPr id="38" name="object 38"/>
          <p:cNvSpPr txBox="1"/>
          <p:nvPr/>
        </p:nvSpPr>
        <p:spPr>
          <a:xfrm>
            <a:off x="1052512" y="3563622"/>
            <a:ext cx="629285" cy="545465"/>
          </a:xfrm>
          <a:prstGeom prst="rect">
            <a:avLst/>
          </a:prstGeom>
        </p:spPr>
        <p:txBody>
          <a:bodyPr vert="horz" wrap="square" lIns="0" tIns="12700" rIns="0" bIns="0" rtlCol="0">
            <a:spAutoFit/>
          </a:bodyPr>
          <a:lstStyle/>
          <a:p>
            <a:pPr marL="12700">
              <a:lnSpc>
                <a:spcPts val="2045"/>
              </a:lnSpc>
              <a:spcBef>
                <a:spcPts val="100"/>
              </a:spcBef>
            </a:pPr>
            <a:r>
              <a:rPr sz="1900" spc="-10">
                <a:latin typeface="Arial"/>
                <a:cs typeface="Arial"/>
              </a:rPr>
              <a:t>2,200</a:t>
            </a:r>
            <a:endParaRPr sz="1900">
              <a:latin typeface="Arial"/>
              <a:cs typeface="Arial"/>
            </a:endParaRPr>
          </a:p>
          <a:p>
            <a:pPr marL="12700">
              <a:lnSpc>
                <a:spcPts val="2045"/>
              </a:lnSpc>
            </a:pPr>
            <a:r>
              <a:rPr sz="1900" spc="-10">
                <a:latin typeface="Arial"/>
                <a:cs typeface="Arial"/>
              </a:rPr>
              <a:t>2,000</a:t>
            </a:r>
            <a:endParaRPr sz="1900">
              <a:latin typeface="Arial"/>
              <a:cs typeface="Arial"/>
            </a:endParaRPr>
          </a:p>
        </p:txBody>
      </p:sp>
      <p:sp>
        <p:nvSpPr>
          <p:cNvPr id="39" name="object 39"/>
          <p:cNvSpPr txBox="1"/>
          <p:nvPr/>
        </p:nvSpPr>
        <p:spPr>
          <a:xfrm>
            <a:off x="1052512" y="2717484"/>
            <a:ext cx="629285"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Arial"/>
                <a:cs typeface="Arial"/>
              </a:rPr>
              <a:t>3,000</a:t>
            </a:r>
            <a:endParaRPr sz="1900">
              <a:latin typeface="Arial"/>
              <a:cs typeface="Arial"/>
            </a:endParaRPr>
          </a:p>
        </p:txBody>
      </p:sp>
      <p:sp>
        <p:nvSpPr>
          <p:cNvPr id="40" name="object 40"/>
          <p:cNvSpPr txBox="1"/>
          <p:nvPr/>
        </p:nvSpPr>
        <p:spPr>
          <a:xfrm>
            <a:off x="5654675" y="6157597"/>
            <a:ext cx="629285"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Arial"/>
                <a:cs typeface="Arial"/>
              </a:rPr>
              <a:t>1,000</a:t>
            </a:r>
            <a:endParaRPr sz="1900">
              <a:latin typeface="Arial"/>
              <a:cs typeface="Arial"/>
            </a:endParaRPr>
          </a:p>
        </p:txBody>
      </p:sp>
      <p:sp>
        <p:nvSpPr>
          <p:cNvPr id="41" name="object 41"/>
          <p:cNvSpPr txBox="1"/>
          <p:nvPr/>
        </p:nvSpPr>
        <p:spPr>
          <a:xfrm>
            <a:off x="368300" y="820975"/>
            <a:ext cx="1473200" cy="641350"/>
          </a:xfrm>
          <a:prstGeom prst="rect">
            <a:avLst/>
          </a:prstGeom>
        </p:spPr>
        <p:txBody>
          <a:bodyPr vert="horz" wrap="square" lIns="0" tIns="12700" rIns="0" bIns="0" rtlCol="0">
            <a:spAutoFit/>
          </a:bodyPr>
          <a:lstStyle/>
          <a:p>
            <a:pPr marL="254000" marR="5080" indent="-241300">
              <a:lnSpc>
                <a:spcPct val="106400"/>
              </a:lnSpc>
              <a:spcBef>
                <a:spcPts val="100"/>
              </a:spcBef>
            </a:pPr>
            <a:r>
              <a:rPr sz="1900" b="1" spc="-10">
                <a:latin typeface="Microsoft JhengHei"/>
                <a:cs typeface="Microsoft JhengHei"/>
              </a:rPr>
              <a:t>计算机的最大</a:t>
            </a:r>
            <a:r>
              <a:rPr sz="1900" b="1" spc="-15">
                <a:latin typeface="Microsoft JhengHei"/>
                <a:cs typeface="Microsoft JhengHei"/>
              </a:rPr>
              <a:t>可能产量</a:t>
            </a:r>
            <a:endParaRPr sz="1900">
              <a:latin typeface="Microsoft JhengHei"/>
              <a:cs typeface="Microsoft JhengHei"/>
            </a:endParaRPr>
          </a:p>
        </p:txBody>
      </p:sp>
      <p:sp>
        <p:nvSpPr>
          <p:cNvPr id="42" name="object 42"/>
          <p:cNvSpPr txBox="1"/>
          <p:nvPr/>
        </p:nvSpPr>
        <p:spPr>
          <a:xfrm>
            <a:off x="4854575" y="2739709"/>
            <a:ext cx="20002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D</a:t>
            </a:r>
            <a:endParaRPr sz="1900">
              <a:latin typeface="Arial"/>
              <a:cs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01900" y="284331"/>
            <a:ext cx="2768600" cy="574040"/>
          </a:xfrm>
          <a:prstGeom prst="rect">
            <a:avLst/>
          </a:prstGeom>
        </p:spPr>
        <p:txBody>
          <a:bodyPr vert="horz" wrap="square" lIns="0" tIns="12700" rIns="0" bIns="0" rtlCol="0">
            <a:spAutoFit/>
          </a:bodyPr>
          <a:lstStyle/>
          <a:p>
            <a:pPr marL="12700">
              <a:lnSpc>
                <a:spcPct val="100000"/>
              </a:lnSpc>
              <a:spcBef>
                <a:spcPts val="100"/>
              </a:spcBef>
            </a:pPr>
            <a:r>
              <a:rPr sz="3600" spc="-10"/>
              <a:t>有生产的经济</a:t>
            </a:r>
            <a:endParaRPr sz="3600"/>
          </a:p>
        </p:txBody>
      </p:sp>
      <p:sp>
        <p:nvSpPr>
          <p:cNvPr id="3" name="object 3"/>
          <p:cNvSpPr txBox="1"/>
          <p:nvPr/>
        </p:nvSpPr>
        <p:spPr>
          <a:xfrm>
            <a:off x="535940" y="1414324"/>
            <a:ext cx="4635500" cy="1532255"/>
          </a:xfrm>
          <a:prstGeom prst="rect">
            <a:avLst/>
          </a:prstGeom>
        </p:spPr>
        <p:txBody>
          <a:bodyPr vert="horz" wrap="square" lIns="0" tIns="90170" rIns="0" bIns="0" rtlCol="0">
            <a:spAutoFit/>
          </a:bodyPr>
          <a:lstStyle/>
          <a:p>
            <a:pPr marL="354965" indent="-342265">
              <a:lnSpc>
                <a:spcPct val="100000"/>
              </a:lnSpc>
              <a:spcBef>
                <a:spcPts val="710"/>
              </a:spcBef>
              <a:buSzPct val="101785"/>
              <a:buFont typeface="Times New Roman"/>
              <a:buChar char="•"/>
              <a:tabLst>
                <a:tab pos="354965"/>
                <a:tab pos="355600"/>
              </a:tabLst>
            </a:pPr>
            <a:r>
              <a:rPr sz="2800" b="1" spc="-5">
                <a:latin typeface="Microsoft JhengHei"/>
                <a:cs typeface="Microsoft JhengHei"/>
              </a:rPr>
              <a:t>生产可变情况下的效率条件</a:t>
            </a:r>
            <a:endParaRPr sz="2800">
              <a:latin typeface="Microsoft JhengHei"/>
              <a:cs typeface="Microsoft JhengHei"/>
            </a:endParaRPr>
          </a:p>
          <a:p>
            <a:pPr marL="354965" indent="-342265">
              <a:lnSpc>
                <a:spcPct val="100000"/>
              </a:lnSpc>
              <a:spcBef>
                <a:spcPts val="670"/>
              </a:spcBef>
              <a:buSzPct val="101785"/>
              <a:buFont typeface="Times New Roman"/>
              <a:buChar char="•"/>
              <a:tabLst>
                <a:tab pos="354965"/>
                <a:tab pos="355600"/>
              </a:tabLst>
            </a:pPr>
            <a:r>
              <a:rPr sz="2800" b="1" spc="-25">
                <a:latin typeface="Microsoft JhengHei"/>
                <a:cs typeface="Microsoft JhengHei"/>
              </a:rPr>
              <a:t>公式</a:t>
            </a:r>
            <a:endParaRPr sz="2800">
              <a:latin typeface="Microsoft JhengHei"/>
              <a:cs typeface="Microsoft JhengHei"/>
            </a:endParaRPr>
          </a:p>
          <a:p>
            <a:pPr marL="12700">
              <a:lnSpc>
                <a:spcPct val="100000"/>
              </a:lnSpc>
              <a:spcBef>
                <a:spcPts val="440"/>
              </a:spcBef>
            </a:pPr>
            <a:r>
              <a:rPr sz="2850">
                <a:latin typeface="Times New Roman"/>
                <a:cs typeface="Times New Roman"/>
              </a:rPr>
              <a:t>•</a:t>
            </a:r>
            <a:endParaRPr sz="2850">
              <a:latin typeface="Times New Roman"/>
              <a:cs typeface="Times New Roman"/>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88418" y="165603"/>
            <a:ext cx="2870200" cy="513080"/>
          </a:xfrm>
          <a:prstGeom prst="rect">
            <a:avLst/>
          </a:prstGeom>
        </p:spPr>
        <p:txBody>
          <a:bodyPr vert="horz" wrap="square" lIns="0" tIns="12700" rIns="0" bIns="0" rtlCol="0">
            <a:spAutoFit/>
          </a:bodyPr>
          <a:lstStyle/>
          <a:p>
            <a:pPr marL="12700">
              <a:lnSpc>
                <a:spcPct val="100000"/>
              </a:lnSpc>
              <a:spcBef>
                <a:spcPts val="100"/>
              </a:spcBef>
            </a:pPr>
            <a:r>
              <a:rPr sz="3200" spc="-10"/>
              <a:t>第一定理的表达</a:t>
            </a:r>
            <a:endParaRPr sz="3200"/>
          </a:p>
        </p:txBody>
      </p:sp>
      <p:sp>
        <p:nvSpPr>
          <p:cNvPr id="3" name="object 3"/>
          <p:cNvSpPr txBox="1"/>
          <p:nvPr/>
        </p:nvSpPr>
        <p:spPr>
          <a:xfrm>
            <a:off x="624840" y="1644332"/>
            <a:ext cx="7594600" cy="3951604"/>
          </a:xfrm>
          <a:prstGeom prst="rect">
            <a:avLst/>
          </a:prstGeom>
        </p:spPr>
        <p:txBody>
          <a:bodyPr vert="horz" wrap="square" lIns="0" tIns="12700" rIns="0" bIns="0" rtlCol="0">
            <a:spAutoFit/>
          </a:bodyPr>
          <a:lstStyle/>
          <a:p>
            <a:pPr marL="419100" marR="43180" indent="368300">
              <a:lnSpc>
                <a:spcPct val="100000"/>
              </a:lnSpc>
              <a:spcBef>
                <a:spcPts val="100"/>
              </a:spcBef>
            </a:pPr>
            <a:r>
              <a:rPr sz="2800" spc="-5">
                <a:latin typeface="宋体"/>
                <a:cs typeface="宋体"/>
              </a:rPr>
              <a:t>至于生产方面，追求利润最大化的企业，其产量定在边际成本等于价格的点上。也就是说</a:t>
            </a:r>
            <a:endParaRPr sz="2800">
              <a:latin typeface="宋体"/>
              <a:cs typeface="宋体"/>
            </a:endParaRPr>
          </a:p>
          <a:p>
            <a:pPr marL="431165">
              <a:lnSpc>
                <a:spcPct val="100000"/>
              </a:lnSpc>
              <a:spcBef>
                <a:spcPts val="670"/>
              </a:spcBef>
            </a:pPr>
            <a:r>
              <a:rPr sz="2800" spc="-10">
                <a:latin typeface="宋体"/>
                <a:cs typeface="宋体"/>
              </a:rPr>
              <a:t>P</a:t>
            </a:r>
            <a:r>
              <a:rPr sz="2775" spc="-15" baseline="-21021">
                <a:latin typeface="宋体"/>
                <a:cs typeface="宋体"/>
              </a:rPr>
              <a:t>a</a:t>
            </a:r>
            <a:r>
              <a:rPr sz="2800" spc="-10">
                <a:latin typeface="宋体"/>
                <a:cs typeface="宋体"/>
              </a:rPr>
              <a:t>=MC</a:t>
            </a:r>
            <a:r>
              <a:rPr sz="2775" spc="-15" baseline="-21021">
                <a:latin typeface="宋体"/>
                <a:cs typeface="宋体"/>
              </a:rPr>
              <a:t>a</a:t>
            </a:r>
            <a:r>
              <a:rPr sz="2800" spc="-10">
                <a:latin typeface="宋体"/>
                <a:cs typeface="宋体"/>
              </a:rPr>
              <a:t>，P</a:t>
            </a:r>
            <a:r>
              <a:rPr sz="2775" spc="-15" baseline="-21021">
                <a:latin typeface="宋体"/>
                <a:cs typeface="宋体"/>
              </a:rPr>
              <a:t>f</a:t>
            </a:r>
            <a:r>
              <a:rPr sz="2800" spc="-10">
                <a:latin typeface="宋体"/>
                <a:cs typeface="宋体"/>
              </a:rPr>
              <a:t>=MC</a:t>
            </a:r>
            <a:r>
              <a:rPr sz="2775" spc="-15" baseline="-21021">
                <a:latin typeface="宋体"/>
                <a:cs typeface="宋体"/>
              </a:rPr>
              <a:t>f</a:t>
            </a:r>
            <a:r>
              <a:rPr sz="2800" spc="-10">
                <a:latin typeface="宋体"/>
                <a:cs typeface="宋体"/>
              </a:rPr>
              <a:t>;</a:t>
            </a:r>
            <a:endParaRPr sz="2800">
              <a:latin typeface="宋体"/>
              <a:cs typeface="宋体"/>
            </a:endParaRPr>
          </a:p>
          <a:p>
            <a:pPr marL="76200">
              <a:lnSpc>
                <a:spcPct val="100000"/>
              </a:lnSpc>
              <a:spcBef>
                <a:spcPts val="670"/>
              </a:spcBef>
              <a:tabLst>
                <a:tab pos="904240"/>
              </a:tabLst>
            </a:pPr>
            <a:r>
              <a:rPr sz="2800" spc="-20">
                <a:latin typeface="宋体"/>
                <a:cs typeface="宋体"/>
              </a:rPr>
              <a:t>Mc</a:t>
            </a:r>
            <a:r>
              <a:rPr sz="2775" spc="-30" baseline="-21021">
                <a:latin typeface="宋体"/>
                <a:cs typeface="宋体"/>
              </a:rPr>
              <a:t>a</a:t>
            </a:r>
            <a:r>
              <a:rPr sz="2800" spc="-20">
                <a:latin typeface="宋体"/>
                <a:cs typeface="宋体"/>
              </a:rPr>
              <a:t>/</a:t>
            </a:r>
            <a:r>
              <a:rPr sz="2800">
                <a:latin typeface="宋体"/>
                <a:cs typeface="宋体"/>
              </a:rPr>
              <a:t>	</a:t>
            </a:r>
            <a:r>
              <a:rPr sz="2800" spc="-10">
                <a:latin typeface="宋体"/>
                <a:cs typeface="宋体"/>
              </a:rPr>
              <a:t>MC</a:t>
            </a:r>
            <a:r>
              <a:rPr sz="2775" spc="-15" baseline="-21021">
                <a:latin typeface="宋体"/>
                <a:cs typeface="宋体"/>
              </a:rPr>
              <a:t>f</a:t>
            </a:r>
            <a:r>
              <a:rPr sz="2800" spc="-5">
                <a:latin typeface="宋体"/>
                <a:cs typeface="宋体"/>
              </a:rPr>
              <a:t>正是边际转换率，因此</a:t>
            </a:r>
            <a:endParaRPr sz="2800">
              <a:latin typeface="宋体"/>
              <a:cs typeface="宋体"/>
            </a:endParaRPr>
          </a:p>
          <a:p>
            <a:pPr marL="76200" marR="1821180">
              <a:lnSpc>
                <a:spcPct val="240000"/>
              </a:lnSpc>
              <a:spcBef>
                <a:spcPts val="5"/>
              </a:spcBef>
            </a:pPr>
            <a:r>
              <a:rPr sz="2800" spc="-5">
                <a:latin typeface="宋体"/>
                <a:cs typeface="宋体"/>
              </a:rPr>
              <a:t>因此，帕累托效率的必要条件是；</a:t>
            </a:r>
            <a:r>
              <a:rPr sz="2800" spc="-50">
                <a:latin typeface="宋体"/>
                <a:cs typeface="宋体"/>
              </a:rPr>
              <a:t> </a:t>
            </a:r>
            <a:r>
              <a:rPr sz="2800" spc="-5">
                <a:latin typeface="宋体"/>
                <a:cs typeface="宋体"/>
              </a:rPr>
              <a:t>用边际成本写出的帕累托效率要求；</a:t>
            </a:r>
            <a:endParaRPr sz="2800">
              <a:latin typeface="宋体"/>
              <a:cs typeface="宋体"/>
            </a:endParaRPr>
          </a:p>
        </p:txBody>
      </p:sp>
      <p:pic>
        <p:nvPicPr>
          <p:cNvPr id="4" name="object 4"/>
          <p:cNvPicPr/>
          <p:nvPr/>
        </p:nvPicPr>
        <p:blipFill>
          <a:blip r:embed="rId2"/>
          <a:stretch>
            <a:fillRect/>
          </a:stretch>
        </p:blipFill>
        <p:spPr>
          <a:xfrm>
            <a:off x="5638800" y="2819400"/>
            <a:ext cx="2743200" cy="977900"/>
          </a:xfrm>
          <a:prstGeom prst="rect">
            <a:avLst/>
          </a:prstGeom>
        </p:spPr>
      </p:pic>
      <p:pic>
        <p:nvPicPr>
          <p:cNvPr id="5" name="object 5"/>
          <p:cNvPicPr/>
          <p:nvPr/>
        </p:nvPicPr>
        <p:blipFill>
          <a:blip r:embed="rId3"/>
          <a:stretch>
            <a:fillRect/>
          </a:stretch>
        </p:blipFill>
        <p:spPr>
          <a:xfrm>
            <a:off x="1600200" y="4572000"/>
            <a:ext cx="4114800" cy="584200"/>
          </a:xfrm>
          <a:prstGeom prst="rect">
            <a:avLst/>
          </a:prstGeom>
        </p:spPr>
      </p:pic>
      <p:pic>
        <p:nvPicPr>
          <p:cNvPr id="6" name="object 6"/>
          <p:cNvPicPr/>
          <p:nvPr/>
        </p:nvPicPr>
        <p:blipFill>
          <a:blip r:embed="rId4"/>
          <a:stretch>
            <a:fillRect/>
          </a:stretch>
        </p:blipFill>
        <p:spPr>
          <a:xfrm>
            <a:off x="1600200" y="5562600"/>
            <a:ext cx="3167062" cy="93662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59100" y="316081"/>
            <a:ext cx="4597400" cy="574040"/>
          </a:xfrm>
          <a:prstGeom prst="rect">
            <a:avLst/>
          </a:prstGeom>
        </p:spPr>
        <p:txBody>
          <a:bodyPr vert="horz" wrap="square" lIns="0" tIns="12700" rIns="0" bIns="0" rtlCol="0">
            <a:spAutoFit/>
          </a:bodyPr>
          <a:lstStyle/>
          <a:p>
            <a:pPr marL="12700">
              <a:lnSpc>
                <a:spcPct val="100000"/>
              </a:lnSpc>
              <a:spcBef>
                <a:spcPts val="100"/>
              </a:spcBef>
            </a:pPr>
            <a:r>
              <a:rPr sz="3600" spc="-5"/>
              <a:t>福利经济学的第二定理</a:t>
            </a:r>
            <a:endParaRPr sz="3600"/>
          </a:p>
        </p:txBody>
      </p:sp>
      <p:pic>
        <p:nvPicPr>
          <p:cNvPr id="3" name="object 3"/>
          <p:cNvPicPr/>
          <p:nvPr/>
        </p:nvPicPr>
        <p:blipFill>
          <a:blip r:embed="rId2"/>
          <a:stretch>
            <a:fillRect/>
          </a:stretch>
        </p:blipFill>
        <p:spPr>
          <a:xfrm>
            <a:off x="457200" y="990600"/>
            <a:ext cx="8382000" cy="4033837"/>
          </a:xfrm>
          <a:prstGeom prst="rect">
            <a:avLst/>
          </a:prstGeom>
        </p:spPr>
      </p:pic>
      <p:sp>
        <p:nvSpPr>
          <p:cNvPr id="4" name="object 4"/>
          <p:cNvSpPr txBox="1"/>
          <p:nvPr/>
        </p:nvSpPr>
        <p:spPr>
          <a:xfrm>
            <a:off x="1194752" y="4872990"/>
            <a:ext cx="7645400" cy="1671320"/>
          </a:xfrm>
          <a:prstGeom prst="rect">
            <a:avLst/>
          </a:prstGeom>
        </p:spPr>
        <p:txBody>
          <a:bodyPr vert="horz" wrap="square" lIns="0" tIns="195580" rIns="0" bIns="0" rtlCol="0">
            <a:spAutoFit/>
          </a:bodyPr>
          <a:lstStyle/>
          <a:p>
            <a:pPr marL="12700">
              <a:lnSpc>
                <a:spcPct val="100000"/>
              </a:lnSpc>
              <a:spcBef>
                <a:spcPts val="1540"/>
              </a:spcBef>
            </a:pPr>
            <a:r>
              <a:rPr sz="2400" b="1" spc="-70">
                <a:latin typeface="Microsoft JhengHei"/>
                <a:cs typeface="Microsoft JhengHei"/>
              </a:rPr>
              <a:t>问题：</a:t>
            </a:r>
            <a:r>
              <a:rPr sz="2400" b="1" spc="-204">
                <a:latin typeface="Microsoft JhengHei"/>
                <a:cs typeface="Microsoft JhengHei"/>
              </a:rPr>
              <a:t>p5</a:t>
            </a:r>
            <a:r>
              <a:rPr sz="2400" b="1">
                <a:latin typeface="Microsoft JhengHei"/>
                <a:cs typeface="Microsoft JhengHei"/>
              </a:rPr>
              <a:t>点与</a:t>
            </a:r>
            <a:r>
              <a:rPr sz="2400" b="1" spc="-360">
                <a:latin typeface="Microsoft JhengHei"/>
                <a:cs typeface="Microsoft JhengHei"/>
              </a:rPr>
              <a:t>q</a:t>
            </a:r>
            <a:r>
              <a:rPr sz="2400" b="1" spc="-5">
                <a:latin typeface="Microsoft JhengHei"/>
                <a:cs typeface="Microsoft JhengHei"/>
              </a:rPr>
              <a:t>点相比，哪个配置“比较好”？</a:t>
            </a:r>
            <a:endParaRPr sz="2400">
              <a:latin typeface="Microsoft JhengHei"/>
              <a:cs typeface="Microsoft JhengHei"/>
            </a:endParaRPr>
          </a:p>
          <a:p>
            <a:pPr marL="12700">
              <a:lnSpc>
                <a:spcPct val="100000"/>
              </a:lnSpc>
              <a:spcBef>
                <a:spcPts val="1440"/>
              </a:spcBef>
            </a:pPr>
            <a:r>
              <a:rPr sz="2400" b="1" spc="-5">
                <a:latin typeface="Microsoft JhengHei"/>
                <a:cs typeface="Microsoft JhengHei"/>
              </a:rPr>
              <a:t>帕累托效率本身不足以对各种资源配置进行排序。</a:t>
            </a:r>
            <a:endParaRPr sz="2400">
              <a:latin typeface="Microsoft JhengHei"/>
              <a:cs typeface="Microsoft JhengHei"/>
            </a:endParaRPr>
          </a:p>
          <a:p>
            <a:pPr marL="12700">
              <a:lnSpc>
                <a:spcPct val="100000"/>
              </a:lnSpc>
              <a:spcBef>
                <a:spcPts val="1440"/>
              </a:spcBef>
            </a:pPr>
            <a:r>
              <a:rPr sz="2400" b="1" spc="-5">
                <a:latin typeface="Microsoft JhengHei"/>
                <a:cs typeface="Microsoft JhengHei"/>
              </a:rPr>
              <a:t>相反，关于效用的分配是否公平，需要明确的价值判断。</a:t>
            </a:r>
            <a:endParaRPr sz="24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1371600"/>
            <a:ext cx="5843587" cy="5318125"/>
          </a:xfrm>
          <a:prstGeom prst="rect">
            <a:avLst/>
          </a:prstGeom>
        </p:spPr>
      </p:pic>
      <p:sp>
        <p:nvSpPr>
          <p:cNvPr id="3" name="object 3"/>
          <p:cNvSpPr txBox="1"/>
          <p:nvPr/>
        </p:nvSpPr>
        <p:spPr>
          <a:xfrm>
            <a:off x="6485890" y="1414145"/>
            <a:ext cx="2294890" cy="5328920"/>
          </a:xfrm>
          <a:prstGeom prst="rect">
            <a:avLst/>
          </a:prstGeom>
        </p:spPr>
        <p:txBody>
          <a:bodyPr vert="horz" wrap="square" lIns="0" tIns="12700" rIns="0" bIns="0" rtlCol="0">
            <a:spAutoFit/>
          </a:bodyPr>
          <a:lstStyle/>
          <a:p>
            <a:pPr marL="12700" marR="445134" algn="just">
              <a:lnSpc>
                <a:spcPct val="100000"/>
              </a:lnSpc>
              <a:spcBef>
                <a:spcPts val="100"/>
              </a:spcBef>
            </a:pPr>
            <a:r>
              <a:rPr sz="2400" b="1" u="heavy" spc="-10">
                <a:uFill>
                  <a:solidFill>
                    <a:srgbClr val="000000"/>
                  </a:solidFill>
                </a:uFill>
                <a:latin typeface="Microsoft JhengHei"/>
                <a:cs typeface="Microsoft JhengHei"/>
              </a:rPr>
              <a:t>效用可能性曲</a:t>
            </a:r>
            <a:r>
              <a:rPr sz="2400" b="1" u="heavy" spc="600">
                <a:uFill>
                  <a:solidFill>
                    <a:srgbClr val="000000"/>
                  </a:solidFill>
                </a:uFill>
                <a:latin typeface="Microsoft JhengHei"/>
                <a:cs typeface="Microsoft JhengHei"/>
              </a:rPr>
              <a:t> </a:t>
            </a:r>
            <a:r>
              <a:rPr sz="2400" b="1" u="heavy">
                <a:uFill>
                  <a:solidFill>
                    <a:srgbClr val="000000"/>
                  </a:solidFill>
                </a:uFill>
                <a:latin typeface="Microsoft JhengHei"/>
                <a:cs typeface="Microsoft JhengHei"/>
              </a:rPr>
              <a:t>线</a:t>
            </a:r>
            <a:r>
              <a:rPr sz="2400" spc="-10">
                <a:latin typeface="宋体"/>
                <a:cs typeface="宋体"/>
              </a:rPr>
              <a:t>：由契约曲线推导出来。</a:t>
            </a:r>
            <a:endParaRPr sz="2400">
              <a:latin typeface="宋体"/>
              <a:cs typeface="宋体"/>
            </a:endParaRPr>
          </a:p>
          <a:p>
            <a:pPr marL="12700">
              <a:lnSpc>
                <a:spcPts val="2720"/>
              </a:lnSpc>
            </a:pPr>
            <a:r>
              <a:rPr sz="2400" spc="-5">
                <a:latin typeface="宋体"/>
                <a:cs typeface="宋体"/>
              </a:rPr>
              <a:t>例如，</a:t>
            </a:r>
            <a:r>
              <a:rPr sz="2400" spc="-10">
                <a:latin typeface="Times New Roman"/>
                <a:cs typeface="Times New Roman"/>
              </a:rPr>
              <a:t>UU</a:t>
            </a:r>
            <a:r>
              <a:rPr sz="2400" spc="-20">
                <a:latin typeface="宋体"/>
                <a:cs typeface="宋体"/>
              </a:rPr>
              <a:t>曲线。</a:t>
            </a:r>
            <a:endParaRPr sz="2400">
              <a:latin typeface="宋体"/>
              <a:cs typeface="宋体"/>
            </a:endParaRPr>
          </a:p>
          <a:p>
            <a:pPr marL="12700" marR="140335">
              <a:lnSpc>
                <a:spcPct val="100000"/>
              </a:lnSpc>
              <a:spcBef>
                <a:spcPts val="155"/>
              </a:spcBef>
            </a:pPr>
            <a:r>
              <a:rPr sz="2400" spc="-10">
                <a:latin typeface="宋体"/>
                <a:cs typeface="宋体"/>
              </a:rPr>
              <a:t>它表明，在一</a:t>
            </a:r>
            <a:r>
              <a:rPr sz="2400" spc="-50">
                <a:latin typeface="宋体"/>
                <a:cs typeface="宋体"/>
              </a:rPr>
              <a:t> </a:t>
            </a:r>
            <a:r>
              <a:rPr sz="2400" spc="-10">
                <a:latin typeface="宋体"/>
                <a:cs typeface="宋体"/>
              </a:rPr>
              <a:t>个人的效用水</a:t>
            </a:r>
            <a:r>
              <a:rPr sz="2400" spc="-50">
                <a:latin typeface="宋体"/>
                <a:cs typeface="宋体"/>
              </a:rPr>
              <a:t> </a:t>
            </a:r>
            <a:r>
              <a:rPr sz="2400" spc="-10">
                <a:latin typeface="宋体"/>
                <a:cs typeface="宋体"/>
              </a:rPr>
              <a:t>平既定时，另</a:t>
            </a:r>
            <a:r>
              <a:rPr sz="2400" spc="-50">
                <a:latin typeface="宋体"/>
                <a:cs typeface="宋体"/>
              </a:rPr>
              <a:t> </a:t>
            </a:r>
            <a:r>
              <a:rPr sz="2400" spc="-10">
                <a:latin typeface="宋体"/>
                <a:cs typeface="宋体"/>
              </a:rPr>
              <a:t>一个人的效用</a:t>
            </a:r>
            <a:r>
              <a:rPr sz="2400" spc="-50">
                <a:latin typeface="宋体"/>
                <a:cs typeface="宋体"/>
              </a:rPr>
              <a:t> </a:t>
            </a:r>
            <a:r>
              <a:rPr sz="2400" spc="-10">
                <a:latin typeface="宋体"/>
                <a:cs typeface="宋体"/>
              </a:rPr>
              <a:t>水平达到最大。</a:t>
            </a:r>
            <a:endParaRPr sz="2400">
              <a:latin typeface="宋体"/>
              <a:cs typeface="宋体"/>
            </a:endParaRPr>
          </a:p>
          <a:p>
            <a:pPr marL="12700" marR="140335">
              <a:lnSpc>
                <a:spcPct val="100000"/>
              </a:lnSpc>
              <a:spcBef>
                <a:spcPts val="1440"/>
              </a:spcBef>
            </a:pPr>
            <a:r>
              <a:rPr sz="2400" b="1" u="heavy">
                <a:uFill>
                  <a:solidFill>
                    <a:srgbClr val="000000"/>
                  </a:solidFill>
                </a:uFill>
                <a:latin typeface="Microsoft JhengHei"/>
                <a:cs typeface="Microsoft JhengHei"/>
              </a:rPr>
              <a:t>社会福利函数</a:t>
            </a:r>
            <a:r>
              <a:rPr sz="2400" spc="-50">
                <a:latin typeface="宋体"/>
                <a:cs typeface="宋体"/>
              </a:rPr>
              <a:t>：</a:t>
            </a:r>
            <a:r>
              <a:rPr sz="2400" spc="-10">
                <a:latin typeface="宋体"/>
                <a:cs typeface="宋体"/>
              </a:rPr>
              <a:t>表达的是社会</a:t>
            </a:r>
            <a:r>
              <a:rPr sz="2400" spc="-50">
                <a:latin typeface="宋体"/>
                <a:cs typeface="宋体"/>
              </a:rPr>
              <a:t> </a:t>
            </a:r>
            <a:r>
              <a:rPr sz="2400" spc="-10">
                <a:latin typeface="宋体"/>
                <a:cs typeface="宋体"/>
              </a:rPr>
              <a:t>福利和社会成</a:t>
            </a:r>
            <a:r>
              <a:rPr sz="2400" spc="-50">
                <a:latin typeface="宋体"/>
                <a:cs typeface="宋体"/>
              </a:rPr>
              <a:t> </a:t>
            </a:r>
            <a:r>
              <a:rPr sz="2400" spc="-10">
                <a:latin typeface="宋体"/>
                <a:cs typeface="宋体"/>
              </a:rPr>
              <a:t>员的福利之间</a:t>
            </a:r>
            <a:r>
              <a:rPr sz="2400" spc="-50">
                <a:latin typeface="宋体"/>
                <a:cs typeface="宋体"/>
              </a:rPr>
              <a:t> </a:t>
            </a:r>
            <a:r>
              <a:rPr sz="2400" spc="-15">
                <a:latin typeface="宋体"/>
                <a:cs typeface="宋体"/>
              </a:rPr>
              <a:t>的关系。</a:t>
            </a:r>
            <a:endParaRPr sz="24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7200" y="190500"/>
            <a:ext cx="8382000" cy="4824412"/>
          </a:xfrm>
          <a:prstGeom prst="rect">
            <a:avLst/>
          </a:prstGeom>
        </p:spPr>
      </p:pic>
      <p:sp>
        <p:nvSpPr>
          <p:cNvPr id="3" name="object 3"/>
          <p:cNvSpPr txBox="1"/>
          <p:nvPr/>
        </p:nvSpPr>
        <p:spPr>
          <a:xfrm>
            <a:off x="1337627" y="4877334"/>
            <a:ext cx="5643245" cy="1562100"/>
          </a:xfrm>
          <a:prstGeom prst="rect">
            <a:avLst/>
          </a:prstGeom>
        </p:spPr>
        <p:txBody>
          <a:bodyPr vert="horz" wrap="square" lIns="0" tIns="97790" rIns="0" bIns="0" rtlCol="0">
            <a:spAutoFit/>
          </a:bodyPr>
          <a:lstStyle/>
          <a:p>
            <a:pPr marL="355600" indent="-342900">
              <a:lnSpc>
                <a:spcPct val="100000"/>
              </a:lnSpc>
              <a:spcBef>
                <a:spcPts val="770"/>
              </a:spcBef>
              <a:buSzPct val="91071"/>
              <a:buFont typeface="Symbol"/>
              <a:buChar char=""/>
              <a:tabLst>
                <a:tab pos="355600"/>
              </a:tabLst>
            </a:pPr>
            <a:r>
              <a:rPr sz="2800" b="1">
                <a:latin typeface="Times New Roman"/>
                <a:cs typeface="Times New Roman"/>
              </a:rPr>
              <a:t>i</a:t>
            </a:r>
            <a:r>
              <a:rPr sz="2800" b="1" spc="-10">
                <a:latin typeface="Microsoft JhengHei"/>
                <a:cs typeface="Microsoft JhengHei"/>
              </a:rPr>
              <a:t>点是帕累托效率点</a:t>
            </a:r>
            <a:endParaRPr sz="2800">
              <a:latin typeface="Microsoft JhengHei"/>
              <a:cs typeface="Microsoft JhengHei"/>
            </a:endParaRPr>
          </a:p>
          <a:p>
            <a:pPr marL="355600" indent="-342900">
              <a:lnSpc>
                <a:spcPct val="100000"/>
              </a:lnSpc>
              <a:spcBef>
                <a:spcPts val="670"/>
              </a:spcBef>
              <a:buSzPct val="91071"/>
              <a:buFont typeface="Symbol"/>
              <a:buChar char=""/>
              <a:tabLst>
                <a:tab pos="355600"/>
              </a:tabLst>
            </a:pPr>
            <a:r>
              <a:rPr sz="2800" b="1">
                <a:latin typeface="Microsoft JhengHei"/>
                <a:cs typeface="Microsoft JhengHei"/>
              </a:rPr>
              <a:t>与</a:t>
            </a:r>
            <a:r>
              <a:rPr sz="2800" b="1">
                <a:latin typeface="Times New Roman"/>
                <a:cs typeface="Times New Roman"/>
              </a:rPr>
              <a:t>i</a:t>
            </a:r>
            <a:r>
              <a:rPr sz="2800" b="1" spc="-5">
                <a:latin typeface="Microsoft JhengHei"/>
                <a:cs typeface="Microsoft JhengHei"/>
              </a:rPr>
              <a:t>点相比，</a:t>
            </a:r>
            <a:r>
              <a:rPr sz="2800" b="1" spc="-10">
                <a:latin typeface="Times New Roman"/>
                <a:cs typeface="Times New Roman"/>
              </a:rPr>
              <a:t>ii</a:t>
            </a:r>
            <a:r>
              <a:rPr sz="2800" b="1">
                <a:latin typeface="Microsoft JhengHei"/>
                <a:cs typeface="Microsoft JhengHei"/>
              </a:rPr>
              <a:t>点更加</a:t>
            </a:r>
            <a:r>
              <a:rPr sz="2800" b="1">
                <a:latin typeface="Times New Roman"/>
                <a:cs typeface="Times New Roman"/>
              </a:rPr>
              <a:t>“</a:t>
            </a:r>
            <a:r>
              <a:rPr sz="2800" b="1">
                <a:latin typeface="Microsoft JhengHei"/>
                <a:cs typeface="Microsoft JhengHei"/>
              </a:rPr>
              <a:t>公平</a:t>
            </a:r>
            <a:r>
              <a:rPr sz="2800" b="1">
                <a:latin typeface="Times New Roman"/>
                <a:cs typeface="Times New Roman"/>
              </a:rPr>
              <a:t>”</a:t>
            </a:r>
            <a:r>
              <a:rPr sz="2800" b="1" spc="-20">
                <a:latin typeface="Microsoft JhengHei"/>
                <a:cs typeface="Microsoft JhengHei"/>
              </a:rPr>
              <a:t>的分配</a:t>
            </a:r>
            <a:endParaRPr sz="2800">
              <a:latin typeface="Microsoft JhengHei"/>
              <a:cs typeface="Microsoft JhengHei"/>
            </a:endParaRPr>
          </a:p>
          <a:p>
            <a:pPr marL="355600" indent="-342900">
              <a:lnSpc>
                <a:spcPct val="100000"/>
              </a:lnSpc>
              <a:spcBef>
                <a:spcPts val="675"/>
              </a:spcBef>
              <a:buSzPct val="91071"/>
              <a:buFont typeface="Symbol"/>
              <a:buChar char=""/>
              <a:tabLst>
                <a:tab pos="355600"/>
              </a:tabLst>
            </a:pPr>
            <a:r>
              <a:rPr sz="2800" b="1" spc="-10">
                <a:latin typeface="Times New Roman"/>
                <a:cs typeface="Times New Roman"/>
              </a:rPr>
              <a:t>iii</a:t>
            </a:r>
            <a:r>
              <a:rPr sz="2800" b="1">
                <a:latin typeface="Microsoft JhengHei"/>
                <a:cs typeface="Microsoft JhengHei"/>
              </a:rPr>
              <a:t>点既有效率又</a:t>
            </a:r>
            <a:r>
              <a:rPr sz="2800" b="1">
                <a:latin typeface="Times New Roman"/>
                <a:cs typeface="Times New Roman"/>
              </a:rPr>
              <a:t>“</a:t>
            </a:r>
            <a:r>
              <a:rPr sz="2800" b="1">
                <a:latin typeface="Microsoft JhengHei"/>
                <a:cs typeface="Microsoft JhengHei"/>
              </a:rPr>
              <a:t>公平</a:t>
            </a:r>
            <a:r>
              <a:rPr sz="2800" b="1" spc="-50">
                <a:latin typeface="Times New Roman"/>
                <a:cs typeface="Times New Roman"/>
              </a:rPr>
              <a:t>”</a:t>
            </a:r>
            <a:endParaRPr sz="2800">
              <a:latin typeface="Times New Roman"/>
              <a:cs typeface="Times New Roman"/>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27300" y="314827"/>
            <a:ext cx="5308600" cy="513080"/>
          </a:xfrm>
          <a:prstGeom prst="rect">
            <a:avLst/>
          </a:prstGeom>
        </p:spPr>
        <p:txBody>
          <a:bodyPr vert="horz" wrap="square" lIns="0" tIns="12700" rIns="0" bIns="0" rtlCol="0">
            <a:spAutoFit/>
          </a:bodyPr>
          <a:lstStyle/>
          <a:p>
            <a:pPr marL="12700">
              <a:lnSpc>
                <a:spcPct val="100000"/>
              </a:lnSpc>
              <a:spcBef>
                <a:spcPts val="100"/>
              </a:spcBef>
            </a:pPr>
            <a:r>
              <a:rPr sz="3200" spc="-5">
                <a:solidFill>
                  <a:srgbClr val="FFFFCC"/>
                </a:solidFill>
                <a:latin typeface="宋体"/>
                <a:cs typeface="宋体"/>
              </a:rPr>
              <a:t>对福利经济学基本定理的理解</a:t>
            </a:r>
            <a:endParaRPr sz="3200">
              <a:latin typeface="宋体"/>
              <a:cs typeface="宋体"/>
            </a:endParaRPr>
          </a:p>
        </p:txBody>
      </p:sp>
      <p:sp>
        <p:nvSpPr>
          <p:cNvPr id="3" name="object 3"/>
          <p:cNvSpPr txBox="1"/>
          <p:nvPr/>
        </p:nvSpPr>
        <p:spPr>
          <a:xfrm>
            <a:off x="535940" y="1493520"/>
            <a:ext cx="8089900" cy="412242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Times New Roman"/>
              <a:buChar char="•"/>
              <a:tabLst>
                <a:tab pos="355600"/>
              </a:tabLst>
            </a:pPr>
            <a:r>
              <a:rPr sz="3200" spc="-5">
                <a:latin typeface="宋体"/>
                <a:cs typeface="宋体"/>
              </a:rPr>
              <a:t>第二福利定理至少在理论上说效率和分配公</a:t>
            </a:r>
            <a:r>
              <a:rPr sz="3200" spc="-10">
                <a:latin typeface="宋体"/>
                <a:cs typeface="宋体"/>
              </a:rPr>
              <a:t>平可以分开</a:t>
            </a:r>
            <a:endParaRPr sz="3200">
              <a:latin typeface="宋体"/>
              <a:cs typeface="宋体"/>
            </a:endParaRPr>
          </a:p>
          <a:p>
            <a:pPr marL="355600" marR="5080" indent="-342900" algn="just">
              <a:lnSpc>
                <a:spcPct val="100000"/>
              </a:lnSpc>
              <a:spcBef>
                <a:spcPts val="765"/>
              </a:spcBef>
              <a:buSzPct val="101562"/>
              <a:buFont typeface="Times New Roman"/>
              <a:buChar char="•"/>
              <a:tabLst>
                <a:tab pos="355600"/>
              </a:tabLst>
            </a:pPr>
            <a:r>
              <a:rPr sz="3200" spc="-5">
                <a:latin typeface="宋体"/>
                <a:cs typeface="宋体"/>
              </a:rPr>
              <a:t>为了使经济达到福利最大化，政府必须要直</a:t>
            </a:r>
            <a:r>
              <a:rPr sz="3200" spc="-10">
                <a:latin typeface="宋体"/>
                <a:cs typeface="宋体"/>
              </a:rPr>
              <a:t>接干预市场吗？</a:t>
            </a:r>
            <a:endParaRPr sz="3200">
              <a:latin typeface="宋体"/>
              <a:cs typeface="宋体"/>
            </a:endParaRPr>
          </a:p>
          <a:p>
            <a:pPr marL="355600" marR="5080" indent="-342900" algn="just">
              <a:lnSpc>
                <a:spcPct val="100000"/>
              </a:lnSpc>
              <a:spcBef>
                <a:spcPts val="770"/>
              </a:spcBef>
              <a:buSzPct val="101562"/>
              <a:buFont typeface="Times New Roman"/>
              <a:buChar char="•"/>
              <a:tabLst>
                <a:tab pos="355600"/>
              </a:tabLst>
            </a:pPr>
            <a:r>
              <a:rPr sz="3200" spc="-5">
                <a:latin typeface="宋体"/>
                <a:cs typeface="宋体"/>
              </a:rPr>
              <a:t>否，根据第二福利定理，社会通过作出初始资源禀赋的适当安排，然后让人们在埃奇沃斯框图模型内彼此自由地交易，就能获得帕</a:t>
            </a:r>
            <a:r>
              <a:rPr sz="3200" spc="-10">
                <a:latin typeface="宋体"/>
                <a:cs typeface="宋体"/>
              </a:rPr>
              <a:t>累托效率资源配置。</a:t>
            </a:r>
            <a:endParaRPr sz="32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19561" y="253834"/>
            <a:ext cx="1323975" cy="635000"/>
          </a:xfrm>
          <a:prstGeom prst="rect">
            <a:avLst/>
          </a:prstGeom>
        </p:spPr>
        <p:txBody>
          <a:bodyPr vert="horz" wrap="square" lIns="0" tIns="12700" rIns="0" bIns="0" rtlCol="0">
            <a:spAutoFit/>
          </a:bodyPr>
          <a:lstStyle/>
          <a:p>
            <a:pPr marL="12700">
              <a:lnSpc>
                <a:spcPct val="100000"/>
              </a:lnSpc>
              <a:spcBef>
                <a:spcPts val="100"/>
              </a:spcBef>
            </a:pPr>
            <a:r>
              <a:rPr spc="55"/>
              <a:t>接 上</a:t>
            </a:r>
          </a:p>
        </p:txBody>
      </p:sp>
      <p:sp>
        <p:nvSpPr>
          <p:cNvPr id="3" name="object 3"/>
          <p:cNvSpPr txBox="1"/>
          <p:nvPr/>
        </p:nvSpPr>
        <p:spPr>
          <a:xfrm>
            <a:off x="535940" y="1493520"/>
            <a:ext cx="8496300" cy="2951480"/>
          </a:xfrm>
          <a:prstGeom prst="rect">
            <a:avLst/>
          </a:prstGeom>
        </p:spPr>
        <p:txBody>
          <a:bodyPr vert="horz" wrap="square" lIns="0" tIns="12700" rIns="0" bIns="0" rtlCol="0">
            <a:spAutoFit/>
          </a:bodyPr>
          <a:lstStyle/>
          <a:p>
            <a:pPr marL="355600" marR="5080" indent="-342900">
              <a:lnSpc>
                <a:spcPct val="100000"/>
              </a:lnSpc>
              <a:spcBef>
                <a:spcPts val="100"/>
              </a:spcBef>
              <a:buSzPct val="101562"/>
              <a:buFont typeface="Times New Roman"/>
              <a:buChar char="•"/>
              <a:tabLst>
                <a:tab pos="1167765"/>
                <a:tab pos="1168400"/>
              </a:tabLst>
            </a:pPr>
            <a:r>
              <a:rPr/>
              <a:t>	</a:t>
            </a:r>
            <a:r>
              <a:rPr sz="3200" spc="-5">
                <a:latin typeface="宋体"/>
                <a:cs typeface="宋体"/>
              </a:rPr>
              <a:t>政府可以安全地把资源配置以及物品和</a:t>
            </a:r>
            <a:r>
              <a:rPr sz="3200" spc="-50">
                <a:latin typeface="宋体"/>
                <a:cs typeface="宋体"/>
              </a:rPr>
              <a:t> </a:t>
            </a:r>
            <a:r>
              <a:rPr sz="3200" spc="-5">
                <a:latin typeface="宋体"/>
                <a:cs typeface="宋体"/>
              </a:rPr>
              <a:t>服务的生产全部交给市场，即交给市场经济</a:t>
            </a:r>
            <a:r>
              <a:rPr sz="3200" spc="-50">
                <a:latin typeface="宋体"/>
                <a:cs typeface="宋体"/>
              </a:rPr>
              <a:t> </a:t>
            </a:r>
            <a:r>
              <a:rPr sz="3200" spc="-5">
                <a:latin typeface="宋体"/>
                <a:cs typeface="宋体"/>
              </a:rPr>
              <a:t>中的私人部门。就政府在市场经济中的职能</a:t>
            </a:r>
            <a:r>
              <a:rPr sz="3200" spc="-50">
                <a:latin typeface="宋体"/>
                <a:cs typeface="宋体"/>
              </a:rPr>
              <a:t> </a:t>
            </a:r>
            <a:r>
              <a:rPr sz="3200" spc="-5">
                <a:latin typeface="宋体"/>
                <a:cs typeface="宋体"/>
              </a:rPr>
              <a:t>而言，它被限定在对资源所有权和收入的再</a:t>
            </a:r>
            <a:r>
              <a:rPr sz="3200" spc="-50">
                <a:latin typeface="宋体"/>
                <a:cs typeface="宋体"/>
              </a:rPr>
              <a:t> </a:t>
            </a:r>
            <a:r>
              <a:rPr sz="3200" spc="-5">
                <a:latin typeface="宋体"/>
                <a:cs typeface="宋体"/>
              </a:rPr>
              <a:t>分配上。这样，政府就可以带来帕累托最优</a:t>
            </a:r>
            <a:r>
              <a:rPr sz="3200" spc="-50">
                <a:latin typeface="宋体"/>
                <a:cs typeface="宋体"/>
              </a:rPr>
              <a:t> </a:t>
            </a:r>
            <a:r>
              <a:rPr sz="3200" spc="-5">
                <a:latin typeface="宋体"/>
                <a:cs typeface="宋体"/>
              </a:rPr>
              <a:t>状态，即在个人当中进行最合意的福利分配。</a:t>
            </a:r>
            <a:endParaRPr sz="32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2170296" y="309767"/>
            <a:ext cx="3581400" cy="452120"/>
          </a:xfrm>
          <a:prstGeom prst="rect">
            <a:avLst/>
          </a:prstGeom>
        </p:spPr>
        <p:txBody>
          <a:bodyPr vert="horz" wrap="square" lIns="0" tIns="12700" rIns="0" bIns="0" rtlCol="0">
            <a:spAutoFit/>
          </a:bodyPr>
          <a:lstStyle/>
          <a:p>
            <a:pPr marL="12700">
              <a:lnSpc>
                <a:spcPct val="100000"/>
              </a:lnSpc>
              <a:spcBef>
                <a:spcPts val="100"/>
              </a:spcBef>
            </a:pPr>
            <a:r>
              <a:rPr sz="2800" spc="-5">
                <a:solidFill>
                  <a:srgbClr val="FFFFFF"/>
                </a:solidFill>
              </a:rPr>
              <a:t>生产可能性边界的移动</a:t>
            </a:r>
            <a:endParaRPr sz="2800"/>
          </a:p>
        </p:txBody>
      </p:sp>
      <p:grpSp>
        <p:nvGrpSpPr>
          <p:cNvPr id="4" name="object 4"/>
          <p:cNvGrpSpPr/>
          <p:nvPr/>
        </p:nvGrpSpPr>
        <p:grpSpPr>
          <a:xfrm>
            <a:off x="1687512" y="922972"/>
            <a:ext cx="5822950" cy="5446395"/>
            <a:chOff x="1687512" y="922972"/>
            <a:chExt cx="5822950" cy="5446395"/>
          </a:xfrm>
        </p:grpSpPr>
        <p:sp>
          <p:nvSpPr>
            <p:cNvPr id="5" name="object 5"/>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219075">
              <a:solidFill>
                <a:srgbClr val="F3F5F9"/>
              </a:solidFill>
            </a:ln>
          </p:spPr>
          <p:txBody>
            <a:bodyPr wrap="square" lIns="0" tIns="0" rIns="0" bIns="0" rtlCol="0"/>
            <a:lstStyle/>
            <a:p/>
          </p:txBody>
        </p:sp>
        <p:sp>
          <p:nvSpPr>
            <p:cNvPr id="6" name="object 6"/>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200025">
              <a:solidFill>
                <a:srgbClr val="F2F4F8"/>
              </a:solidFill>
            </a:ln>
          </p:spPr>
          <p:txBody>
            <a:bodyPr wrap="square" lIns="0" tIns="0" rIns="0" bIns="0" rtlCol="0"/>
            <a:lstStyle/>
            <a:p/>
          </p:txBody>
        </p:sp>
        <p:sp>
          <p:nvSpPr>
            <p:cNvPr id="7" name="object 7"/>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179387">
              <a:solidFill>
                <a:srgbClr val="F1F4F6"/>
              </a:solidFill>
            </a:ln>
          </p:spPr>
          <p:txBody>
            <a:bodyPr wrap="square" lIns="0" tIns="0" rIns="0" bIns="0" rtlCol="0"/>
            <a:lstStyle/>
            <a:p/>
          </p:txBody>
        </p:sp>
        <p:sp>
          <p:nvSpPr>
            <p:cNvPr id="8" name="object 8"/>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160337">
              <a:solidFill>
                <a:srgbClr val="EFF2F5"/>
              </a:solidFill>
            </a:ln>
          </p:spPr>
          <p:txBody>
            <a:bodyPr wrap="square" lIns="0" tIns="0" rIns="0" bIns="0" rtlCol="0"/>
            <a:lstStyle/>
            <a:p/>
          </p:txBody>
        </p:sp>
        <p:sp>
          <p:nvSpPr>
            <p:cNvPr id="9" name="object 9"/>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139700">
              <a:solidFill>
                <a:srgbClr val="EEF1F4"/>
              </a:solidFill>
            </a:ln>
          </p:spPr>
          <p:txBody>
            <a:bodyPr wrap="square" lIns="0" tIns="0" rIns="0" bIns="0" rtlCol="0"/>
            <a:lstStyle/>
            <a:p/>
          </p:txBody>
        </p:sp>
        <p:sp>
          <p:nvSpPr>
            <p:cNvPr id="10" name="object 10"/>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119062">
              <a:solidFill>
                <a:srgbClr val="EDEFF3"/>
              </a:solidFill>
            </a:ln>
          </p:spPr>
          <p:txBody>
            <a:bodyPr wrap="square" lIns="0" tIns="0" rIns="0" bIns="0" rtlCol="0"/>
            <a:lstStyle/>
            <a:p/>
          </p:txBody>
        </p:sp>
        <p:sp>
          <p:nvSpPr>
            <p:cNvPr id="11" name="object 11"/>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100013">
              <a:solidFill>
                <a:srgbClr val="EBEEF2"/>
              </a:solidFill>
            </a:ln>
          </p:spPr>
          <p:txBody>
            <a:bodyPr wrap="square" lIns="0" tIns="0" rIns="0" bIns="0" rtlCol="0"/>
            <a:lstStyle/>
            <a:p/>
          </p:txBody>
        </p:sp>
        <p:sp>
          <p:nvSpPr>
            <p:cNvPr id="12" name="object 12"/>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79375">
              <a:solidFill>
                <a:srgbClr val="EAECF1"/>
              </a:solidFill>
            </a:ln>
          </p:spPr>
          <p:txBody>
            <a:bodyPr wrap="square" lIns="0" tIns="0" rIns="0" bIns="0" rtlCol="0"/>
            <a:lstStyle/>
            <a:p/>
          </p:txBody>
        </p:sp>
        <p:sp>
          <p:nvSpPr>
            <p:cNvPr id="13" name="object 13"/>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60325">
              <a:solidFill>
                <a:srgbClr val="E9EBEF"/>
              </a:solidFill>
            </a:ln>
          </p:spPr>
          <p:txBody>
            <a:bodyPr wrap="square" lIns="0" tIns="0" rIns="0" bIns="0" rtlCol="0"/>
            <a:lstStyle/>
            <a:p/>
          </p:txBody>
        </p:sp>
        <p:sp>
          <p:nvSpPr>
            <p:cNvPr id="14" name="object 14"/>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39687">
              <a:solidFill>
                <a:srgbClr val="E7EAEF"/>
              </a:solidFill>
            </a:ln>
          </p:spPr>
          <p:txBody>
            <a:bodyPr wrap="square" lIns="0" tIns="0" rIns="0" bIns="0" rtlCol="0"/>
            <a:lstStyle/>
            <a:p/>
          </p:txBody>
        </p:sp>
        <p:sp>
          <p:nvSpPr>
            <p:cNvPr id="15" name="object 15"/>
            <p:cNvSpPr/>
            <p:nvPr/>
          </p:nvSpPr>
          <p:spPr>
            <a:xfrm>
              <a:off x="1797050" y="1052512"/>
              <a:ext cx="5603875" cy="5207000"/>
            </a:xfrm>
            <a:custGeom>
              <a:rect l="l" t="t" r="r" b="b"/>
              <a:pathLst>
                <a:path w="5603875" h="5207000">
                  <a:moveTo>
                    <a:pt x="5603875" y="0"/>
                  </a:moveTo>
                  <a:lnTo>
                    <a:pt x="0" y="0"/>
                  </a:lnTo>
                  <a:lnTo>
                    <a:pt x="0" y="5106987"/>
                  </a:lnTo>
                  <a:lnTo>
                    <a:pt x="0" y="5207000"/>
                  </a:lnTo>
                  <a:lnTo>
                    <a:pt x="5603875" y="5207000"/>
                  </a:lnTo>
                  <a:lnTo>
                    <a:pt x="5603875" y="5106987"/>
                  </a:lnTo>
                  <a:lnTo>
                    <a:pt x="5603875" y="0"/>
                  </a:lnTo>
                  <a:close/>
                </a:path>
              </a:pathLst>
            </a:custGeom>
            <a:solidFill>
              <a:srgbClr val="E6E9EF"/>
            </a:solidFill>
          </p:spPr>
          <p:txBody>
            <a:bodyPr wrap="square" lIns="0" tIns="0" rIns="0" bIns="0" rtlCol="0"/>
            <a:lstStyle/>
            <a:p/>
          </p:txBody>
        </p:sp>
        <p:sp>
          <p:nvSpPr>
            <p:cNvPr id="16" name="object 16"/>
            <p:cNvSpPr/>
            <p:nvPr/>
          </p:nvSpPr>
          <p:spPr>
            <a:xfrm>
              <a:off x="1797050" y="1052512"/>
              <a:ext cx="5603875" cy="5207000"/>
            </a:xfrm>
            <a:custGeom>
              <a:rect l="l" t="t" r="r" b="b"/>
              <a:pathLst>
                <a:path w="5603875" h="5207000">
                  <a:moveTo>
                    <a:pt x="0" y="0"/>
                  </a:moveTo>
                  <a:lnTo>
                    <a:pt x="5603875" y="0"/>
                  </a:lnTo>
                  <a:lnTo>
                    <a:pt x="5603875" y="5207000"/>
                  </a:lnTo>
                  <a:lnTo>
                    <a:pt x="0" y="5207000"/>
                  </a:lnTo>
                  <a:lnTo>
                    <a:pt x="0" y="0"/>
                  </a:lnTo>
                  <a:close/>
                </a:path>
              </a:pathLst>
            </a:custGeom>
            <a:ln w="20637">
              <a:solidFill>
                <a:srgbClr val="E6E9EF"/>
              </a:solidFill>
            </a:ln>
          </p:spPr>
          <p:txBody>
            <a:bodyPr wrap="square" lIns="0" tIns="0" rIns="0" bIns="0" rtlCol="0"/>
            <a:lstStyle/>
            <a:p/>
          </p:txBody>
        </p:sp>
        <p:sp>
          <p:nvSpPr>
            <p:cNvPr id="17" name="object 17"/>
            <p:cNvSpPr/>
            <p:nvPr/>
          </p:nvSpPr>
          <p:spPr>
            <a:xfrm>
              <a:off x="1717675" y="952500"/>
              <a:ext cx="5583555" cy="5207000"/>
            </a:xfrm>
            <a:custGeom>
              <a:rect l="l" t="t" r="r" b="b"/>
              <a:pathLst>
                <a:path w="5583555" h="5207000">
                  <a:moveTo>
                    <a:pt x="5583237" y="5207000"/>
                  </a:moveTo>
                  <a:lnTo>
                    <a:pt x="0" y="5207000"/>
                  </a:lnTo>
                  <a:lnTo>
                    <a:pt x="0" y="0"/>
                  </a:lnTo>
                  <a:lnTo>
                    <a:pt x="5583237" y="0"/>
                  </a:lnTo>
                  <a:lnTo>
                    <a:pt x="5583237" y="5207000"/>
                  </a:lnTo>
                  <a:close/>
                </a:path>
              </a:pathLst>
            </a:custGeom>
            <a:solidFill>
              <a:srgbClr val="FFFFFF"/>
            </a:solidFill>
          </p:spPr>
          <p:txBody>
            <a:bodyPr wrap="square" lIns="0" tIns="0" rIns="0" bIns="0" rtlCol="0"/>
            <a:lstStyle/>
            <a:p/>
          </p:txBody>
        </p:sp>
        <p:sp>
          <p:nvSpPr>
            <p:cNvPr id="18" name="object 18"/>
            <p:cNvSpPr/>
            <p:nvPr/>
          </p:nvSpPr>
          <p:spPr>
            <a:xfrm>
              <a:off x="1717675" y="3095625"/>
              <a:ext cx="3789679" cy="3063875"/>
            </a:xfrm>
            <a:custGeom>
              <a:rect l="l" t="t" r="r" b="b"/>
              <a:pathLst>
                <a:path w="3789679" h="3063875">
                  <a:moveTo>
                    <a:pt x="3789362" y="3063875"/>
                  </a:moveTo>
                  <a:lnTo>
                    <a:pt x="3768921" y="3002559"/>
                  </a:lnTo>
                  <a:lnTo>
                    <a:pt x="3748218" y="2942066"/>
                  </a:lnTo>
                  <a:lnTo>
                    <a:pt x="3727253" y="2882392"/>
                  </a:lnTo>
                  <a:lnTo>
                    <a:pt x="3706026" y="2823528"/>
                  </a:lnTo>
                  <a:lnTo>
                    <a:pt x="3684537" y="2765471"/>
                  </a:lnTo>
                  <a:lnTo>
                    <a:pt x="3662785" y="2708214"/>
                  </a:lnTo>
                  <a:lnTo>
                    <a:pt x="3640771" y="2651751"/>
                  </a:lnTo>
                  <a:lnTo>
                    <a:pt x="3618495" y="2596076"/>
                  </a:lnTo>
                  <a:lnTo>
                    <a:pt x="3595955" y="2541184"/>
                  </a:lnTo>
                  <a:lnTo>
                    <a:pt x="3573154" y="2487069"/>
                  </a:lnTo>
                  <a:lnTo>
                    <a:pt x="3550089" y="2433724"/>
                  </a:lnTo>
                  <a:lnTo>
                    <a:pt x="3526761" y="2381145"/>
                  </a:lnTo>
                  <a:lnTo>
                    <a:pt x="3503171" y="2329324"/>
                  </a:lnTo>
                  <a:lnTo>
                    <a:pt x="3479317" y="2278257"/>
                  </a:lnTo>
                  <a:lnTo>
                    <a:pt x="3455200" y="2227937"/>
                  </a:lnTo>
                  <a:lnTo>
                    <a:pt x="3430820" y="2178359"/>
                  </a:lnTo>
                  <a:lnTo>
                    <a:pt x="3406177" y="2129516"/>
                  </a:lnTo>
                  <a:lnTo>
                    <a:pt x="3381270" y="2081403"/>
                  </a:lnTo>
                  <a:lnTo>
                    <a:pt x="3356100" y="2034015"/>
                  </a:lnTo>
                  <a:lnTo>
                    <a:pt x="3330666" y="1987344"/>
                  </a:lnTo>
                  <a:lnTo>
                    <a:pt x="3304968" y="1941386"/>
                  </a:lnTo>
                  <a:lnTo>
                    <a:pt x="3279007" y="1896135"/>
                  </a:lnTo>
                  <a:lnTo>
                    <a:pt x="3252781" y="1851584"/>
                  </a:lnTo>
                  <a:lnTo>
                    <a:pt x="3226292" y="1807728"/>
                  </a:lnTo>
                  <a:lnTo>
                    <a:pt x="3199538" y="1764561"/>
                  </a:lnTo>
                  <a:lnTo>
                    <a:pt x="3172521" y="1722077"/>
                  </a:lnTo>
                  <a:lnTo>
                    <a:pt x="3145239" y="1680270"/>
                  </a:lnTo>
                  <a:lnTo>
                    <a:pt x="3117692" y="1639135"/>
                  </a:lnTo>
                  <a:lnTo>
                    <a:pt x="3089882" y="1598666"/>
                  </a:lnTo>
                  <a:lnTo>
                    <a:pt x="3061806" y="1558856"/>
                  </a:lnTo>
                  <a:lnTo>
                    <a:pt x="3033466" y="1519700"/>
                  </a:lnTo>
                  <a:lnTo>
                    <a:pt x="3004862" y="1481192"/>
                  </a:lnTo>
                  <a:lnTo>
                    <a:pt x="2975992" y="1443327"/>
                  </a:lnTo>
                  <a:lnTo>
                    <a:pt x="2946858" y="1406097"/>
                  </a:lnTo>
                  <a:lnTo>
                    <a:pt x="2917458" y="1369499"/>
                  </a:lnTo>
                  <a:lnTo>
                    <a:pt x="2887794" y="1333525"/>
                  </a:lnTo>
                  <a:lnTo>
                    <a:pt x="2857864" y="1298169"/>
                  </a:lnTo>
                  <a:lnTo>
                    <a:pt x="2827669" y="1263427"/>
                  </a:lnTo>
                  <a:lnTo>
                    <a:pt x="2797209" y="1229292"/>
                  </a:lnTo>
                  <a:lnTo>
                    <a:pt x="2766483" y="1195758"/>
                  </a:lnTo>
                  <a:lnTo>
                    <a:pt x="2735491" y="1162820"/>
                  </a:lnTo>
                  <a:lnTo>
                    <a:pt x="2704234" y="1130471"/>
                  </a:lnTo>
                  <a:lnTo>
                    <a:pt x="2672711" y="1098706"/>
                  </a:lnTo>
                  <a:lnTo>
                    <a:pt x="2640923" y="1067519"/>
                  </a:lnTo>
                  <a:lnTo>
                    <a:pt x="2608868" y="1036904"/>
                  </a:lnTo>
                  <a:lnTo>
                    <a:pt x="2576547" y="1006856"/>
                  </a:lnTo>
                  <a:lnTo>
                    <a:pt x="2543961" y="977367"/>
                  </a:lnTo>
                  <a:lnTo>
                    <a:pt x="2511108" y="948434"/>
                  </a:lnTo>
                  <a:lnTo>
                    <a:pt x="2477988" y="920049"/>
                  </a:lnTo>
                  <a:lnTo>
                    <a:pt x="2444603" y="892206"/>
                  </a:lnTo>
                  <a:lnTo>
                    <a:pt x="2410951" y="864901"/>
                  </a:lnTo>
                  <a:lnTo>
                    <a:pt x="2377032" y="838127"/>
                  </a:lnTo>
                  <a:lnTo>
                    <a:pt x="2342846" y="811879"/>
                  </a:lnTo>
                  <a:lnTo>
                    <a:pt x="2308394" y="786149"/>
                  </a:lnTo>
                  <a:lnTo>
                    <a:pt x="2273675" y="760934"/>
                  </a:lnTo>
                  <a:lnTo>
                    <a:pt x="2238689" y="736226"/>
                  </a:lnTo>
                  <a:lnTo>
                    <a:pt x="2203436" y="712020"/>
                  </a:lnTo>
                  <a:lnTo>
                    <a:pt x="2167916" y="688310"/>
                  </a:lnTo>
                  <a:lnTo>
                    <a:pt x="2132129" y="665091"/>
                  </a:lnTo>
                  <a:lnTo>
                    <a:pt x="2096074" y="642355"/>
                  </a:lnTo>
                  <a:lnTo>
                    <a:pt x="2059752" y="620099"/>
                  </a:lnTo>
                  <a:lnTo>
                    <a:pt x="2023162" y="598315"/>
                  </a:lnTo>
                  <a:lnTo>
                    <a:pt x="1986305" y="576998"/>
                  </a:lnTo>
                  <a:lnTo>
                    <a:pt x="1949180" y="556142"/>
                  </a:lnTo>
                  <a:lnTo>
                    <a:pt x="1911787" y="535741"/>
                  </a:lnTo>
                  <a:lnTo>
                    <a:pt x="1874126" y="515789"/>
                  </a:lnTo>
                  <a:lnTo>
                    <a:pt x="1836198" y="496281"/>
                  </a:lnTo>
                  <a:lnTo>
                    <a:pt x="1798001" y="477211"/>
                  </a:lnTo>
                  <a:lnTo>
                    <a:pt x="1759536" y="458573"/>
                  </a:lnTo>
                  <a:lnTo>
                    <a:pt x="1720803" y="440360"/>
                  </a:lnTo>
                  <a:lnTo>
                    <a:pt x="1681802" y="422567"/>
                  </a:lnTo>
                  <a:lnTo>
                    <a:pt x="1642532" y="405189"/>
                  </a:lnTo>
                  <a:lnTo>
                    <a:pt x="1602994" y="388219"/>
                  </a:lnTo>
                  <a:lnTo>
                    <a:pt x="1563187" y="371652"/>
                  </a:lnTo>
                  <a:lnTo>
                    <a:pt x="1523111" y="355481"/>
                  </a:lnTo>
                  <a:lnTo>
                    <a:pt x="1482767" y="339702"/>
                  </a:lnTo>
                  <a:lnTo>
                    <a:pt x="1442154" y="324307"/>
                  </a:lnTo>
                  <a:lnTo>
                    <a:pt x="1401271" y="309292"/>
                  </a:lnTo>
                  <a:lnTo>
                    <a:pt x="1360120" y="294649"/>
                  </a:lnTo>
                  <a:lnTo>
                    <a:pt x="1318699" y="280375"/>
                  </a:lnTo>
                  <a:lnTo>
                    <a:pt x="1277010" y="266462"/>
                  </a:lnTo>
                  <a:lnTo>
                    <a:pt x="1235050" y="252905"/>
                  </a:lnTo>
                  <a:lnTo>
                    <a:pt x="1192822" y="239698"/>
                  </a:lnTo>
                  <a:lnTo>
                    <a:pt x="1150324" y="226835"/>
                  </a:lnTo>
                  <a:lnTo>
                    <a:pt x="1107556" y="214310"/>
                  </a:lnTo>
                  <a:lnTo>
                    <a:pt x="1064518" y="202117"/>
                  </a:lnTo>
                  <a:lnTo>
                    <a:pt x="1021211" y="190252"/>
                  </a:lnTo>
                  <a:lnTo>
                    <a:pt x="977634" y="178707"/>
                  </a:lnTo>
                  <a:lnTo>
                    <a:pt x="933787" y="167476"/>
                  </a:lnTo>
                  <a:lnTo>
                    <a:pt x="889669" y="156555"/>
                  </a:lnTo>
                  <a:lnTo>
                    <a:pt x="845282" y="145937"/>
                  </a:lnTo>
                  <a:lnTo>
                    <a:pt x="800624" y="135617"/>
                  </a:lnTo>
                  <a:lnTo>
                    <a:pt x="755696" y="125588"/>
                  </a:lnTo>
                  <a:lnTo>
                    <a:pt x="710497" y="115844"/>
                  </a:lnTo>
                  <a:lnTo>
                    <a:pt x="665028" y="106381"/>
                  </a:lnTo>
                  <a:lnTo>
                    <a:pt x="619288" y="97191"/>
                  </a:lnTo>
                  <a:lnTo>
                    <a:pt x="573278" y="88270"/>
                  </a:lnTo>
                  <a:lnTo>
                    <a:pt x="526996" y="79611"/>
                  </a:lnTo>
                  <a:lnTo>
                    <a:pt x="480444" y="71208"/>
                  </a:lnTo>
                  <a:lnTo>
                    <a:pt x="433621" y="63056"/>
                  </a:lnTo>
                  <a:lnTo>
                    <a:pt x="386526" y="55149"/>
                  </a:lnTo>
                  <a:lnTo>
                    <a:pt x="339160" y="47480"/>
                  </a:lnTo>
                  <a:lnTo>
                    <a:pt x="291524" y="40045"/>
                  </a:lnTo>
                  <a:lnTo>
                    <a:pt x="243615" y="32837"/>
                  </a:lnTo>
                  <a:lnTo>
                    <a:pt x="195435" y="25850"/>
                  </a:lnTo>
                  <a:lnTo>
                    <a:pt x="146984" y="19079"/>
                  </a:lnTo>
                  <a:lnTo>
                    <a:pt x="98261" y="12517"/>
                  </a:lnTo>
                  <a:lnTo>
                    <a:pt x="49266" y="6159"/>
                  </a:lnTo>
                  <a:lnTo>
                    <a:pt x="0" y="0"/>
                  </a:lnTo>
                </a:path>
              </a:pathLst>
            </a:custGeom>
            <a:ln w="60325">
              <a:solidFill>
                <a:srgbClr val="0069B5"/>
              </a:solidFill>
            </a:ln>
          </p:spPr>
          <p:txBody>
            <a:bodyPr wrap="square" lIns="0" tIns="0" rIns="0" bIns="0" rtlCol="0"/>
            <a:lstStyle/>
            <a:p/>
          </p:txBody>
        </p:sp>
        <p:sp>
          <p:nvSpPr>
            <p:cNvPr id="19" name="object 19"/>
            <p:cNvSpPr/>
            <p:nvPr/>
          </p:nvSpPr>
          <p:spPr>
            <a:xfrm>
              <a:off x="1698625" y="933450"/>
              <a:ext cx="5603875" cy="5226050"/>
            </a:xfrm>
            <a:custGeom>
              <a:rect l="l" t="t" r="r" b="b"/>
              <a:pathLst>
                <a:path w="5603875" h="5226050">
                  <a:moveTo>
                    <a:pt x="0" y="0"/>
                  </a:moveTo>
                  <a:lnTo>
                    <a:pt x="0" y="5226050"/>
                  </a:lnTo>
                  <a:lnTo>
                    <a:pt x="5603875" y="5226050"/>
                  </a:lnTo>
                </a:path>
              </a:pathLst>
            </a:custGeom>
            <a:ln w="20637">
              <a:solidFill>
                <a:srgbClr val="000000"/>
              </a:solidFill>
            </a:ln>
          </p:spPr>
          <p:txBody>
            <a:bodyPr wrap="square" lIns="0" tIns="0" rIns="0" bIns="0" rtlCol="0"/>
            <a:lstStyle/>
            <a:p/>
          </p:txBody>
        </p:sp>
        <p:sp>
          <p:nvSpPr>
            <p:cNvPr id="20" name="object 20"/>
            <p:cNvSpPr/>
            <p:nvPr/>
          </p:nvSpPr>
          <p:spPr>
            <a:xfrm>
              <a:off x="2986225" y="2971800"/>
              <a:ext cx="290830" cy="330835"/>
            </a:xfrm>
            <a:custGeom>
              <a:rect l="l" t="t" r="r" b="b"/>
              <a:pathLst>
                <a:path w="290829" h="330835">
                  <a:moveTo>
                    <a:pt x="247071" y="33884"/>
                  </a:moveTo>
                  <a:lnTo>
                    <a:pt x="0" y="317044"/>
                  </a:lnTo>
                  <a:lnTo>
                    <a:pt x="15598" y="330655"/>
                  </a:lnTo>
                  <a:lnTo>
                    <a:pt x="262670" y="47494"/>
                  </a:lnTo>
                  <a:lnTo>
                    <a:pt x="260315" y="34449"/>
                  </a:lnTo>
                  <a:lnTo>
                    <a:pt x="247071" y="33884"/>
                  </a:lnTo>
                  <a:close/>
                </a:path>
                <a:path w="290829" h="330835">
                  <a:moveTo>
                    <a:pt x="285463" y="18931"/>
                  </a:moveTo>
                  <a:lnTo>
                    <a:pt x="260118" y="18931"/>
                  </a:lnTo>
                  <a:lnTo>
                    <a:pt x="275716" y="32542"/>
                  </a:lnTo>
                  <a:lnTo>
                    <a:pt x="262670" y="47494"/>
                  </a:lnTo>
                  <a:lnTo>
                    <a:pt x="268983" y="82465"/>
                  </a:lnTo>
                  <a:lnTo>
                    <a:pt x="285463" y="18931"/>
                  </a:lnTo>
                  <a:close/>
                </a:path>
                <a:path w="290829" h="330835">
                  <a:moveTo>
                    <a:pt x="260118" y="18931"/>
                  </a:moveTo>
                  <a:lnTo>
                    <a:pt x="247071" y="33884"/>
                  </a:lnTo>
                  <a:lnTo>
                    <a:pt x="260315" y="34449"/>
                  </a:lnTo>
                  <a:lnTo>
                    <a:pt x="262670" y="47494"/>
                  </a:lnTo>
                  <a:lnTo>
                    <a:pt x="275716" y="32542"/>
                  </a:lnTo>
                  <a:lnTo>
                    <a:pt x="260118" y="18931"/>
                  </a:lnTo>
                  <a:close/>
                </a:path>
                <a:path w="290829" h="330835">
                  <a:moveTo>
                    <a:pt x="290374" y="0"/>
                  </a:moveTo>
                  <a:lnTo>
                    <a:pt x="211567" y="32367"/>
                  </a:lnTo>
                  <a:lnTo>
                    <a:pt x="247071" y="33884"/>
                  </a:lnTo>
                  <a:lnTo>
                    <a:pt x="260118" y="18931"/>
                  </a:lnTo>
                  <a:lnTo>
                    <a:pt x="285463" y="18931"/>
                  </a:lnTo>
                  <a:lnTo>
                    <a:pt x="290374" y="0"/>
                  </a:lnTo>
                  <a:close/>
                </a:path>
              </a:pathLst>
            </a:custGeom>
            <a:solidFill>
              <a:srgbClr val="000000"/>
            </a:solidFill>
          </p:spPr>
          <p:txBody>
            <a:bodyPr wrap="square" lIns="0" tIns="0" rIns="0" bIns="0" rtlCol="0"/>
            <a:lstStyle/>
            <a:p/>
          </p:txBody>
        </p:sp>
        <p:pic>
          <p:nvPicPr>
            <p:cNvPr id="21" name="object 21"/>
            <p:cNvPicPr/>
            <p:nvPr/>
          </p:nvPicPr>
          <p:blipFill>
            <a:blip r:embed="rId3"/>
            <a:stretch>
              <a:fillRect/>
            </a:stretch>
          </p:blipFill>
          <p:spPr>
            <a:xfrm>
              <a:off x="4470399" y="3883024"/>
              <a:ext cx="136524" cy="136524"/>
            </a:xfrm>
            <a:prstGeom prst="rect">
              <a:avLst/>
            </a:prstGeom>
          </p:spPr>
        </p:pic>
      </p:grpSp>
      <p:sp>
        <p:nvSpPr>
          <p:cNvPr id="22" name="object 22"/>
          <p:cNvSpPr txBox="1"/>
          <p:nvPr/>
        </p:nvSpPr>
        <p:spPr>
          <a:xfrm>
            <a:off x="4605337" y="3740536"/>
            <a:ext cx="156845" cy="284480"/>
          </a:xfrm>
          <a:prstGeom prst="rect">
            <a:avLst/>
          </a:prstGeom>
        </p:spPr>
        <p:txBody>
          <a:bodyPr vert="horz" wrap="square" lIns="0" tIns="12700" rIns="0" bIns="0" rtlCol="0">
            <a:spAutoFit/>
          </a:bodyPr>
          <a:lstStyle/>
          <a:p>
            <a:pPr>
              <a:lnSpc>
                <a:spcPct val="100000"/>
              </a:lnSpc>
              <a:spcBef>
                <a:spcPts val="100"/>
              </a:spcBef>
            </a:pPr>
            <a:r>
              <a:rPr sz="1700">
                <a:latin typeface="Arial"/>
                <a:cs typeface="Arial"/>
              </a:rPr>
              <a:t>E</a:t>
            </a:r>
            <a:endParaRPr sz="1700">
              <a:latin typeface="Arial"/>
              <a:cs typeface="Arial"/>
            </a:endParaRPr>
          </a:p>
        </p:txBody>
      </p:sp>
      <p:sp>
        <p:nvSpPr>
          <p:cNvPr id="23" name="object 23"/>
          <p:cNvSpPr txBox="1"/>
          <p:nvPr/>
        </p:nvSpPr>
        <p:spPr>
          <a:xfrm>
            <a:off x="6181725" y="6220221"/>
            <a:ext cx="889000" cy="284480"/>
          </a:xfrm>
          <a:prstGeom prst="rect">
            <a:avLst/>
          </a:prstGeom>
        </p:spPr>
        <p:txBody>
          <a:bodyPr vert="horz" wrap="square" lIns="0" tIns="12700" rIns="0" bIns="0" rtlCol="0">
            <a:spAutoFit/>
          </a:bodyPr>
          <a:lstStyle/>
          <a:p>
            <a:pPr marL="12700">
              <a:lnSpc>
                <a:spcPct val="100000"/>
              </a:lnSpc>
              <a:spcBef>
                <a:spcPts val="100"/>
              </a:spcBef>
            </a:pPr>
            <a:r>
              <a:rPr sz="1700" b="1" spc="-15">
                <a:latin typeface="Microsoft JhengHei"/>
                <a:cs typeface="Microsoft JhengHei"/>
              </a:rPr>
              <a:t>小汽车的</a:t>
            </a:r>
            <a:endParaRPr sz="1700">
              <a:latin typeface="Microsoft JhengHei"/>
              <a:cs typeface="Microsoft JhengHei"/>
            </a:endParaRPr>
          </a:p>
        </p:txBody>
      </p:sp>
      <p:sp>
        <p:nvSpPr>
          <p:cNvPr id="24" name="object 24"/>
          <p:cNvSpPr txBox="1"/>
          <p:nvPr/>
        </p:nvSpPr>
        <p:spPr>
          <a:xfrm>
            <a:off x="6002337" y="6486921"/>
            <a:ext cx="1320800" cy="284480"/>
          </a:xfrm>
          <a:prstGeom prst="rect">
            <a:avLst/>
          </a:prstGeom>
        </p:spPr>
        <p:txBody>
          <a:bodyPr vert="horz" wrap="square" lIns="0" tIns="12700" rIns="0" bIns="0" rtlCol="0">
            <a:spAutoFit/>
          </a:bodyPr>
          <a:lstStyle/>
          <a:p>
            <a:pPr marL="12700">
              <a:lnSpc>
                <a:spcPct val="100000"/>
              </a:lnSpc>
              <a:spcBef>
                <a:spcPts val="100"/>
              </a:spcBef>
            </a:pPr>
            <a:r>
              <a:rPr sz="1700" b="1" spc="-10">
                <a:latin typeface="Microsoft JhengHei"/>
                <a:cs typeface="Microsoft JhengHei"/>
              </a:rPr>
              <a:t>最大可能产量</a:t>
            </a:r>
            <a:endParaRPr sz="1700">
              <a:latin typeface="Microsoft JhengHei"/>
              <a:cs typeface="Microsoft JhengHei"/>
            </a:endParaRPr>
          </a:p>
        </p:txBody>
      </p:sp>
      <p:grpSp>
        <p:nvGrpSpPr>
          <p:cNvPr id="25" name="object 25"/>
          <p:cNvGrpSpPr/>
          <p:nvPr/>
        </p:nvGrpSpPr>
        <p:grpSpPr>
          <a:xfrm>
            <a:off x="1687512" y="2063750"/>
            <a:ext cx="3869054" cy="4126229"/>
            <a:chOff x="1687512" y="2063750"/>
            <a:chExt cx="3869054" cy="4126229"/>
          </a:xfrm>
        </p:grpSpPr>
        <p:sp>
          <p:nvSpPr>
            <p:cNvPr id="26" name="object 26"/>
            <p:cNvSpPr/>
            <p:nvPr/>
          </p:nvSpPr>
          <p:spPr>
            <a:xfrm>
              <a:off x="1717675" y="3936999"/>
              <a:ext cx="2811780" cy="2222500"/>
            </a:xfrm>
            <a:custGeom>
              <a:rect l="l" t="t" r="r" b="b"/>
              <a:pathLst>
                <a:path w="2811779" h="2222500">
                  <a:moveTo>
                    <a:pt x="0" y="200025"/>
                  </a:moveTo>
                  <a:lnTo>
                    <a:pt x="2613025" y="200025"/>
                  </a:lnTo>
                  <a:lnTo>
                    <a:pt x="2613025" y="2222500"/>
                  </a:lnTo>
                </a:path>
                <a:path w="2811779" h="2222500">
                  <a:moveTo>
                    <a:pt x="0" y="0"/>
                  </a:moveTo>
                  <a:lnTo>
                    <a:pt x="2811462" y="0"/>
                  </a:lnTo>
                  <a:lnTo>
                    <a:pt x="2811462" y="2222500"/>
                  </a:lnTo>
                </a:path>
              </a:pathLst>
            </a:custGeom>
            <a:ln w="20637">
              <a:solidFill>
                <a:srgbClr val="000000"/>
              </a:solidFill>
              <a:prstDash val="sysDot"/>
            </a:ln>
          </p:spPr>
          <p:txBody>
            <a:bodyPr wrap="square" lIns="0" tIns="0" rIns="0" bIns="0" rtlCol="0"/>
            <a:lstStyle/>
            <a:p/>
          </p:txBody>
        </p:sp>
        <p:sp>
          <p:nvSpPr>
            <p:cNvPr id="27" name="object 27"/>
            <p:cNvSpPr/>
            <p:nvPr/>
          </p:nvSpPr>
          <p:spPr>
            <a:xfrm>
              <a:off x="1717675" y="2093912"/>
              <a:ext cx="3808729" cy="4065904"/>
            </a:xfrm>
            <a:custGeom>
              <a:rect l="l" t="t" r="r" b="b"/>
              <a:pathLst>
                <a:path w="3808729" h="4065904">
                  <a:moveTo>
                    <a:pt x="3808412" y="4065587"/>
                  </a:moveTo>
                  <a:lnTo>
                    <a:pt x="3787483" y="3997988"/>
                  </a:lnTo>
                  <a:lnTo>
                    <a:pt x="3766566" y="3931372"/>
                  </a:lnTo>
                  <a:lnTo>
                    <a:pt x="3745656" y="3865727"/>
                  </a:lnTo>
                  <a:lnTo>
                    <a:pt x="3724747" y="3801044"/>
                  </a:lnTo>
                  <a:lnTo>
                    <a:pt x="3703836" y="3737312"/>
                  </a:lnTo>
                  <a:lnTo>
                    <a:pt x="3682916" y="3674520"/>
                  </a:lnTo>
                  <a:lnTo>
                    <a:pt x="3661984" y="3612657"/>
                  </a:lnTo>
                  <a:lnTo>
                    <a:pt x="3641034" y="3551713"/>
                  </a:lnTo>
                  <a:lnTo>
                    <a:pt x="3620061" y="3491678"/>
                  </a:lnTo>
                  <a:lnTo>
                    <a:pt x="3599061" y="3432541"/>
                  </a:lnTo>
                  <a:lnTo>
                    <a:pt x="3578028" y="3374291"/>
                  </a:lnTo>
                  <a:lnTo>
                    <a:pt x="3556957" y="3316918"/>
                  </a:lnTo>
                  <a:lnTo>
                    <a:pt x="3535844" y="3260411"/>
                  </a:lnTo>
                  <a:lnTo>
                    <a:pt x="3514684" y="3204760"/>
                  </a:lnTo>
                  <a:lnTo>
                    <a:pt x="3493472" y="3149954"/>
                  </a:lnTo>
                  <a:lnTo>
                    <a:pt x="3472202" y="3095982"/>
                  </a:lnTo>
                  <a:lnTo>
                    <a:pt x="3450871" y="3042834"/>
                  </a:lnTo>
                  <a:lnTo>
                    <a:pt x="3429472" y="2990499"/>
                  </a:lnTo>
                  <a:lnTo>
                    <a:pt x="3408002" y="2938968"/>
                  </a:lnTo>
                  <a:lnTo>
                    <a:pt x="3386455" y="2888228"/>
                  </a:lnTo>
                  <a:lnTo>
                    <a:pt x="3364826" y="2838270"/>
                  </a:lnTo>
                  <a:lnTo>
                    <a:pt x="3343111" y="2789083"/>
                  </a:lnTo>
                  <a:lnTo>
                    <a:pt x="3321304" y="2740657"/>
                  </a:lnTo>
                  <a:lnTo>
                    <a:pt x="3299401" y="2692981"/>
                  </a:lnTo>
                  <a:lnTo>
                    <a:pt x="3277396" y="2646043"/>
                  </a:lnTo>
                  <a:lnTo>
                    <a:pt x="3255285" y="2599835"/>
                  </a:lnTo>
                  <a:lnTo>
                    <a:pt x="3233063" y="2554345"/>
                  </a:lnTo>
                  <a:lnTo>
                    <a:pt x="3210725" y="2509563"/>
                  </a:lnTo>
                  <a:lnTo>
                    <a:pt x="3188265" y="2465477"/>
                  </a:lnTo>
                  <a:lnTo>
                    <a:pt x="3165680" y="2422078"/>
                  </a:lnTo>
                  <a:lnTo>
                    <a:pt x="3142964" y="2379355"/>
                  </a:lnTo>
                  <a:lnTo>
                    <a:pt x="3120112" y="2337298"/>
                  </a:lnTo>
                  <a:lnTo>
                    <a:pt x="3097120" y="2295895"/>
                  </a:lnTo>
                  <a:lnTo>
                    <a:pt x="3073981" y="2255136"/>
                  </a:lnTo>
                  <a:lnTo>
                    <a:pt x="3050693" y="2215011"/>
                  </a:lnTo>
                  <a:lnTo>
                    <a:pt x="3027249" y="2175509"/>
                  </a:lnTo>
                  <a:lnTo>
                    <a:pt x="3003644" y="2136620"/>
                  </a:lnTo>
                  <a:lnTo>
                    <a:pt x="2979875" y="2098333"/>
                  </a:lnTo>
                  <a:lnTo>
                    <a:pt x="2955935" y="2060636"/>
                  </a:lnTo>
                  <a:lnTo>
                    <a:pt x="2931820" y="2023521"/>
                  </a:lnTo>
                  <a:lnTo>
                    <a:pt x="2907525" y="1986976"/>
                  </a:lnTo>
                  <a:lnTo>
                    <a:pt x="2883045" y="1950991"/>
                  </a:lnTo>
                  <a:lnTo>
                    <a:pt x="2858375" y="1915555"/>
                  </a:lnTo>
                  <a:lnTo>
                    <a:pt x="2833511" y="1880657"/>
                  </a:lnTo>
                  <a:lnTo>
                    <a:pt x="2808447" y="1846287"/>
                  </a:lnTo>
                  <a:lnTo>
                    <a:pt x="2783178" y="1812434"/>
                  </a:lnTo>
                  <a:lnTo>
                    <a:pt x="2757700" y="1779089"/>
                  </a:lnTo>
                  <a:lnTo>
                    <a:pt x="2732007" y="1746239"/>
                  </a:lnTo>
                  <a:lnTo>
                    <a:pt x="2706095" y="1713876"/>
                  </a:lnTo>
                  <a:lnTo>
                    <a:pt x="2679959" y="1681987"/>
                  </a:lnTo>
                  <a:lnTo>
                    <a:pt x="2653593" y="1650563"/>
                  </a:lnTo>
                  <a:lnTo>
                    <a:pt x="2626994" y="1619593"/>
                  </a:lnTo>
                  <a:lnTo>
                    <a:pt x="2600155" y="1589066"/>
                  </a:lnTo>
                  <a:lnTo>
                    <a:pt x="2573073" y="1558972"/>
                  </a:lnTo>
                  <a:lnTo>
                    <a:pt x="2545742" y="1529300"/>
                  </a:lnTo>
                  <a:lnTo>
                    <a:pt x="2518157" y="1500040"/>
                  </a:lnTo>
                  <a:lnTo>
                    <a:pt x="2490313" y="1471181"/>
                  </a:lnTo>
                  <a:lnTo>
                    <a:pt x="2462206" y="1442713"/>
                  </a:lnTo>
                  <a:lnTo>
                    <a:pt x="2433830" y="1414625"/>
                  </a:lnTo>
                  <a:lnTo>
                    <a:pt x="2405181" y="1386906"/>
                  </a:lnTo>
                  <a:lnTo>
                    <a:pt x="2376254" y="1359545"/>
                  </a:lnTo>
                  <a:lnTo>
                    <a:pt x="2347043" y="1332533"/>
                  </a:lnTo>
                  <a:lnTo>
                    <a:pt x="2317545" y="1305859"/>
                  </a:lnTo>
                  <a:lnTo>
                    <a:pt x="2287753" y="1279512"/>
                  </a:lnTo>
                  <a:lnTo>
                    <a:pt x="2257663" y="1253481"/>
                  </a:lnTo>
                  <a:lnTo>
                    <a:pt x="2227270" y="1227757"/>
                  </a:lnTo>
                  <a:lnTo>
                    <a:pt x="2196570" y="1202328"/>
                  </a:lnTo>
                  <a:lnTo>
                    <a:pt x="2165556" y="1177183"/>
                  </a:lnTo>
                  <a:lnTo>
                    <a:pt x="2134226" y="1152313"/>
                  </a:lnTo>
                  <a:lnTo>
                    <a:pt x="2102572" y="1127707"/>
                  </a:lnTo>
                  <a:lnTo>
                    <a:pt x="2070591" y="1103353"/>
                  </a:lnTo>
                  <a:lnTo>
                    <a:pt x="2038278" y="1079243"/>
                  </a:lnTo>
                  <a:lnTo>
                    <a:pt x="2005627" y="1055364"/>
                  </a:lnTo>
                  <a:lnTo>
                    <a:pt x="1972634" y="1031707"/>
                  </a:lnTo>
                  <a:lnTo>
                    <a:pt x="1939294" y="1008260"/>
                  </a:lnTo>
                  <a:lnTo>
                    <a:pt x="1905602" y="985014"/>
                  </a:lnTo>
                  <a:lnTo>
                    <a:pt x="1871553" y="961957"/>
                  </a:lnTo>
                  <a:lnTo>
                    <a:pt x="1837142" y="939080"/>
                  </a:lnTo>
                  <a:lnTo>
                    <a:pt x="1802365" y="916371"/>
                  </a:lnTo>
                  <a:lnTo>
                    <a:pt x="1767215" y="893821"/>
                  </a:lnTo>
                  <a:lnTo>
                    <a:pt x="1731689" y="871417"/>
                  </a:lnTo>
                  <a:lnTo>
                    <a:pt x="1695781" y="849151"/>
                  </a:lnTo>
                  <a:lnTo>
                    <a:pt x="1659487" y="827010"/>
                  </a:lnTo>
                  <a:lnTo>
                    <a:pt x="1622802" y="804986"/>
                  </a:lnTo>
                  <a:lnTo>
                    <a:pt x="1585720" y="783066"/>
                  </a:lnTo>
                  <a:lnTo>
                    <a:pt x="1548237" y="761242"/>
                  </a:lnTo>
                  <a:lnTo>
                    <a:pt x="1510348" y="739501"/>
                  </a:lnTo>
                  <a:lnTo>
                    <a:pt x="1472048" y="717833"/>
                  </a:lnTo>
                  <a:lnTo>
                    <a:pt x="1433332" y="696229"/>
                  </a:lnTo>
                  <a:lnTo>
                    <a:pt x="1394195" y="674677"/>
                  </a:lnTo>
                  <a:lnTo>
                    <a:pt x="1354632" y="653166"/>
                  </a:lnTo>
                  <a:lnTo>
                    <a:pt x="1314639" y="631687"/>
                  </a:lnTo>
                  <a:lnTo>
                    <a:pt x="1274210" y="610228"/>
                  </a:lnTo>
                  <a:lnTo>
                    <a:pt x="1233340" y="588779"/>
                  </a:lnTo>
                  <a:lnTo>
                    <a:pt x="1192025" y="567330"/>
                  </a:lnTo>
                  <a:lnTo>
                    <a:pt x="1150260" y="545870"/>
                  </a:lnTo>
                  <a:lnTo>
                    <a:pt x="1108039" y="524388"/>
                  </a:lnTo>
                  <a:lnTo>
                    <a:pt x="1065358" y="502873"/>
                  </a:lnTo>
                  <a:lnTo>
                    <a:pt x="1022212" y="481316"/>
                  </a:lnTo>
                  <a:lnTo>
                    <a:pt x="978596" y="459705"/>
                  </a:lnTo>
                  <a:lnTo>
                    <a:pt x="934505" y="438031"/>
                  </a:lnTo>
                  <a:lnTo>
                    <a:pt x="889934" y="416282"/>
                  </a:lnTo>
                  <a:lnTo>
                    <a:pt x="844879" y="394447"/>
                  </a:lnTo>
                  <a:lnTo>
                    <a:pt x="799333" y="372517"/>
                  </a:lnTo>
                  <a:lnTo>
                    <a:pt x="753293" y="350481"/>
                  </a:lnTo>
                  <a:lnTo>
                    <a:pt x="706754" y="328328"/>
                  </a:lnTo>
                  <a:lnTo>
                    <a:pt x="659710" y="306048"/>
                  </a:lnTo>
                  <a:lnTo>
                    <a:pt x="612157" y="283629"/>
                  </a:lnTo>
                  <a:lnTo>
                    <a:pt x="564089" y="261062"/>
                  </a:lnTo>
                  <a:lnTo>
                    <a:pt x="515503" y="238336"/>
                  </a:lnTo>
                  <a:lnTo>
                    <a:pt x="466392" y="215441"/>
                  </a:lnTo>
                  <a:lnTo>
                    <a:pt x="416752" y="192365"/>
                  </a:lnTo>
                  <a:lnTo>
                    <a:pt x="366578" y="169098"/>
                  </a:lnTo>
                  <a:lnTo>
                    <a:pt x="315866" y="145630"/>
                  </a:lnTo>
                  <a:lnTo>
                    <a:pt x="264610" y="121950"/>
                  </a:lnTo>
                  <a:lnTo>
                    <a:pt x="212805" y="98047"/>
                  </a:lnTo>
                  <a:lnTo>
                    <a:pt x="160446" y="73911"/>
                  </a:lnTo>
                  <a:lnTo>
                    <a:pt x="107529" y="49532"/>
                  </a:lnTo>
                  <a:lnTo>
                    <a:pt x="54048" y="24898"/>
                  </a:lnTo>
                  <a:lnTo>
                    <a:pt x="0" y="0"/>
                  </a:lnTo>
                </a:path>
              </a:pathLst>
            </a:custGeom>
            <a:ln w="60325">
              <a:solidFill>
                <a:srgbClr val="3E002F"/>
              </a:solidFill>
            </a:ln>
          </p:spPr>
          <p:txBody>
            <a:bodyPr wrap="square" lIns="0" tIns="0" rIns="0" bIns="0" rtlCol="0"/>
            <a:lstStyle/>
            <a:p/>
          </p:txBody>
        </p:sp>
      </p:grpSp>
      <p:sp>
        <p:nvSpPr>
          <p:cNvPr id="28" name="object 28"/>
          <p:cNvSpPr txBox="1"/>
          <p:nvPr/>
        </p:nvSpPr>
        <p:spPr>
          <a:xfrm>
            <a:off x="1039812" y="3788161"/>
            <a:ext cx="565785" cy="505459"/>
          </a:xfrm>
          <a:prstGeom prst="rect">
            <a:avLst/>
          </a:prstGeom>
        </p:spPr>
        <p:txBody>
          <a:bodyPr vert="horz" wrap="square" lIns="0" tIns="12700" rIns="0" bIns="0" rtlCol="0">
            <a:spAutoFit/>
          </a:bodyPr>
          <a:lstStyle/>
          <a:p>
            <a:pPr marL="12700">
              <a:lnSpc>
                <a:spcPts val="1889"/>
              </a:lnSpc>
              <a:spcBef>
                <a:spcPts val="100"/>
              </a:spcBef>
            </a:pPr>
            <a:r>
              <a:rPr sz="1700" spc="-10">
                <a:latin typeface="Arial"/>
                <a:cs typeface="Arial"/>
              </a:rPr>
              <a:t>2,100</a:t>
            </a:r>
            <a:endParaRPr sz="1700">
              <a:latin typeface="Arial"/>
              <a:cs typeface="Arial"/>
            </a:endParaRPr>
          </a:p>
          <a:p>
            <a:pPr marL="12700">
              <a:lnSpc>
                <a:spcPts val="1889"/>
              </a:lnSpc>
            </a:pPr>
            <a:r>
              <a:rPr sz="1700" spc="-10">
                <a:latin typeface="Arial"/>
                <a:cs typeface="Arial"/>
              </a:rPr>
              <a:t>2,000</a:t>
            </a:r>
            <a:endParaRPr sz="1700">
              <a:latin typeface="Arial"/>
              <a:cs typeface="Arial"/>
            </a:endParaRPr>
          </a:p>
        </p:txBody>
      </p:sp>
      <p:sp>
        <p:nvSpPr>
          <p:cNvPr id="29" name="object 29"/>
          <p:cNvSpPr txBox="1"/>
          <p:nvPr/>
        </p:nvSpPr>
        <p:spPr>
          <a:xfrm>
            <a:off x="1455737" y="6240848"/>
            <a:ext cx="146050" cy="284480"/>
          </a:xfrm>
          <a:prstGeom prst="rect">
            <a:avLst/>
          </a:prstGeom>
        </p:spPr>
        <p:txBody>
          <a:bodyPr vert="horz" wrap="square" lIns="0" tIns="12700" rIns="0" bIns="0" rtlCol="0">
            <a:spAutoFit/>
          </a:bodyPr>
          <a:lstStyle/>
          <a:p>
            <a:pPr marL="12700">
              <a:lnSpc>
                <a:spcPct val="100000"/>
              </a:lnSpc>
              <a:spcBef>
                <a:spcPts val="100"/>
              </a:spcBef>
            </a:pPr>
            <a:r>
              <a:rPr sz="1700">
                <a:latin typeface="Arial"/>
                <a:cs typeface="Arial"/>
              </a:rPr>
              <a:t>0</a:t>
            </a:r>
            <a:endParaRPr sz="1700">
              <a:latin typeface="Arial"/>
              <a:cs typeface="Arial"/>
            </a:endParaRPr>
          </a:p>
        </p:txBody>
      </p:sp>
      <p:sp>
        <p:nvSpPr>
          <p:cNvPr id="30" name="object 30"/>
          <p:cNvSpPr txBox="1"/>
          <p:nvPr/>
        </p:nvSpPr>
        <p:spPr>
          <a:xfrm>
            <a:off x="1039812" y="2989648"/>
            <a:ext cx="565785" cy="284480"/>
          </a:xfrm>
          <a:prstGeom prst="rect">
            <a:avLst/>
          </a:prstGeom>
        </p:spPr>
        <p:txBody>
          <a:bodyPr vert="horz" wrap="square" lIns="0" tIns="12700" rIns="0" bIns="0" rtlCol="0">
            <a:spAutoFit/>
          </a:bodyPr>
          <a:lstStyle/>
          <a:p>
            <a:pPr marL="12700">
              <a:lnSpc>
                <a:spcPct val="100000"/>
              </a:lnSpc>
              <a:spcBef>
                <a:spcPts val="100"/>
              </a:spcBef>
            </a:pPr>
            <a:r>
              <a:rPr sz="1700" spc="-10">
                <a:latin typeface="Arial"/>
                <a:cs typeface="Arial"/>
              </a:rPr>
              <a:t>3,000</a:t>
            </a:r>
            <a:endParaRPr sz="1700">
              <a:latin typeface="Arial"/>
              <a:cs typeface="Arial"/>
            </a:endParaRPr>
          </a:p>
        </p:txBody>
      </p:sp>
      <p:sp>
        <p:nvSpPr>
          <p:cNvPr id="31" name="object 31"/>
          <p:cNvSpPr txBox="1"/>
          <p:nvPr/>
        </p:nvSpPr>
        <p:spPr>
          <a:xfrm>
            <a:off x="3989387" y="6215448"/>
            <a:ext cx="1759585" cy="284480"/>
          </a:xfrm>
          <a:prstGeom prst="rect">
            <a:avLst/>
          </a:prstGeom>
        </p:spPr>
        <p:txBody>
          <a:bodyPr vert="horz" wrap="square" lIns="0" tIns="12700" rIns="0" bIns="0" rtlCol="0">
            <a:spAutoFit/>
          </a:bodyPr>
          <a:lstStyle/>
          <a:p>
            <a:pPr marL="12700">
              <a:lnSpc>
                <a:spcPct val="100000"/>
              </a:lnSpc>
              <a:spcBef>
                <a:spcPts val="100"/>
              </a:spcBef>
              <a:tabLst>
                <a:tab pos="1205865"/>
              </a:tabLst>
            </a:pPr>
            <a:r>
              <a:rPr sz="1700">
                <a:latin typeface="Arial"/>
                <a:cs typeface="Arial"/>
              </a:rPr>
              <a:t>700</a:t>
            </a:r>
            <a:r>
              <a:rPr sz="1700" spc="215">
                <a:latin typeface="Arial"/>
                <a:cs typeface="Arial"/>
              </a:rPr>
              <a:t> </a:t>
            </a:r>
            <a:r>
              <a:rPr sz="1700" spc="-25">
                <a:latin typeface="Arial"/>
                <a:cs typeface="Arial"/>
              </a:rPr>
              <a:t>750</a:t>
            </a:r>
            <a:r>
              <a:rPr sz="1700">
                <a:latin typeface="Arial"/>
                <a:cs typeface="Arial"/>
              </a:rPr>
              <a:t>	</a:t>
            </a:r>
            <a:r>
              <a:rPr sz="1700" spc="-10">
                <a:latin typeface="Arial"/>
                <a:cs typeface="Arial"/>
              </a:rPr>
              <a:t>1,000</a:t>
            </a:r>
            <a:endParaRPr sz="1700">
              <a:latin typeface="Arial"/>
              <a:cs typeface="Arial"/>
            </a:endParaRPr>
          </a:p>
        </p:txBody>
      </p:sp>
      <p:sp>
        <p:nvSpPr>
          <p:cNvPr id="32" name="object 32"/>
          <p:cNvSpPr txBox="1"/>
          <p:nvPr/>
        </p:nvSpPr>
        <p:spPr>
          <a:xfrm>
            <a:off x="382587" y="762714"/>
            <a:ext cx="1320800" cy="1494155"/>
          </a:xfrm>
          <a:prstGeom prst="rect">
            <a:avLst/>
          </a:prstGeom>
        </p:spPr>
        <p:txBody>
          <a:bodyPr vert="horz" wrap="square" lIns="0" tIns="12700" rIns="0" bIns="0" rtlCol="0">
            <a:spAutoFit/>
          </a:bodyPr>
          <a:lstStyle/>
          <a:p>
            <a:pPr marL="288925" marR="5080" indent="-276225">
              <a:lnSpc>
                <a:spcPct val="126200"/>
              </a:lnSpc>
              <a:spcBef>
                <a:spcPts val="100"/>
              </a:spcBef>
            </a:pPr>
            <a:r>
              <a:rPr sz="1700" b="1" spc="-10">
                <a:latin typeface="Microsoft JhengHei"/>
                <a:cs typeface="Microsoft JhengHei"/>
              </a:rPr>
              <a:t>计算机的最大</a:t>
            </a:r>
            <a:r>
              <a:rPr sz="1700" b="1" spc="-15">
                <a:latin typeface="Microsoft JhengHei"/>
                <a:cs typeface="Microsoft JhengHei"/>
              </a:rPr>
              <a:t>可能产量</a:t>
            </a:r>
            <a:endParaRPr sz="1700">
              <a:latin typeface="Microsoft JhengHei"/>
              <a:cs typeface="Microsoft JhengHei"/>
            </a:endParaRPr>
          </a:p>
          <a:p>
            <a:pPr>
              <a:lnSpc>
                <a:spcPct val="100000"/>
              </a:lnSpc>
              <a:spcBef>
                <a:spcPts val="50"/>
              </a:spcBef>
            </a:pPr>
            <a:endParaRPr sz="2350">
              <a:latin typeface="Microsoft JhengHei"/>
              <a:cs typeface="Microsoft JhengHei"/>
            </a:endParaRPr>
          </a:p>
          <a:p>
            <a:pPr marL="669925">
              <a:lnSpc>
                <a:spcPct val="100000"/>
              </a:lnSpc>
            </a:pPr>
            <a:r>
              <a:rPr sz="1700" spc="-10">
                <a:latin typeface="Arial"/>
                <a:cs typeface="Arial"/>
              </a:rPr>
              <a:t>4,000</a:t>
            </a:r>
            <a:endParaRPr sz="1700">
              <a:latin typeface="Arial"/>
              <a:cs typeface="Arial"/>
            </a:endParaRPr>
          </a:p>
        </p:txBody>
      </p:sp>
      <p:sp>
        <p:nvSpPr>
          <p:cNvPr id="33" name="object 33"/>
          <p:cNvSpPr txBox="1"/>
          <p:nvPr/>
        </p:nvSpPr>
        <p:spPr>
          <a:xfrm>
            <a:off x="4149725" y="4189798"/>
            <a:ext cx="156845" cy="284480"/>
          </a:xfrm>
          <a:prstGeom prst="rect">
            <a:avLst/>
          </a:prstGeom>
        </p:spPr>
        <p:txBody>
          <a:bodyPr vert="horz" wrap="square" lIns="0" tIns="12700" rIns="0" bIns="0" rtlCol="0">
            <a:spAutoFit/>
          </a:bodyPr>
          <a:lstStyle/>
          <a:p>
            <a:pPr>
              <a:lnSpc>
                <a:spcPct val="100000"/>
              </a:lnSpc>
              <a:spcBef>
                <a:spcPts val="100"/>
              </a:spcBef>
            </a:pPr>
            <a:r>
              <a:rPr sz="1700">
                <a:latin typeface="Arial"/>
                <a:cs typeface="Arial"/>
              </a:rPr>
              <a:t>A</a:t>
            </a:r>
            <a:endParaRPr sz="1700">
              <a:latin typeface="Arial"/>
              <a:cs typeface="Arial"/>
            </a:endParaRPr>
          </a:p>
        </p:txBody>
      </p:sp>
      <p:pic>
        <p:nvPicPr>
          <p:cNvPr id="34" name="object 34"/>
          <p:cNvPicPr/>
          <p:nvPr/>
        </p:nvPicPr>
        <p:blipFill>
          <a:blip r:embed="rId4"/>
          <a:stretch>
            <a:fillRect/>
          </a:stretch>
        </p:blipFill>
        <p:spPr>
          <a:xfrm>
            <a:off x="4260849" y="4070349"/>
            <a:ext cx="136524" cy="136524"/>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二、经济体制</a:t>
            </a:r>
          </a:p>
        </p:txBody>
      </p:sp>
      <p:sp>
        <p:nvSpPr>
          <p:cNvPr id="3" name="object 3"/>
          <p:cNvSpPr txBox="1"/>
          <p:nvPr/>
        </p:nvSpPr>
        <p:spPr>
          <a:xfrm>
            <a:off x="688340" y="4023105"/>
            <a:ext cx="170180" cy="520700"/>
          </a:xfrm>
          <a:prstGeom prst="rect">
            <a:avLst/>
          </a:prstGeom>
        </p:spPr>
        <p:txBody>
          <a:bodyPr vert="horz" wrap="square" lIns="0" tIns="12700" rIns="0" bIns="0" rtlCol="0">
            <a:spAutoFit/>
          </a:bodyPr>
          <a:lstStyle/>
          <a:p>
            <a:pPr marL="12700">
              <a:lnSpc>
                <a:spcPct val="100000"/>
              </a:lnSpc>
              <a:spcBef>
                <a:spcPts val="100"/>
              </a:spcBef>
            </a:pPr>
            <a:r>
              <a:rPr sz="3250">
                <a:latin typeface="Times New Roman"/>
                <a:cs typeface="Times New Roman"/>
              </a:rPr>
              <a:t>•</a:t>
            </a:r>
            <a:endParaRPr sz="3250">
              <a:latin typeface="Times New Roman"/>
              <a:cs typeface="Times New Roman"/>
            </a:endParaRPr>
          </a:p>
        </p:txBody>
      </p:sp>
      <p:sp>
        <p:nvSpPr>
          <p:cNvPr id="4" name="object 4"/>
          <p:cNvSpPr txBox="1"/>
          <p:nvPr/>
        </p:nvSpPr>
        <p:spPr>
          <a:xfrm>
            <a:off x="688340" y="1493520"/>
            <a:ext cx="7683500" cy="4512310"/>
          </a:xfrm>
          <a:prstGeom prst="rect">
            <a:avLst/>
          </a:prstGeom>
        </p:spPr>
        <p:txBody>
          <a:bodyPr vert="horz" wrap="square" lIns="0" tIns="12700" rIns="0" bIns="0" rtlCol="0">
            <a:spAutoFit/>
          </a:bodyPr>
          <a:lstStyle/>
          <a:p>
            <a:pPr marL="355600" marR="5080" indent="-342900" algn="just">
              <a:lnSpc>
                <a:spcPct val="100000"/>
              </a:lnSpc>
              <a:spcBef>
                <a:spcPts val="100"/>
              </a:spcBef>
              <a:buSzPct val="101562"/>
              <a:buFont typeface="Times New Roman"/>
              <a:buChar char="•"/>
              <a:tabLst>
                <a:tab pos="1168400"/>
              </a:tabLst>
            </a:pPr>
            <a:r>
              <a:rPr/>
              <a:t>	</a:t>
            </a:r>
            <a:r>
              <a:rPr sz="3200" spc="-5">
                <a:latin typeface="宋体"/>
                <a:cs typeface="宋体"/>
              </a:rPr>
              <a:t>在任何国家，组织安排起着经济决策框架的作用。一般地说，这些组织安排确定由谁决定用国家的稀缺资源生产什么，以及谁从好的决策中受益和谁从不好的决</a:t>
            </a:r>
            <a:r>
              <a:rPr sz="3200" spc="-10">
                <a:latin typeface="宋体"/>
                <a:cs typeface="宋体"/>
              </a:rPr>
              <a:t>策中受损。</a:t>
            </a:r>
            <a:endParaRPr sz="3200">
              <a:latin typeface="宋体"/>
              <a:cs typeface="宋体"/>
            </a:endParaRPr>
          </a:p>
          <a:p>
            <a:pPr marL="355600" marR="5080" indent="812800" algn="just">
              <a:lnSpc>
                <a:spcPct val="100000"/>
              </a:lnSpc>
              <a:spcBef>
                <a:spcPts val="765"/>
              </a:spcBef>
            </a:pPr>
            <a:r>
              <a:rPr sz="3200" spc="-5">
                <a:latin typeface="宋体"/>
                <a:cs typeface="宋体"/>
              </a:rPr>
              <a:t>国家在多大程度上干预经济是由经济体制的选择决定的，而经济体制可被认为</a:t>
            </a:r>
            <a:r>
              <a:rPr sz="3200">
                <a:latin typeface="宋体"/>
                <a:cs typeface="宋体"/>
              </a:rPr>
              <a:t>是</a:t>
            </a:r>
            <a:r>
              <a:rPr sz="3200" b="1">
                <a:solidFill>
                  <a:srgbClr val="CC3300"/>
                </a:solidFill>
                <a:latin typeface="Microsoft JhengHei"/>
                <a:cs typeface="Microsoft JhengHei"/>
              </a:rPr>
              <a:t>纯粹市场经济</a:t>
            </a:r>
            <a:r>
              <a:rPr sz="3200">
                <a:latin typeface="宋体"/>
                <a:cs typeface="宋体"/>
              </a:rPr>
              <a:t>和</a:t>
            </a:r>
            <a:r>
              <a:rPr sz="3200" b="1">
                <a:solidFill>
                  <a:srgbClr val="CC3300"/>
                </a:solidFill>
                <a:latin typeface="Microsoft JhengHei"/>
                <a:cs typeface="Microsoft JhengHei"/>
              </a:rPr>
              <a:t>纯粹计划经济</a:t>
            </a:r>
            <a:r>
              <a:rPr sz="3200" spc="-15">
                <a:latin typeface="宋体"/>
                <a:cs typeface="宋体"/>
              </a:rPr>
              <a:t>两种极端</a:t>
            </a:r>
            <a:r>
              <a:rPr sz="3200" spc="-5">
                <a:latin typeface="宋体"/>
                <a:cs typeface="宋体"/>
              </a:rPr>
              <a:t>情况不同程度的混合。</a:t>
            </a:r>
            <a:endParaRPr sz="3200">
              <a:latin typeface="宋体"/>
              <a:cs typeface="宋体"/>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混合经济体制</a:t>
            </a:r>
          </a:p>
        </p:txBody>
      </p:sp>
      <p:sp>
        <p:nvSpPr>
          <p:cNvPr id="3" name="object 3"/>
          <p:cNvSpPr txBox="1"/>
          <p:nvPr/>
        </p:nvSpPr>
        <p:spPr>
          <a:xfrm>
            <a:off x="1374139" y="2407920"/>
            <a:ext cx="6121400" cy="2463800"/>
          </a:xfrm>
          <a:prstGeom prst="rect">
            <a:avLst/>
          </a:prstGeom>
        </p:spPr>
        <p:txBody>
          <a:bodyPr vert="horz" wrap="square" lIns="0" tIns="12700" rIns="0" bIns="0" rtlCol="0">
            <a:spAutoFit/>
          </a:bodyPr>
          <a:lstStyle/>
          <a:p>
            <a:pPr marL="12700" marR="5080" indent="812800" algn="just">
              <a:lnSpc>
                <a:spcPct val="100000"/>
              </a:lnSpc>
              <a:spcBef>
                <a:spcPts val="100"/>
              </a:spcBef>
            </a:pPr>
            <a:r>
              <a:rPr sz="3200" spc="-5">
                <a:latin typeface="宋体"/>
                <a:cs typeface="宋体"/>
              </a:rPr>
              <a:t>把纯粹市场经济和纯粹计划经</a:t>
            </a:r>
            <a:r>
              <a:rPr sz="3200" spc="-50">
                <a:latin typeface="宋体"/>
                <a:cs typeface="宋体"/>
              </a:rPr>
              <a:t> </a:t>
            </a:r>
            <a:r>
              <a:rPr sz="3200">
                <a:latin typeface="宋体"/>
                <a:cs typeface="宋体"/>
              </a:rPr>
              <a:t>济的成分结合在一起的经济称为</a:t>
            </a:r>
            <a:r>
              <a:rPr sz="3200" spc="-50">
                <a:solidFill>
                  <a:srgbClr val="3333CC"/>
                </a:solidFill>
                <a:latin typeface="宋体"/>
                <a:cs typeface="宋体"/>
              </a:rPr>
              <a:t>混</a:t>
            </a:r>
            <a:r>
              <a:rPr sz="3200" spc="-10">
                <a:solidFill>
                  <a:srgbClr val="3333CC"/>
                </a:solidFill>
                <a:latin typeface="宋体"/>
                <a:cs typeface="宋体"/>
              </a:rPr>
              <a:t>合经济体制。</a:t>
            </a:r>
            <a:endParaRPr sz="3200">
              <a:latin typeface="宋体"/>
              <a:cs typeface="宋体"/>
            </a:endParaRPr>
          </a:p>
          <a:p>
            <a:pPr marL="12700" marR="5080" indent="812800">
              <a:lnSpc>
                <a:spcPct val="100000"/>
              </a:lnSpc>
            </a:pPr>
            <a:r>
              <a:rPr sz="3200" spc="-5">
                <a:latin typeface="宋体"/>
                <a:cs typeface="宋体"/>
              </a:rPr>
              <a:t>今天绝大多数经济都处在这两</a:t>
            </a:r>
            <a:r>
              <a:rPr sz="3200" spc="800">
                <a:latin typeface="宋体"/>
                <a:cs typeface="宋体"/>
              </a:rPr>
              <a:t>             </a:t>
            </a:r>
            <a:r>
              <a:rPr sz="3200" spc="-10">
                <a:latin typeface="宋体"/>
                <a:cs typeface="宋体"/>
              </a:rPr>
              <a:t>种极端情况之间。</a:t>
            </a:r>
            <a:endParaRPr sz="3200">
              <a:latin typeface="宋体"/>
              <a:cs typeface="宋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413838"/>
            <a:ext cx="6731000" cy="695960"/>
          </a:xfrm>
          <a:prstGeom prst="rect">
            <a:avLst/>
          </a:prstGeom>
        </p:spPr>
        <p:txBody>
          <a:bodyPr vert="horz" wrap="square" lIns="0" tIns="12700" rIns="0" bIns="0" rtlCol="0">
            <a:spAutoFit/>
          </a:bodyPr>
          <a:lstStyle/>
          <a:p>
            <a:pPr marL="12700">
              <a:lnSpc>
                <a:spcPct val="100000"/>
              </a:lnSpc>
              <a:spcBef>
                <a:spcPts val="100"/>
              </a:spcBef>
            </a:pPr>
            <a:r>
              <a:rPr sz="4400" spc="-5">
                <a:solidFill>
                  <a:srgbClr val="FFFFFF"/>
                </a:solidFill>
              </a:rPr>
              <a:t>三、市场经济中的资源配置</a:t>
            </a:r>
            <a:endParaRPr sz="4400"/>
          </a:p>
        </p:txBody>
      </p:sp>
      <p:sp>
        <p:nvSpPr>
          <p:cNvPr id="3" name="object 3"/>
          <p:cNvSpPr txBox="1"/>
          <p:nvPr/>
        </p:nvSpPr>
        <p:spPr>
          <a:xfrm>
            <a:off x="535940" y="1406607"/>
            <a:ext cx="8089900" cy="4170045"/>
          </a:xfrm>
          <a:prstGeom prst="rect">
            <a:avLst/>
          </a:prstGeom>
        </p:spPr>
        <p:txBody>
          <a:bodyPr vert="horz" wrap="square" lIns="0" tIns="99695" rIns="0" bIns="0" rtlCol="0">
            <a:spAutoFit/>
          </a:bodyPr>
          <a:lstStyle/>
          <a:p>
            <a:pPr marL="354965" indent="-342265">
              <a:lnSpc>
                <a:spcPct val="100000"/>
              </a:lnSpc>
              <a:spcBef>
                <a:spcPts val="785"/>
              </a:spcBef>
              <a:buSzPct val="101562"/>
              <a:buFont typeface="Times New Roman"/>
              <a:buChar char="•"/>
              <a:tabLst>
                <a:tab pos="354965"/>
                <a:tab pos="355600"/>
              </a:tabLst>
            </a:pPr>
            <a:r>
              <a:rPr sz="3200">
                <a:solidFill>
                  <a:srgbClr val="000099"/>
                </a:solidFill>
                <a:latin typeface="宋体"/>
                <a:cs typeface="宋体"/>
              </a:rPr>
              <a:t>计划方式</a:t>
            </a:r>
            <a:r>
              <a:rPr sz="3200" spc="-5">
                <a:latin typeface="宋体"/>
                <a:cs typeface="宋体"/>
              </a:rPr>
              <a:t>：由政府通过计划来安排</a:t>
            </a:r>
            <a:endParaRPr sz="3200">
              <a:latin typeface="宋体"/>
              <a:cs typeface="宋体"/>
            </a:endParaRPr>
          </a:p>
          <a:p>
            <a:pPr marL="755015" marR="214629" lvl="1" indent="-285115">
              <a:lnSpc>
                <a:spcPct val="100000"/>
              </a:lnSpc>
              <a:spcBef>
                <a:spcPts val="655"/>
              </a:spcBef>
              <a:buSzPct val="101785"/>
              <a:buFont typeface="Times New Roman"/>
              <a:buChar char="•"/>
              <a:tabLst>
                <a:tab pos="755015"/>
                <a:tab pos="755650"/>
              </a:tabLst>
            </a:pPr>
            <a:r>
              <a:rPr sz="2800" spc="-5">
                <a:latin typeface="宋体"/>
                <a:cs typeface="宋体"/>
              </a:rPr>
              <a:t>其结果是牺牲资源配置的效率，也没有真正实现国民经济的有计划发展。</a:t>
            </a:r>
            <a:endParaRPr sz="2800">
              <a:latin typeface="宋体"/>
              <a:cs typeface="宋体"/>
            </a:endParaRPr>
          </a:p>
          <a:p>
            <a:pPr marL="354965" marR="5080" indent="-342265">
              <a:lnSpc>
                <a:spcPct val="100000"/>
              </a:lnSpc>
              <a:spcBef>
                <a:spcPts val="785"/>
              </a:spcBef>
              <a:buSzPct val="101562"/>
              <a:buFont typeface="Times New Roman"/>
              <a:buChar char="•"/>
              <a:tabLst>
                <a:tab pos="354965"/>
                <a:tab pos="355600"/>
              </a:tabLst>
            </a:pPr>
            <a:r>
              <a:rPr sz="3200">
                <a:solidFill>
                  <a:srgbClr val="000099"/>
                </a:solidFill>
                <a:latin typeface="宋体"/>
                <a:cs typeface="宋体"/>
              </a:rPr>
              <a:t>市场方式</a:t>
            </a:r>
            <a:r>
              <a:rPr sz="3200" spc="-5">
                <a:latin typeface="宋体"/>
                <a:cs typeface="宋体"/>
              </a:rPr>
              <a:t>：以市场调节的价格支配资源的配</a:t>
            </a:r>
            <a:r>
              <a:rPr sz="3200" spc="-10">
                <a:latin typeface="宋体"/>
                <a:cs typeface="宋体"/>
              </a:rPr>
              <a:t>置和使用。</a:t>
            </a:r>
            <a:endParaRPr sz="3200">
              <a:latin typeface="宋体"/>
              <a:cs typeface="宋体"/>
            </a:endParaRPr>
          </a:p>
          <a:p>
            <a:pPr marL="755015" lvl="1" indent="-285115">
              <a:lnSpc>
                <a:spcPct val="100000"/>
              </a:lnSpc>
              <a:spcBef>
                <a:spcPts val="655"/>
              </a:spcBef>
              <a:buSzPct val="101785"/>
              <a:buFont typeface="Times New Roman"/>
              <a:buChar char="•"/>
              <a:tabLst>
                <a:tab pos="755015"/>
                <a:tab pos="755650"/>
              </a:tabLst>
            </a:pPr>
            <a:r>
              <a:rPr sz="2800" spc="-5">
                <a:latin typeface="宋体"/>
                <a:cs typeface="宋体"/>
              </a:rPr>
              <a:t>企业决策在竞争性市场上自主作出。</a:t>
            </a:r>
            <a:endParaRPr sz="2800">
              <a:latin typeface="宋体"/>
              <a:cs typeface="宋体"/>
            </a:endParaRPr>
          </a:p>
          <a:p>
            <a:pPr marL="354965" marR="5080" indent="-342265">
              <a:lnSpc>
                <a:spcPts val="3629"/>
              </a:lnSpc>
              <a:spcBef>
                <a:spcPts val="1080"/>
              </a:spcBef>
              <a:buSzPct val="101562"/>
              <a:buFont typeface="Times New Roman"/>
              <a:buChar char="•"/>
              <a:tabLst>
                <a:tab pos="354965"/>
                <a:tab pos="355600"/>
              </a:tabLst>
            </a:pPr>
            <a:r>
              <a:rPr sz="3200" spc="-5">
                <a:solidFill>
                  <a:srgbClr val="000099"/>
                </a:solidFill>
                <a:latin typeface="宋体"/>
                <a:cs typeface="宋体"/>
              </a:rPr>
              <a:t>我国由计划经济转向市场经济的基本目标是</a:t>
            </a:r>
            <a:r>
              <a:rPr sz="3200" spc="-75">
                <a:solidFill>
                  <a:srgbClr val="000099"/>
                </a:solidFill>
                <a:latin typeface="宋体"/>
                <a:cs typeface="宋体"/>
              </a:rPr>
              <a:t>要提高资源配置的效率 </a:t>
            </a:r>
            <a:r>
              <a:rPr sz="3200" spc="-50">
                <a:latin typeface="宋体"/>
                <a:cs typeface="宋体"/>
              </a:rPr>
              <a:t>。</a:t>
            </a:r>
            <a:endParaRPr sz="3200">
              <a:latin typeface="宋体"/>
              <a:cs typeface="宋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562100" y="660726"/>
            <a:ext cx="6172200" cy="695960"/>
          </a:xfrm>
          <a:prstGeom prst="rect">
            <a:avLst/>
          </a:prstGeom>
        </p:spPr>
        <p:txBody>
          <a:bodyPr vert="horz" wrap="square" lIns="0" tIns="12700" rIns="0" bIns="0" rtlCol="0">
            <a:spAutoFit/>
          </a:bodyPr>
          <a:lstStyle/>
          <a:p>
            <a:pPr marL="12700">
              <a:lnSpc>
                <a:spcPct val="100000"/>
              </a:lnSpc>
              <a:spcBef>
                <a:spcPts val="100"/>
              </a:spcBef>
            </a:pPr>
            <a:r>
              <a:rPr sz="4400" spc="-5"/>
              <a:t>市场配置资源的效率机制</a:t>
            </a:r>
            <a:endParaRPr sz="4400"/>
          </a:p>
        </p:txBody>
      </p:sp>
      <p:sp>
        <p:nvSpPr>
          <p:cNvPr id="3" name="object 3"/>
          <p:cNvSpPr txBox="1"/>
          <p:nvPr/>
        </p:nvSpPr>
        <p:spPr>
          <a:xfrm>
            <a:off x="307340" y="1426804"/>
            <a:ext cx="8547100" cy="793750"/>
          </a:xfrm>
          <a:prstGeom prst="rect">
            <a:avLst/>
          </a:prstGeom>
        </p:spPr>
        <p:txBody>
          <a:bodyPr vert="horz" wrap="square" lIns="0" tIns="94615" rIns="0" bIns="0" rtlCol="0">
            <a:spAutoFit/>
          </a:bodyPr>
          <a:lstStyle/>
          <a:p>
            <a:pPr marL="354965" marR="5080" indent="-342900">
              <a:lnSpc>
                <a:spcPts val="2690"/>
              </a:lnSpc>
              <a:spcBef>
                <a:spcPts val="745"/>
              </a:spcBef>
              <a:buSzPct val="101785"/>
              <a:buChar char="•"/>
              <a:tabLst>
                <a:tab pos="355600"/>
              </a:tabLst>
            </a:pPr>
            <a:r>
              <a:rPr sz="2800" spc="-5">
                <a:solidFill>
                  <a:srgbClr val="000099"/>
                </a:solidFill>
                <a:latin typeface="宋体"/>
                <a:cs typeface="宋体"/>
              </a:rPr>
              <a:t>市场经济在配置资源时可以通过以下三方面的调节机</a:t>
            </a:r>
            <a:r>
              <a:rPr sz="2800" spc="-10">
                <a:solidFill>
                  <a:srgbClr val="000099"/>
                </a:solidFill>
                <a:latin typeface="宋体"/>
                <a:cs typeface="宋体"/>
              </a:rPr>
              <a:t>制来实现效率目标：</a:t>
            </a:r>
            <a:endParaRPr sz="2800">
              <a:latin typeface="宋体"/>
              <a:cs typeface="宋体"/>
            </a:endParaRPr>
          </a:p>
        </p:txBody>
      </p:sp>
      <p:sp>
        <p:nvSpPr>
          <p:cNvPr id="4" name="object 4"/>
          <p:cNvSpPr txBox="1"/>
          <p:nvPr/>
        </p:nvSpPr>
        <p:spPr>
          <a:xfrm>
            <a:off x="764540" y="3121550"/>
            <a:ext cx="180975" cy="398780"/>
          </a:xfrm>
          <a:prstGeom prst="rect">
            <a:avLst/>
          </a:prstGeom>
        </p:spPr>
        <p:txBody>
          <a:bodyPr vert="horz" wrap="square" lIns="0" tIns="12700" rIns="0" bIns="0" rtlCol="0">
            <a:spAutoFit/>
          </a:bodyPr>
          <a:lstStyle/>
          <a:p>
            <a:pPr marL="12700">
              <a:lnSpc>
                <a:spcPct val="100000"/>
              </a:lnSpc>
              <a:spcBef>
                <a:spcPts val="100"/>
              </a:spcBef>
            </a:pPr>
            <a:r>
              <a:rPr sz="2450">
                <a:latin typeface="宋体"/>
                <a:cs typeface="宋体"/>
              </a:rPr>
              <a:t>•</a:t>
            </a:r>
            <a:endParaRPr sz="2450">
              <a:latin typeface="宋体"/>
              <a:cs typeface="宋体"/>
            </a:endParaRPr>
          </a:p>
        </p:txBody>
      </p:sp>
      <p:sp>
        <p:nvSpPr>
          <p:cNvPr id="5" name="object 5"/>
          <p:cNvSpPr txBox="1"/>
          <p:nvPr/>
        </p:nvSpPr>
        <p:spPr>
          <a:xfrm>
            <a:off x="764540" y="3779918"/>
            <a:ext cx="180975" cy="398780"/>
          </a:xfrm>
          <a:prstGeom prst="rect">
            <a:avLst/>
          </a:prstGeom>
        </p:spPr>
        <p:txBody>
          <a:bodyPr vert="horz" wrap="square" lIns="0" tIns="12700" rIns="0" bIns="0" rtlCol="0">
            <a:spAutoFit/>
          </a:bodyPr>
          <a:lstStyle/>
          <a:p>
            <a:pPr marL="12700">
              <a:lnSpc>
                <a:spcPct val="100000"/>
              </a:lnSpc>
              <a:spcBef>
                <a:spcPts val="100"/>
              </a:spcBef>
            </a:pPr>
            <a:r>
              <a:rPr sz="2450">
                <a:latin typeface="宋体"/>
                <a:cs typeface="宋体"/>
              </a:rPr>
              <a:t>•</a:t>
            </a:r>
            <a:endParaRPr sz="2450">
              <a:latin typeface="宋体"/>
              <a:cs typeface="宋体"/>
            </a:endParaRPr>
          </a:p>
        </p:txBody>
      </p:sp>
      <p:sp>
        <p:nvSpPr>
          <p:cNvPr id="6" name="object 6"/>
          <p:cNvSpPr txBox="1"/>
          <p:nvPr/>
        </p:nvSpPr>
        <p:spPr>
          <a:xfrm>
            <a:off x="764540" y="2176925"/>
            <a:ext cx="8235950" cy="2599690"/>
          </a:xfrm>
          <a:prstGeom prst="rect">
            <a:avLst/>
          </a:prstGeom>
        </p:spPr>
        <p:txBody>
          <a:bodyPr vert="horz" wrap="square" lIns="0" tIns="79375" rIns="0" bIns="0" rtlCol="0">
            <a:spAutoFit/>
          </a:bodyPr>
          <a:lstStyle/>
          <a:p>
            <a:pPr marL="298450" marR="5080" indent="-285750" algn="just">
              <a:lnSpc>
                <a:spcPct val="81800"/>
              </a:lnSpc>
              <a:spcBef>
                <a:spcPts val="625"/>
              </a:spcBef>
              <a:buSzPct val="102083"/>
              <a:buFont typeface="Arial"/>
              <a:buChar char="•"/>
              <a:tabLst>
                <a:tab pos="755650"/>
              </a:tabLst>
            </a:pPr>
            <a:r>
              <a:rPr/>
              <a:t>	</a:t>
            </a:r>
            <a:r>
              <a:rPr sz="2400">
                <a:latin typeface="宋体"/>
                <a:cs typeface="宋体"/>
              </a:rPr>
              <a:t>(1)</a:t>
            </a:r>
            <a:r>
              <a:rPr sz="2400" spc="-5">
                <a:latin typeface="宋体"/>
                <a:cs typeface="宋体"/>
              </a:rPr>
              <a:t>生产什么东西取决于消费者的货币选票，即消费者购买东西的决策。只有在“消费者为皇帝”的场合，生产者才能真正提供社会所需要的产品。</a:t>
            </a:r>
            <a:endParaRPr sz="2400">
              <a:latin typeface="宋体"/>
              <a:cs typeface="宋体"/>
            </a:endParaRPr>
          </a:p>
          <a:p>
            <a:pPr marL="298450" marR="5080" lvl="1" indent="915035">
              <a:lnSpc>
                <a:spcPts val="2410"/>
              </a:lnSpc>
              <a:spcBef>
                <a:spcPts val="365"/>
              </a:spcBef>
              <a:buSzPct val="95833"/>
              <a:buAutoNum type="arabicParenBoth" startAt="2"/>
              <a:tabLst>
                <a:tab pos="1213485"/>
              </a:tabLst>
            </a:pPr>
            <a:r>
              <a:rPr sz="2400" spc="-5">
                <a:latin typeface="宋体"/>
                <a:cs typeface="宋体"/>
              </a:rPr>
              <a:t>如何生产取决于不同生产者之间的竞争，竞争会使最便宜的生产方式代替费用较高的生产方法。</a:t>
            </a:r>
            <a:endParaRPr sz="2400">
              <a:latin typeface="宋体"/>
              <a:cs typeface="宋体"/>
            </a:endParaRPr>
          </a:p>
          <a:p>
            <a:pPr marL="298450" marR="5080" lvl="1" indent="915035" algn="just">
              <a:lnSpc>
                <a:spcPct val="81800"/>
              </a:lnSpc>
              <a:spcBef>
                <a:spcPts val="415"/>
              </a:spcBef>
              <a:buSzPct val="95833"/>
              <a:buAutoNum type="arabicParenBoth" startAt="2"/>
              <a:tabLst>
                <a:tab pos="1213485"/>
              </a:tabLst>
            </a:pPr>
            <a:r>
              <a:rPr sz="2400" spc="-5">
                <a:latin typeface="宋体"/>
                <a:cs typeface="宋体"/>
              </a:rPr>
              <a:t>为谁生产即生产成果的分配，取决于生产要素市场的供给和需求，取决于工资率、地租、利息和利润。这里指的是市场机制调节总产品在社会成员之间的分配。社会成员包</a:t>
            </a:r>
            <a:endParaRPr sz="2400">
              <a:latin typeface="宋体"/>
              <a:cs typeface="宋体"/>
            </a:endParaRPr>
          </a:p>
        </p:txBody>
      </p:sp>
      <p:sp>
        <p:nvSpPr>
          <p:cNvPr id="7" name="object 7"/>
          <p:cNvSpPr txBox="1"/>
          <p:nvPr/>
        </p:nvSpPr>
        <p:spPr>
          <a:xfrm>
            <a:off x="1050290" y="4677593"/>
            <a:ext cx="8255000" cy="1562100"/>
          </a:xfrm>
          <a:prstGeom prst="rect">
            <a:avLst/>
          </a:prstGeom>
        </p:spPr>
        <p:txBody>
          <a:bodyPr vert="horz" wrap="square" lIns="0" tIns="83820" rIns="0" bIns="0" rtlCol="0">
            <a:spAutoFit/>
          </a:bodyPr>
          <a:lstStyle/>
          <a:p>
            <a:pPr marL="12700" marR="5080">
              <a:lnSpc>
                <a:spcPts val="2300"/>
              </a:lnSpc>
              <a:spcBef>
                <a:spcPts val="660"/>
              </a:spcBef>
            </a:pPr>
            <a:r>
              <a:rPr sz="2400" spc="-5">
                <a:latin typeface="宋体"/>
                <a:cs typeface="宋体"/>
              </a:rPr>
              <a:t>括劳动、资本、土地和企业家等生产要素的所有者，他们根</a:t>
            </a:r>
            <a:r>
              <a:rPr sz="2400" spc="-50">
                <a:latin typeface="宋体"/>
                <a:cs typeface="宋体"/>
              </a:rPr>
              <a:t> </a:t>
            </a:r>
            <a:r>
              <a:rPr sz="2400" spc="-5">
                <a:latin typeface="宋体"/>
                <a:cs typeface="宋体"/>
              </a:rPr>
              <a:t>据市场上形成的工资率、利息、地租和利润获得相应的产品。只要在市场上形成的工资率、利息、地租、利润准确地反映</a:t>
            </a:r>
            <a:r>
              <a:rPr sz="2400" spc="-50">
                <a:latin typeface="宋体"/>
                <a:cs typeface="宋体"/>
              </a:rPr>
              <a:t> </a:t>
            </a:r>
            <a:r>
              <a:rPr sz="2400" spc="-5">
                <a:latin typeface="宋体"/>
                <a:cs typeface="宋体"/>
              </a:rPr>
              <a:t>各种生产要素的稀缺性，并能调节要素的需求，各类要素便</a:t>
            </a:r>
            <a:r>
              <a:rPr sz="2400" spc="-50">
                <a:latin typeface="宋体"/>
                <a:cs typeface="宋体"/>
              </a:rPr>
              <a:t> </a:t>
            </a:r>
            <a:r>
              <a:rPr sz="2400" spc="-10">
                <a:latin typeface="宋体"/>
                <a:cs typeface="宋体"/>
              </a:rPr>
              <a:t>能得到有效的配置。</a:t>
            </a:r>
            <a:endParaRPr sz="2400">
              <a:latin typeface="宋体"/>
              <a:cs typeface="宋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444334"/>
            <a:ext cx="4089400" cy="635000"/>
          </a:xfrm>
          <a:prstGeom prst="rect">
            <a:avLst/>
          </a:prstGeom>
        </p:spPr>
        <p:txBody>
          <a:bodyPr vert="horz" wrap="square" lIns="0" tIns="12700" rIns="0" bIns="0" rtlCol="0">
            <a:spAutoFit/>
          </a:bodyPr>
          <a:lstStyle/>
          <a:p>
            <a:pPr marL="12700">
              <a:lnSpc>
                <a:spcPct val="100000"/>
              </a:lnSpc>
              <a:spcBef>
                <a:spcPts val="100"/>
              </a:spcBef>
              <a:tabLst>
                <a:tab pos="2044064"/>
              </a:tabLst>
            </a:pPr>
            <a:r>
              <a:rPr/>
              <a:t>（一</a:t>
            </a:r>
            <a:r>
              <a:rPr spc="-50"/>
              <a:t>）</a:t>
            </a:r>
            <a:r>
              <a:rPr/>
              <a:t>	市场结</a:t>
            </a:r>
            <a:r>
              <a:rPr spc="-50"/>
              <a:t>构</a:t>
            </a:r>
          </a:p>
        </p:txBody>
      </p:sp>
      <p:sp>
        <p:nvSpPr>
          <p:cNvPr id="3" name="object 3"/>
          <p:cNvSpPr txBox="1"/>
          <p:nvPr/>
        </p:nvSpPr>
        <p:spPr>
          <a:xfrm>
            <a:off x="535940" y="1403737"/>
            <a:ext cx="3822700" cy="2797175"/>
          </a:xfrm>
          <a:prstGeom prst="rect">
            <a:avLst/>
          </a:prstGeom>
        </p:spPr>
        <p:txBody>
          <a:bodyPr vert="horz" wrap="square" lIns="0" tIns="102235" rIns="0" bIns="0" rtlCol="0">
            <a:spAutoFit/>
          </a:bodyPr>
          <a:lstStyle/>
          <a:p>
            <a:pPr marL="355600" indent="-342900">
              <a:lnSpc>
                <a:spcPct val="100000"/>
              </a:lnSpc>
              <a:spcBef>
                <a:spcPts val="805"/>
              </a:spcBef>
              <a:buSzPct val="101562"/>
              <a:buChar char="•"/>
              <a:tabLst>
                <a:tab pos="355600"/>
              </a:tabLst>
            </a:pPr>
            <a:r>
              <a:rPr sz="3200">
                <a:latin typeface="宋体"/>
                <a:cs typeface="宋体"/>
              </a:rPr>
              <a:t>1</a:t>
            </a:r>
            <a:r>
              <a:rPr sz="3200" spc="-10">
                <a:latin typeface="宋体"/>
                <a:cs typeface="宋体"/>
              </a:rPr>
              <a:t>、纯粹竞争市场。</a:t>
            </a:r>
            <a:endParaRPr sz="3200">
              <a:latin typeface="宋体"/>
              <a:cs typeface="宋体"/>
            </a:endParaRPr>
          </a:p>
          <a:p>
            <a:pPr marL="355600" indent="-342900">
              <a:lnSpc>
                <a:spcPct val="100000"/>
              </a:lnSpc>
              <a:spcBef>
                <a:spcPts val="770"/>
              </a:spcBef>
              <a:buSzPct val="101562"/>
              <a:buChar char="•"/>
              <a:tabLst>
                <a:tab pos="355600"/>
              </a:tabLst>
            </a:pPr>
            <a:r>
              <a:rPr sz="3200">
                <a:latin typeface="宋体"/>
                <a:cs typeface="宋体"/>
              </a:rPr>
              <a:t>2</a:t>
            </a:r>
            <a:r>
              <a:rPr sz="3200" spc="-10">
                <a:latin typeface="宋体"/>
                <a:cs typeface="宋体"/>
              </a:rPr>
              <a:t>、纯粹垄断市场。</a:t>
            </a:r>
            <a:endParaRPr sz="3200">
              <a:latin typeface="宋体"/>
              <a:cs typeface="宋体"/>
            </a:endParaRPr>
          </a:p>
          <a:p>
            <a:pPr marL="355600" indent="-342900">
              <a:lnSpc>
                <a:spcPct val="100000"/>
              </a:lnSpc>
              <a:spcBef>
                <a:spcPts val="765"/>
              </a:spcBef>
              <a:buSzPct val="101562"/>
              <a:buChar char="•"/>
              <a:tabLst>
                <a:tab pos="355600"/>
              </a:tabLst>
            </a:pPr>
            <a:r>
              <a:rPr sz="3200">
                <a:latin typeface="宋体"/>
                <a:cs typeface="宋体"/>
              </a:rPr>
              <a:t>3</a:t>
            </a:r>
            <a:r>
              <a:rPr sz="3200" spc="-10">
                <a:latin typeface="宋体"/>
                <a:cs typeface="宋体"/>
              </a:rPr>
              <a:t>、不完全竞争市场</a:t>
            </a:r>
            <a:endParaRPr sz="3200">
              <a:latin typeface="宋体"/>
              <a:cs typeface="宋体"/>
            </a:endParaRPr>
          </a:p>
          <a:p>
            <a:pPr marL="755650" lvl="1" indent="-285750">
              <a:lnSpc>
                <a:spcPct val="100000"/>
              </a:lnSpc>
              <a:spcBef>
                <a:spcPts val="660"/>
              </a:spcBef>
              <a:buSzPct val="101785"/>
              <a:buChar char="•"/>
              <a:tabLst>
                <a:tab pos="755650"/>
              </a:tabLst>
            </a:pPr>
            <a:r>
              <a:rPr sz="2800" spc="-10">
                <a:latin typeface="宋体"/>
                <a:cs typeface="宋体"/>
              </a:rPr>
              <a:t>垄断竞争市场</a:t>
            </a:r>
            <a:endParaRPr sz="2800">
              <a:latin typeface="宋体"/>
              <a:cs typeface="宋体"/>
            </a:endParaRPr>
          </a:p>
          <a:p>
            <a:pPr marL="755650" lvl="1" indent="-285750">
              <a:lnSpc>
                <a:spcPct val="100000"/>
              </a:lnSpc>
              <a:spcBef>
                <a:spcPts val="675"/>
              </a:spcBef>
              <a:buSzPct val="101785"/>
              <a:buChar char="•"/>
              <a:tabLst>
                <a:tab pos="755650"/>
              </a:tabLst>
            </a:pPr>
            <a:r>
              <a:rPr sz="2800" spc="-10">
                <a:latin typeface="宋体"/>
                <a:cs typeface="宋体"/>
              </a:rPr>
              <a:t>寡头垄断市场</a:t>
            </a:r>
            <a:endParaRPr sz="2800">
              <a:latin typeface="宋体"/>
              <a:cs typeface="宋体"/>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纯粹竞争市场</a:t>
            </a:r>
          </a:p>
        </p:txBody>
      </p:sp>
      <p:sp>
        <p:nvSpPr>
          <p:cNvPr id="3" name="object 3"/>
          <p:cNvSpPr txBox="1"/>
          <p:nvPr/>
        </p:nvSpPr>
        <p:spPr>
          <a:xfrm>
            <a:off x="535940" y="1406607"/>
            <a:ext cx="7880350" cy="4440555"/>
          </a:xfrm>
          <a:prstGeom prst="rect">
            <a:avLst/>
          </a:prstGeom>
        </p:spPr>
        <p:txBody>
          <a:bodyPr vert="horz" wrap="square" lIns="0" tIns="99695" rIns="0" bIns="0" rtlCol="0">
            <a:spAutoFit/>
          </a:bodyPr>
          <a:lstStyle/>
          <a:p>
            <a:pPr marL="354965" indent="-342265">
              <a:lnSpc>
                <a:spcPct val="100000"/>
              </a:lnSpc>
              <a:spcBef>
                <a:spcPts val="785"/>
              </a:spcBef>
              <a:buSzPct val="101562"/>
              <a:buFont typeface="Times New Roman"/>
              <a:buChar char="•"/>
              <a:tabLst>
                <a:tab pos="354965"/>
                <a:tab pos="355600"/>
              </a:tabLst>
            </a:pPr>
            <a:r>
              <a:rPr sz="3200" spc="-5">
                <a:solidFill>
                  <a:srgbClr val="3333CC"/>
                </a:solidFill>
                <a:latin typeface="宋体"/>
                <a:cs typeface="宋体"/>
              </a:rPr>
              <a:t>纯粹竞争市场必须具备五个重要特征：</a:t>
            </a:r>
            <a:endParaRPr sz="3200">
              <a:latin typeface="宋体"/>
              <a:cs typeface="宋体"/>
            </a:endParaRPr>
          </a:p>
          <a:p>
            <a:pPr marL="755015" marR="5080" lvl="1" indent="-285115">
              <a:lnSpc>
                <a:spcPct val="100000"/>
              </a:lnSpc>
              <a:spcBef>
                <a:spcPts val="655"/>
              </a:spcBef>
              <a:buSzPct val="101785"/>
              <a:buFont typeface="Times New Roman"/>
              <a:buChar char="•"/>
              <a:tabLst>
                <a:tab pos="755015"/>
                <a:tab pos="755650"/>
              </a:tabLst>
            </a:pPr>
            <a:r>
              <a:rPr sz="2800" spc="-5">
                <a:latin typeface="宋体"/>
                <a:cs typeface="宋体"/>
              </a:rPr>
              <a:t>第一，产品必须有足够多的买主和卖主，使得他们中的任何一个都不能单独影响价格。</a:t>
            </a:r>
            <a:endParaRPr sz="2800">
              <a:latin typeface="宋体"/>
              <a:cs typeface="宋体"/>
            </a:endParaRPr>
          </a:p>
          <a:p>
            <a:pPr marL="755015" marR="5080" lvl="1" indent="-285115">
              <a:lnSpc>
                <a:spcPct val="100000"/>
              </a:lnSpc>
              <a:spcBef>
                <a:spcPts val="675"/>
              </a:spcBef>
              <a:buSzPct val="101785"/>
              <a:buFont typeface="Times New Roman"/>
              <a:buChar char="•"/>
              <a:tabLst>
                <a:tab pos="755015"/>
                <a:tab pos="755650"/>
              </a:tabLst>
            </a:pPr>
            <a:r>
              <a:rPr sz="2800">
                <a:latin typeface="宋体"/>
                <a:cs typeface="宋体"/>
              </a:rPr>
              <a:t>第二，每个卖主必须提供标准化的产品（</a:t>
            </a:r>
            <a:r>
              <a:rPr sz="2800" spc="-25">
                <a:latin typeface="宋体"/>
                <a:cs typeface="宋体"/>
              </a:rPr>
              <a:t>产品</a:t>
            </a:r>
            <a:r>
              <a:rPr sz="2800">
                <a:latin typeface="宋体"/>
                <a:cs typeface="宋体"/>
              </a:rPr>
              <a:t>无差异）</a:t>
            </a:r>
            <a:r>
              <a:rPr sz="2800" spc="-50">
                <a:latin typeface="宋体"/>
                <a:cs typeface="宋体"/>
              </a:rPr>
              <a:t>。</a:t>
            </a:r>
            <a:endParaRPr sz="2800">
              <a:latin typeface="宋体"/>
              <a:cs typeface="宋体"/>
            </a:endParaRPr>
          </a:p>
          <a:p>
            <a:pPr marL="755015" marR="5080" lvl="1" indent="-285115">
              <a:lnSpc>
                <a:spcPct val="100000"/>
              </a:lnSpc>
              <a:spcBef>
                <a:spcPts val="670"/>
              </a:spcBef>
              <a:buSzPct val="101785"/>
              <a:buFont typeface="Times New Roman"/>
              <a:buChar char="•"/>
              <a:tabLst>
                <a:tab pos="755015"/>
                <a:tab pos="755650"/>
              </a:tabLst>
            </a:pPr>
            <a:r>
              <a:rPr sz="2800" spc="-5">
                <a:latin typeface="宋体"/>
                <a:cs typeface="宋体"/>
              </a:rPr>
              <a:t>第三，产品价格必须要在没有任何干预的情况</a:t>
            </a:r>
            <a:r>
              <a:rPr sz="2800" spc="-10">
                <a:latin typeface="宋体"/>
                <a:cs typeface="宋体"/>
              </a:rPr>
              <a:t>下自由浮动。</a:t>
            </a:r>
            <a:endParaRPr sz="2800">
              <a:latin typeface="宋体"/>
              <a:cs typeface="宋体"/>
            </a:endParaRPr>
          </a:p>
          <a:p>
            <a:pPr marL="755015" lvl="1" indent="-285115">
              <a:lnSpc>
                <a:spcPct val="100000"/>
              </a:lnSpc>
              <a:spcBef>
                <a:spcPts val="675"/>
              </a:spcBef>
              <a:buSzPct val="101785"/>
              <a:buFont typeface="Times New Roman"/>
              <a:buChar char="•"/>
              <a:tabLst>
                <a:tab pos="755015"/>
                <a:tab pos="755650"/>
              </a:tabLst>
            </a:pPr>
            <a:r>
              <a:rPr sz="2800" spc="-5">
                <a:latin typeface="宋体"/>
                <a:cs typeface="宋体"/>
              </a:rPr>
              <a:t>第四，买主和卖主必须不是固定的。</a:t>
            </a:r>
            <a:endParaRPr sz="2800">
              <a:latin typeface="宋体"/>
              <a:cs typeface="宋体"/>
            </a:endParaRPr>
          </a:p>
          <a:p>
            <a:pPr marL="755015" lvl="1" indent="-285115">
              <a:lnSpc>
                <a:spcPct val="100000"/>
              </a:lnSpc>
              <a:spcBef>
                <a:spcPts val="670"/>
              </a:spcBef>
              <a:buSzPct val="101785"/>
              <a:buFont typeface="Times New Roman"/>
              <a:buChar char="•"/>
              <a:tabLst>
                <a:tab pos="755015"/>
                <a:tab pos="755650"/>
              </a:tabLst>
            </a:pPr>
            <a:r>
              <a:rPr sz="2800">
                <a:latin typeface="宋体"/>
                <a:cs typeface="宋体"/>
              </a:rPr>
              <a:t>第五，企业进出市场没有障碍。（农业</a:t>
            </a:r>
            <a:r>
              <a:rPr sz="2800" spc="-50">
                <a:latin typeface="宋体"/>
                <a:cs typeface="宋体"/>
              </a:rPr>
              <a:t>）</a:t>
            </a:r>
            <a:endParaRPr sz="2800">
              <a:latin typeface="宋体"/>
              <a:cs typeface="宋体"/>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纯粹垄断市场</a:t>
            </a:r>
          </a:p>
        </p:txBody>
      </p:sp>
      <p:sp>
        <p:nvSpPr>
          <p:cNvPr id="3" name="object 3"/>
          <p:cNvSpPr txBox="1"/>
          <p:nvPr/>
        </p:nvSpPr>
        <p:spPr>
          <a:xfrm>
            <a:off x="535940" y="1406607"/>
            <a:ext cx="8235950" cy="3501390"/>
          </a:xfrm>
          <a:prstGeom prst="rect">
            <a:avLst/>
          </a:prstGeom>
        </p:spPr>
        <p:txBody>
          <a:bodyPr vert="horz" wrap="square" lIns="0" tIns="99695" rIns="0" bIns="0" rtlCol="0">
            <a:spAutoFit/>
          </a:bodyPr>
          <a:lstStyle/>
          <a:p>
            <a:pPr marL="354965" indent="-342265">
              <a:lnSpc>
                <a:spcPct val="100000"/>
              </a:lnSpc>
              <a:spcBef>
                <a:spcPts val="785"/>
              </a:spcBef>
              <a:buSzPct val="101562"/>
              <a:buFont typeface="Times New Roman"/>
              <a:buChar char="•"/>
              <a:tabLst>
                <a:tab pos="354965"/>
                <a:tab pos="355600"/>
              </a:tabLst>
            </a:pPr>
            <a:r>
              <a:rPr sz="3200" spc="-20">
                <a:solidFill>
                  <a:srgbClr val="3333CC"/>
                </a:solidFill>
                <a:latin typeface="宋体"/>
                <a:cs typeface="宋体"/>
              </a:rPr>
              <a:t>特征：</a:t>
            </a:r>
            <a:endParaRPr sz="3200">
              <a:latin typeface="宋体"/>
              <a:cs typeface="宋体"/>
            </a:endParaRPr>
          </a:p>
          <a:p>
            <a:pPr marL="755015" lvl="1" indent="-285115">
              <a:lnSpc>
                <a:spcPct val="100000"/>
              </a:lnSpc>
              <a:spcBef>
                <a:spcPts val="655"/>
              </a:spcBef>
              <a:buSzPct val="101785"/>
              <a:buFont typeface="Times New Roman"/>
              <a:buChar char="•"/>
              <a:tabLst>
                <a:tab pos="755015"/>
                <a:tab pos="755650"/>
              </a:tabLst>
            </a:pPr>
            <a:r>
              <a:rPr sz="2800" spc="-5">
                <a:latin typeface="宋体"/>
                <a:cs typeface="宋体"/>
              </a:rPr>
              <a:t>一种产品只有一个卖主。</a:t>
            </a:r>
            <a:endParaRPr sz="2800">
              <a:latin typeface="宋体"/>
              <a:cs typeface="宋体"/>
            </a:endParaRPr>
          </a:p>
          <a:p>
            <a:pPr marL="755015" marR="361315" lvl="1" indent="-285115">
              <a:lnSpc>
                <a:spcPct val="100000"/>
              </a:lnSpc>
              <a:spcBef>
                <a:spcPts val="675"/>
              </a:spcBef>
              <a:buSzPct val="101785"/>
              <a:buFont typeface="Times New Roman"/>
              <a:buChar char="•"/>
              <a:tabLst>
                <a:tab pos="755015"/>
                <a:tab pos="755650"/>
              </a:tabLst>
            </a:pPr>
            <a:r>
              <a:rPr sz="2800" spc="-5">
                <a:latin typeface="宋体"/>
                <a:cs typeface="宋体"/>
              </a:rPr>
              <a:t>垄断者对价格有很强的控制能力，而且经常能够阻止潜在的卖主进入这个市场。</a:t>
            </a:r>
            <a:endParaRPr sz="2800">
              <a:latin typeface="宋体"/>
              <a:cs typeface="宋体"/>
            </a:endParaRPr>
          </a:p>
          <a:p>
            <a:pPr marL="755015" marR="361315" lvl="1" indent="-285115">
              <a:lnSpc>
                <a:spcPct val="100000"/>
              </a:lnSpc>
              <a:spcBef>
                <a:spcPts val="670"/>
              </a:spcBef>
              <a:buSzPct val="101785"/>
              <a:buFont typeface="Times New Roman"/>
              <a:buChar char="•"/>
              <a:tabLst>
                <a:tab pos="755015"/>
                <a:tab pos="755650"/>
              </a:tabLst>
            </a:pPr>
            <a:r>
              <a:rPr sz="2800" spc="-5">
                <a:latin typeface="宋体"/>
                <a:cs typeface="宋体"/>
              </a:rPr>
              <a:t>垄断的存在会损伤消费者的利益，使市场经济达不到社会福利的最优水平。</a:t>
            </a:r>
            <a:endParaRPr sz="2800">
              <a:latin typeface="宋体"/>
              <a:cs typeface="宋体"/>
            </a:endParaRPr>
          </a:p>
          <a:p>
            <a:pPr marL="755015" lvl="1" indent="-285115">
              <a:lnSpc>
                <a:spcPct val="100000"/>
              </a:lnSpc>
              <a:spcBef>
                <a:spcPts val="675"/>
              </a:spcBef>
              <a:buSzPct val="101785"/>
              <a:buFont typeface="Times New Roman"/>
              <a:buChar char="•"/>
              <a:tabLst>
                <a:tab pos="755015"/>
                <a:tab pos="755650"/>
              </a:tabLst>
            </a:pPr>
            <a:r>
              <a:rPr sz="2800" spc="-5">
                <a:latin typeface="宋体"/>
                <a:cs typeface="宋体"/>
              </a:rPr>
              <a:t>垄断者只是在高价少销和低价多销之间做抉择。</a:t>
            </a:r>
            <a:endParaRPr sz="2800">
              <a:latin typeface="宋体"/>
              <a:cs typeface="宋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https://d.book118.com/015341242012011042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35</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35</vt:i4>
      </vt:variant>
    </vt:vector>
  </HeadingPairs>
  <TitlesOfParts>
    <vt:vector baseType="lpstr" size="43">
      <vt:lpstr>Arial</vt:lpstr>
      <vt:lpstr>Calibri</vt:lpstr>
      <vt:lpstr>宋体</vt:lpstr>
      <vt:lpstr>Microsoft JhengHei</vt:lpstr>
      <vt:lpstr>Times New Roman</vt:lpstr>
      <vt:lpstr>微软雅黑</vt:lpstr>
      <vt:lpstr>Symbol</vt:lpstr>
      <vt:lpstr>Office Theme</vt:lpstr>
      <vt:lpstr>2</vt:lpstr>
      <vt:lpstr>大纲</vt:lpstr>
      <vt:lpstr>一、资源配置的效率</vt:lpstr>
      <vt:lpstr>PowerPoint Presentation</vt:lpstr>
      <vt:lpstr>资源配置的效率</vt:lpstr>
      <vt:lpstr>帕累托效率</vt:lpstr>
      <vt:lpstr>帕累托最优</vt:lpstr>
      <vt:lpstr>PowerPoint Presentation</vt:lpstr>
      <vt:lpstr>两个人的效率</vt:lpstr>
      <vt:lpstr>两个人的效率</vt:lpstr>
      <vt:lpstr>PowerPoint Presentation</vt:lpstr>
      <vt:lpstr>PowerPoint Presentation</vt:lpstr>
      <vt:lpstr>有生产的经济</vt:lpstr>
      <vt:lpstr>生产可能性边界</vt:lpstr>
      <vt:lpstr>有生产的经济</vt:lpstr>
      <vt:lpstr>PowerPoint Presentation</vt:lpstr>
      <vt:lpstr>第一定理的表达</vt:lpstr>
      <vt:lpstr>福利经济学的第二定理</vt:lpstr>
      <vt:lpstr>PowerPoint Presentation</vt:lpstr>
      <vt:lpstr>PowerPoint Presentation</vt:lpstr>
      <vt:lpstr>PowerPoint Presentation</vt:lpstr>
      <vt:lpstr>PowerPoint Presentation</vt:lpstr>
      <vt:lpstr>接 上</vt:lpstr>
      <vt:lpstr>PowerPoint Presentation</vt:lpstr>
      <vt:lpstr>生产可能性边界的移动</vt:lpstr>
      <vt:lpstr>二、经济体制</vt:lpstr>
      <vt:lpstr>PowerPoint Presentation</vt:lpstr>
      <vt:lpstr>PowerPoint Presentation</vt:lpstr>
      <vt:lpstr>混合经济体制</vt:lpstr>
      <vt:lpstr>三、市场经济中的资源配置</vt:lpstr>
      <vt:lpstr>市场配置资源的效率机制</vt:lpstr>
      <vt:lpstr>（一）	市场结构</vt:lpstr>
      <vt:lpstr>纯粹竞争市场</vt:lpstr>
      <vt:lpstr>纯粹垄断市场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2024-09-03T00:16:18.585</cp:lastPrinted>
  <dcterms:created xsi:type="dcterms:W3CDTF">2024-09-02T16:16:18Z</dcterms:created>
  <dcterms:modified xsi:type="dcterms:W3CDTF">2024-09-02T16:16:20Z</dcterms:modified>
</cp:coreProperties>
</file>