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A52B11-397D-49DE-B6CD-65CCEAF0AC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5401D0-2758-4642-A43A-1B972DD06C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D7401E-EA14-43E2-A2E8-E53012DFFC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05CD28-D3C1-4723-90AE-3A42CDDB94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7C0973-6420-4857-A7E0-59C62837A9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4636E2-31CD-45BA-A620-DA47CC97C1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C878D2-4619-4553-A1EE-D15FA7498A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A92425-4C8D-47FC-8693-452309871A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6100B6-6288-4174-BDE2-EDC7D0BB57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25565E-1BB5-48EE-926D-AD4563449E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D7CCAF-6BE0-46B9-B885-B6E03E98D1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34400413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《财务成果核算岗位》PPT课件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岗位概述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财务成果核算流程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财务成果核算的法规与制度</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财务成果核算的案例分析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财务成果核算的挑战与解决方案</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岗位概述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589036"/>
            <a:ext cx="3522286" cy="14478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职责</a:t>
            </a:r>
          </a:p>
        </p:txBody>
      </p:sp>
      <p:sp>
        <p:nvSpPr>
          <p:cNvPr id="10" name="TextBox 10"/>
          <p:cNvSpPr txBox="1"/>
          <p:nvPr/>
        </p:nvSpPr>
        <p:spPr>
          <a:xfrm>
            <a:off x="8694207" y="3423581"/>
            <a:ext cx="3329778"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分析财务成果数据，找出经营问题并提出改进建议；</a:t>
            </a:r>
          </a:p>
        </p:txBody>
      </p:sp>
      <p:sp>
        <p:nvSpPr>
          <p:cNvPr id="11" name="TextBox 11"/>
          <p:cNvSpPr txBox="1"/>
          <p:nvPr/>
        </p:nvSpPr>
        <p:spPr>
          <a:xfrm>
            <a:off x="7776775" y="5258126"/>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与相关部门合作，共同推动企业财务成果的优化和管理水平的提升。</a:t>
            </a:r>
          </a:p>
        </p:txBody>
      </p:sp>
      <p:sp>
        <p:nvSpPr>
          <p:cNvPr id="12" name="TextBox 12"/>
          <p:cNvSpPr txBox="1"/>
          <p:nvPr/>
        </p:nvSpPr>
        <p:spPr>
          <a:xfrm>
            <a:off x="689125" y="1589036"/>
            <a:ext cx="3657600" cy="10477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定义：财务成果核算岗位是负责对企业财务成果进行核算和管理的专业岗位。</a:t>
            </a:r>
          </a:p>
        </p:txBody>
      </p:sp>
      <p:sp>
        <p:nvSpPr>
          <p:cNvPr id="13" name="TextBox 13"/>
          <p:cNvSpPr txBox="1"/>
          <p:nvPr/>
        </p:nvSpPr>
        <p:spPr>
          <a:xfrm>
            <a:off x="69245" y="3423581"/>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编制财务成果报表，反映企业一定时期内的经营成果；</a:t>
            </a:r>
          </a:p>
        </p:txBody>
      </p:sp>
      <p:sp>
        <p:nvSpPr>
          <p:cNvPr id="14" name="TextBox 14"/>
          <p:cNvSpPr txBox="1"/>
          <p:nvPr/>
        </p:nvSpPr>
        <p:spPr>
          <a:xfrm>
            <a:off x="1048052" y="5258126"/>
            <a:ext cx="3305175"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监督财务成果核算过程，确保数据准确性和合规性；</a:t>
            </a:r>
          </a:p>
        </p:txBody>
      </p:sp>
      <p:sp>
        <p:nvSpPr>
          <p:cNvPr id="15" name="Freeform 15"/>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4552613" y="145492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17" name="TextBox 17"/>
          <p:cNvSpPr txBox="1"/>
          <p:nvPr/>
        </p:nvSpPr>
        <p:spPr>
          <a:xfrm>
            <a:off x="6359254" y="145492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18" name="TextBox 18"/>
          <p:cNvSpPr txBox="1"/>
          <p:nvPr/>
        </p:nvSpPr>
        <p:spPr>
          <a:xfrm>
            <a:off x="3457298" y="3289469"/>
            <a:ext cx="1260437"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19" name="TextBox 19"/>
          <p:cNvSpPr txBox="1"/>
          <p:nvPr/>
        </p:nvSpPr>
        <p:spPr>
          <a:xfrm>
            <a:off x="7365244" y="3289469"/>
            <a:ext cx="1247260"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0" name="TextBox 20"/>
          <p:cNvSpPr txBox="1"/>
          <p:nvPr/>
        </p:nvSpPr>
        <p:spPr>
          <a:xfrm>
            <a:off x="4552613" y="512401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1" name="TextBox 21"/>
          <p:cNvSpPr txBox="1"/>
          <p:nvPr/>
        </p:nvSpPr>
        <p:spPr>
          <a:xfrm>
            <a:off x="6359254" y="512401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3895588" y="1757233"/>
            <a:ext cx="1867327" cy="1867327"/>
            <a:chOff x="3895588" y="1757233"/>
            <a:chExt cx="1867327" cy="1867327"/>
          </a:xfrm>
        </p:grpSpPr>
        <p:sp>
          <p:nvSpPr>
            <p:cNvPr id="3" name="AutoShape 3"/>
            <p:cNvSpPr/>
            <p:nvPr/>
          </p:nvSpPr>
          <p:spPr>
            <a:xfrm>
              <a:off x="389558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6435060" y="1757233"/>
            <a:ext cx="1867327" cy="1867327"/>
            <a:chOff x="6435060" y="1757233"/>
            <a:chExt cx="1867327" cy="1867327"/>
          </a:xfrm>
        </p:grpSpPr>
        <p:sp>
          <p:nvSpPr>
            <p:cNvPr id="5" name="AutoShape 5"/>
            <p:cNvSpPr/>
            <p:nvPr/>
          </p:nvSpPr>
          <p:spPr>
            <a:xfrm>
              <a:off x="643506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356238" y="1757233"/>
            <a:ext cx="1867327" cy="1867327"/>
            <a:chOff x="1356238" y="1757233"/>
            <a:chExt cx="1867327" cy="1867327"/>
          </a:xfrm>
        </p:grpSpPr>
        <p:sp>
          <p:nvSpPr>
            <p:cNvPr id="7" name="AutoShape 7"/>
            <p:cNvSpPr/>
            <p:nvPr/>
          </p:nvSpPr>
          <p:spPr>
            <a:xfrm>
              <a:off x="135623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34129" y="3903871"/>
            <a:ext cx="2311548"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保障企业财务成果核算的准确性和合规性，为企业决策提供有力支持；</a:t>
            </a:r>
            <a:endParaRPr lang="en-US" sz="1100"/>
          </a:p>
        </p:txBody>
      </p:sp>
      <p:sp>
        <p:nvSpPr>
          <p:cNvPr id="9" name="AutoShape 9"/>
          <p:cNvSpPr/>
          <p:nvPr/>
        </p:nvSpPr>
        <p:spPr>
          <a:xfrm>
            <a:off x="3703982" y="3903871"/>
            <a:ext cx="2348077"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通过财务成果分析，帮助企业发现问题、优化经营策略，提升经济效益；</a:t>
            </a:r>
            <a:endParaRPr lang="en-US" sz="1100"/>
          </a:p>
        </p:txBody>
      </p:sp>
      <p:sp>
        <p:nvSpPr>
          <p:cNvPr id="10" name="AutoShape 10"/>
          <p:cNvSpPr/>
          <p:nvPr/>
        </p:nvSpPr>
        <p:spPr>
          <a:xfrm>
            <a:off x="6219054" y="3903871"/>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监督和管理财务成果核算过程，确保企业财务数据的真实性和可靠性；</a:t>
            </a:r>
            <a:endParaRPr lang="en-US" sz="1100"/>
          </a:p>
        </p:txBody>
      </p:sp>
      <p:sp>
        <p:nvSpPr>
          <p:cNvPr id="11" name="AutoShape 11"/>
          <p:cNvSpPr/>
          <p:nvPr/>
        </p:nvSpPr>
        <p:spPr>
          <a:xfrm>
            <a:off x="8807293" y="3903871"/>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与相关部门合作，促进企业内部沟通与协作，提高整体运营效率。</a:t>
            </a:r>
            <a:endParaRPr lang="en-US" sz="1100"/>
          </a:p>
        </p:txBody>
      </p:sp>
      <p:grpSp>
        <p:nvGrpSpPr>
          <p:cNvPr id="12" name="Group 12"/>
          <p:cNvGrpSpPr/>
          <p:nvPr/>
        </p:nvGrpSpPr>
        <p:grpSpPr>
          <a:xfrm>
            <a:off x="8974532" y="1757233"/>
            <a:ext cx="1867327" cy="1867327"/>
            <a:chOff x="8974532" y="1757233"/>
            <a:chExt cx="1867327" cy="1867327"/>
          </a:xfrm>
        </p:grpSpPr>
        <p:sp>
          <p:nvSpPr>
            <p:cNvPr id="13" name="AutoShape 13"/>
            <p:cNvSpPr/>
            <p:nvPr/>
          </p:nvSpPr>
          <p:spPr>
            <a:xfrm>
              <a:off x="8974532"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1999673" y="2385294"/>
            <a:ext cx="580457" cy="611204"/>
            <a:chOff x="1999673" y="2385294"/>
            <a:chExt cx="580457" cy="611204"/>
          </a:xfrm>
        </p:grpSpPr>
        <p:sp>
          <p:nvSpPr>
            <p:cNvPr id="15" name="Freeform 15"/>
            <p:cNvSpPr/>
            <p:nvPr/>
          </p:nvSpPr>
          <p:spPr>
            <a:xfrm>
              <a:off x="199967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150397"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2150397"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35492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31200" y="2395266"/>
            <a:ext cx="796103" cy="591260"/>
            <a:chOff x="4431200" y="2395266"/>
            <a:chExt cx="796103" cy="591260"/>
          </a:xfrm>
        </p:grpSpPr>
        <p:sp>
          <p:nvSpPr>
            <p:cNvPr id="20" name="Freeform 20"/>
            <p:cNvSpPr/>
            <p:nvPr/>
          </p:nvSpPr>
          <p:spPr>
            <a:xfrm>
              <a:off x="4713118"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31200"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022993"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具备敏锐的洞察力和判断力，能够及时发现和解决财务问题；</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熟悉企业会计准则和相关法律法规，具备扎实的财务专业知识；</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熟练掌握财务软件和办公软件的使用，具备良好的数据处理和分析能力；</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具备较强的沟通能力和协调能力，能够与相关部门有效合作；</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具有良好的职业道德和责任心，能够保守企业机密。</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岗位的技能要求</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财务成果核算流程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收入核算概述</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收入确认原则</a:t>
            </a:r>
            <a:endParaRPr lang="en-US" sz="1100"/>
          </a:p>
        </p:txBody>
      </p:sp>
      <p:sp>
        <p:nvSpPr>
          <p:cNvPr id="5" name="AutoShape 5"/>
          <p:cNvSpPr/>
          <p:nvPr/>
        </p:nvSpPr>
        <p:spPr>
          <a:xfrm>
            <a:off x="3691790" y="4363738"/>
            <a:ext cx="2348077"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根据企业会计准则，确定收入的确认原则和方法，如销售商品、提供劳务等收入的确认。</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收入分类与计量</a:t>
            </a:r>
            <a:endParaRPr lang="en-US" sz="1100"/>
          </a:p>
        </p:txBody>
      </p:sp>
      <p:sp>
        <p:nvSpPr>
          <p:cNvPr id="8" name="AutoShape 8"/>
          <p:cNvSpPr/>
          <p:nvPr/>
        </p:nvSpPr>
        <p:spPr>
          <a:xfrm>
            <a:off x="6377550"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根据不同业务类型，对收入进行分类和计量，如主营业务收入、其他业务收入等。</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对企业的收入进行准确、及时的核算，确保收入的完整性和准确性。</a:t>
            </a:r>
            <a:endParaRPr lang="en-US" sz="1100"/>
          </a:p>
        </p:txBody>
      </p:sp>
      <p:sp>
        <p:nvSpPr>
          <p:cNvPr id="11" name="AutoShape 11"/>
          <p:cNvSpPr/>
          <p:nvPr/>
        </p:nvSpPr>
        <p:spPr>
          <a:xfrm>
            <a:off x="9038940" y="3956467"/>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收入核算流程</a:t>
            </a:r>
            <a:endParaRPr lang="en-US" sz="1100"/>
          </a:p>
        </p:txBody>
      </p:sp>
      <p:sp>
        <p:nvSpPr>
          <p:cNvPr id="12" name="AutoShape 12"/>
          <p:cNvSpPr/>
          <p:nvPr/>
        </p:nvSpPr>
        <p:spPr>
          <a:xfrm>
            <a:off x="9038941"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详细介绍收入的核算流程，包括发票管理、收款核对、凭证录入等环节。</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收入核算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3895588" y="1757233"/>
            <a:ext cx="1867327" cy="1867327"/>
            <a:chOff x="3895588" y="1757233"/>
            <a:chExt cx="1867327" cy="1867327"/>
          </a:xfrm>
        </p:grpSpPr>
        <p:sp>
          <p:nvSpPr>
            <p:cNvPr id="3" name="AutoShape 3"/>
            <p:cNvSpPr/>
            <p:nvPr/>
          </p:nvSpPr>
          <p:spPr>
            <a:xfrm>
              <a:off x="389558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6435060" y="1757233"/>
            <a:ext cx="1867327" cy="1867327"/>
            <a:chOff x="6435060" y="1757233"/>
            <a:chExt cx="1867327" cy="1867327"/>
          </a:xfrm>
        </p:grpSpPr>
        <p:sp>
          <p:nvSpPr>
            <p:cNvPr id="5" name="AutoShape 5"/>
            <p:cNvSpPr/>
            <p:nvPr/>
          </p:nvSpPr>
          <p:spPr>
            <a:xfrm>
              <a:off x="643506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356238" y="1757233"/>
            <a:ext cx="1867327" cy="1867327"/>
            <a:chOff x="1356238" y="1757233"/>
            <a:chExt cx="1867327" cy="1867327"/>
          </a:xfrm>
        </p:grpSpPr>
        <p:sp>
          <p:nvSpPr>
            <p:cNvPr id="7" name="AutoShape 7"/>
            <p:cNvSpPr/>
            <p:nvPr/>
          </p:nvSpPr>
          <p:spPr>
            <a:xfrm>
              <a:off x="135623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34127" y="3918367"/>
            <a:ext cx="2521085"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成本核算概述</a:t>
            </a:r>
            <a:endParaRPr lang="en-US" sz="1100"/>
          </a:p>
        </p:txBody>
      </p:sp>
      <p:sp>
        <p:nvSpPr>
          <p:cNvPr id="9" name="AutoShape 9"/>
          <p:cNvSpPr/>
          <p:nvPr/>
        </p:nvSpPr>
        <p:spPr>
          <a:xfrm>
            <a:off x="1134129" y="4325638"/>
            <a:ext cx="2311548"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对企业生产经营过程中所发生的成本进行核算，以支持企业决策和成本控制。</a:t>
            </a:r>
            <a:endParaRPr lang="en-US" sz="1100"/>
          </a:p>
        </p:txBody>
      </p:sp>
      <p:sp>
        <p:nvSpPr>
          <p:cNvPr id="10" name="AutoShape 10"/>
          <p:cNvSpPr/>
          <p:nvPr/>
        </p:nvSpPr>
        <p:spPr>
          <a:xfrm>
            <a:off x="3655214" y="3918367"/>
            <a:ext cx="255164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成本分类与归集</a:t>
            </a:r>
            <a:endParaRPr lang="en-US" sz="1100"/>
          </a:p>
        </p:txBody>
      </p:sp>
      <p:sp>
        <p:nvSpPr>
          <p:cNvPr id="11" name="AutoShape 11"/>
          <p:cNvSpPr/>
          <p:nvPr/>
        </p:nvSpPr>
        <p:spPr>
          <a:xfrm>
            <a:off x="3655214" y="4325638"/>
            <a:ext cx="2348077"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根据不同业务类型，对成本进行分类和归集，如直接材料、直接人工、制造费用等。</a:t>
            </a:r>
            <a:endParaRPr lang="en-US" sz="1100"/>
          </a:p>
        </p:txBody>
      </p:sp>
      <p:sp>
        <p:nvSpPr>
          <p:cNvPr id="12" name="AutoShape 12"/>
          <p:cNvSpPr/>
          <p:nvPr/>
        </p:nvSpPr>
        <p:spPr>
          <a:xfrm>
            <a:off x="6206861" y="3918367"/>
            <a:ext cx="2539471"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成本核算方法</a:t>
            </a:r>
            <a:endParaRPr lang="en-US" sz="1100"/>
          </a:p>
        </p:txBody>
      </p:sp>
      <p:sp>
        <p:nvSpPr>
          <p:cNvPr id="13" name="AutoShape 13"/>
          <p:cNvSpPr/>
          <p:nvPr/>
        </p:nvSpPr>
        <p:spPr>
          <a:xfrm>
            <a:off x="6206862" y="43256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介绍适合企业的成本核算方法，如作业成本法、标准成本法等。</a:t>
            </a:r>
            <a:endParaRPr lang="en-US" sz="1100"/>
          </a:p>
        </p:txBody>
      </p:sp>
      <p:sp>
        <p:nvSpPr>
          <p:cNvPr id="14" name="AutoShape 14"/>
          <p:cNvSpPr/>
          <p:nvPr/>
        </p:nvSpPr>
        <p:spPr>
          <a:xfrm>
            <a:off x="8746332" y="3918367"/>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成本控制与分析</a:t>
            </a:r>
            <a:endParaRPr lang="en-US" sz="1100"/>
          </a:p>
        </p:txBody>
      </p:sp>
      <p:sp>
        <p:nvSpPr>
          <p:cNvPr id="15" name="AutoShape 15"/>
          <p:cNvSpPr/>
          <p:nvPr/>
        </p:nvSpPr>
        <p:spPr>
          <a:xfrm>
            <a:off x="8746334" y="43256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对企业成本进行控制和分析，寻找降低成本的途径和方法。</a:t>
            </a:r>
            <a:endParaRPr lang="en-US" sz="1100"/>
          </a:p>
        </p:txBody>
      </p:sp>
      <p:grpSp>
        <p:nvGrpSpPr>
          <p:cNvPr id="16" name="Group 16"/>
          <p:cNvGrpSpPr/>
          <p:nvPr/>
        </p:nvGrpSpPr>
        <p:grpSpPr>
          <a:xfrm>
            <a:off x="1999673" y="2385294"/>
            <a:ext cx="580457" cy="611204"/>
            <a:chOff x="1999673" y="2385294"/>
            <a:chExt cx="580457" cy="611204"/>
          </a:xfrm>
        </p:grpSpPr>
        <p:sp>
          <p:nvSpPr>
            <p:cNvPr id="17" name="Freeform 17"/>
            <p:cNvSpPr/>
            <p:nvPr/>
          </p:nvSpPr>
          <p:spPr>
            <a:xfrm>
              <a:off x="199967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150397"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150397"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35492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431200" y="2395266"/>
            <a:ext cx="796103" cy="591260"/>
            <a:chOff x="4431200" y="2395266"/>
            <a:chExt cx="796103" cy="591260"/>
          </a:xfrm>
        </p:grpSpPr>
        <p:sp>
          <p:nvSpPr>
            <p:cNvPr id="22" name="Freeform 22"/>
            <p:cNvSpPr/>
            <p:nvPr/>
          </p:nvSpPr>
          <p:spPr>
            <a:xfrm>
              <a:off x="4713118"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431200"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Freeform 24"/>
          <p:cNvSpPr/>
          <p:nvPr/>
        </p:nvSpPr>
        <p:spPr>
          <a:xfrm>
            <a:off x="7022993"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5" name="Group 25"/>
          <p:cNvGrpSpPr/>
          <p:nvPr/>
        </p:nvGrpSpPr>
        <p:grpSpPr>
          <a:xfrm>
            <a:off x="0" y="0"/>
            <a:ext cx="0" cy="0"/>
          </a:xfrm>
        </p:grpSpPr>
        <p:sp>
          <p:nvSpPr>
            <p:cNvPr id="26" name="Freeform 26"/>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 name="Group 28"/>
          <p:cNvGrpSpPr/>
          <p:nvPr/>
        </p:nvGrpSpPr>
        <p:grpSpPr>
          <a:xfrm>
            <a:off x="8974532" y="1757233"/>
            <a:ext cx="1867327" cy="1867327"/>
            <a:chOff x="8974532" y="1757233"/>
            <a:chExt cx="1867327" cy="1867327"/>
          </a:xfrm>
        </p:grpSpPr>
        <p:sp>
          <p:nvSpPr>
            <p:cNvPr id="29" name="AutoShape 29"/>
            <p:cNvSpPr/>
            <p:nvPr/>
          </p:nvSpPr>
          <p:spPr>
            <a:xfrm>
              <a:off x="8974532"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成本核算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利润核算概述</a:t>
            </a:r>
            <a:endParaRPr lang="en-US" sz="1100"/>
          </a:p>
        </p:txBody>
      </p:sp>
      <p:sp>
        <p:nvSpPr>
          <p:cNvPr id="10" name="AutoShape 10"/>
          <p:cNvSpPr/>
          <p:nvPr/>
        </p:nvSpPr>
        <p:spPr>
          <a:xfrm>
            <a:off x="951871" y="2556134"/>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对企业一定期间的利润进行核算，以反映企业的盈利能力。</a:t>
            </a:r>
            <a:endParaRPr lang="en-US" sz="1100"/>
          </a:p>
        </p:txBody>
      </p:sp>
      <p:sp>
        <p:nvSpPr>
          <p:cNvPr id="11" name="AutoShape 11"/>
          <p:cNvSpPr/>
          <p:nvPr/>
        </p:nvSpPr>
        <p:spPr>
          <a:xfrm>
            <a:off x="951871" y="3917737"/>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利润表编制</a:t>
            </a:r>
            <a:endParaRPr lang="en-US" sz="1100"/>
          </a:p>
        </p:txBody>
      </p:sp>
      <p:sp>
        <p:nvSpPr>
          <p:cNvPr id="12" name="AutoShape 12"/>
          <p:cNvSpPr/>
          <p:nvPr/>
        </p:nvSpPr>
        <p:spPr>
          <a:xfrm>
            <a:off x="951871" y="4293372"/>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介绍如何编制利润表，包括利润表的内容和格式。</a:t>
            </a:r>
            <a:endParaRPr lang="en-US" sz="1100"/>
          </a:p>
        </p:txBody>
      </p:sp>
      <p:sp>
        <p:nvSpPr>
          <p:cNvPr id="13" name="AutoShape 13"/>
          <p:cNvSpPr/>
          <p:nvPr/>
        </p:nvSpPr>
        <p:spPr>
          <a:xfrm>
            <a:off x="7675726" y="2201468"/>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利润构成</a:t>
            </a:r>
            <a:endParaRPr lang="en-US" sz="1100"/>
          </a:p>
        </p:txBody>
      </p:sp>
      <p:sp>
        <p:nvSpPr>
          <p:cNvPr id="14" name="AutoShape 14"/>
          <p:cNvSpPr/>
          <p:nvPr/>
        </p:nvSpPr>
        <p:spPr>
          <a:xfrm>
            <a:off x="7675726" y="2556134"/>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介绍利润的构成，如营业利润、投资收益、营业外收支等。</a:t>
            </a:r>
            <a:endParaRPr lang="en-US" sz="1100"/>
          </a:p>
        </p:txBody>
      </p:sp>
      <p:sp>
        <p:nvSpPr>
          <p:cNvPr id="15" name="AutoShape 15"/>
          <p:cNvSpPr/>
          <p:nvPr/>
        </p:nvSpPr>
        <p:spPr>
          <a:xfrm>
            <a:off x="7620854" y="3917737"/>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利润分析</a:t>
            </a:r>
            <a:endParaRPr lang="en-US" sz="1100"/>
          </a:p>
        </p:txBody>
      </p:sp>
      <p:sp>
        <p:nvSpPr>
          <p:cNvPr id="16" name="AutoShape 16"/>
          <p:cNvSpPr/>
          <p:nvPr/>
        </p:nvSpPr>
        <p:spPr>
          <a:xfrm>
            <a:off x="7620854" y="4293372"/>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对企业利润进行分析，以发现经营中存在的问题和改进方向。</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利润核算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904945" y="3042418"/>
            <a:ext cx="11060341" cy="1849865"/>
          </a:xfrm>
          <a:custGeom>
            <a:rect l="l" t="t" r="r" b="b"/>
            <a:pathLst>
              <a:path w="12992100" h="2952856">
                <a:moveTo>
                  <a:pt x="0" y="2095606"/>
                </a:moveTo>
                <a:cubicBezTo>
                  <a:pt x="206375" y="1160568"/>
                  <a:pt x="412750" y="225531"/>
                  <a:pt x="1009650" y="304906"/>
                </a:cubicBezTo>
                <a:cubicBezTo>
                  <a:pt x="1606550" y="384281"/>
                  <a:pt x="2797175" y="2622656"/>
                  <a:pt x="3581400" y="2571856"/>
                </a:cubicBezTo>
                <a:cubicBezTo>
                  <a:pt x="4365625" y="2521056"/>
                  <a:pt x="4972050" y="-18944"/>
                  <a:pt x="5715000" y="106"/>
                </a:cubicBezTo>
                <a:cubicBezTo>
                  <a:pt x="6457950" y="19156"/>
                  <a:pt x="7216775" y="2644881"/>
                  <a:pt x="8039100" y="2686156"/>
                </a:cubicBezTo>
                <a:cubicBezTo>
                  <a:pt x="8861425" y="2727431"/>
                  <a:pt x="9823450" y="203306"/>
                  <a:pt x="10648950" y="247756"/>
                </a:cubicBezTo>
                <a:cubicBezTo>
                  <a:pt x="11474450" y="292206"/>
                  <a:pt x="12233275" y="1622531"/>
                  <a:pt x="12992100" y="2952856"/>
                </a:cubicBezTo>
              </a:path>
            </a:pathLst>
          </a:custGeom>
          <a:ln w="16669">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1094842"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94842" y="1712085"/>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01</a:t>
            </a:r>
          </a:p>
        </p:txBody>
      </p:sp>
      <p:sp>
        <p:nvSpPr>
          <p:cNvPr id="5" name="AutoShape 5"/>
          <p:cNvSpPr/>
          <p:nvPr/>
        </p:nvSpPr>
        <p:spPr>
          <a:xfrm>
            <a:off x="3175406" y="4892284"/>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175406" y="5000061"/>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02</a:t>
            </a:r>
          </a:p>
        </p:txBody>
      </p:sp>
      <p:sp>
        <p:nvSpPr>
          <p:cNvPr id="7" name="AutoShape 7"/>
          <p:cNvSpPr/>
          <p:nvPr/>
        </p:nvSpPr>
        <p:spPr>
          <a:xfrm>
            <a:off x="6746759"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746759" y="1716352"/>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03</a:t>
            </a:r>
          </a:p>
        </p:txBody>
      </p:sp>
      <p:sp>
        <p:nvSpPr>
          <p:cNvPr id="9" name="AutoShape 9"/>
          <p:cNvSpPr/>
          <p:nvPr/>
        </p:nvSpPr>
        <p:spPr>
          <a:xfrm>
            <a:off x="7851160" y="4930445"/>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51160" y="5039198"/>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04</a:t>
            </a:r>
          </a:p>
        </p:txBody>
      </p:sp>
      <p:sp>
        <p:nvSpPr>
          <p:cNvPr id="11" name="AutoShape 11"/>
          <p:cNvSpPr/>
          <p:nvPr/>
        </p:nvSpPr>
        <p:spPr>
          <a:xfrm>
            <a:off x="1989800" y="1513965"/>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财务报表概述</a:t>
            </a:r>
            <a:endParaRPr lang="en-US" sz="1100"/>
          </a:p>
        </p:txBody>
      </p:sp>
      <p:sp>
        <p:nvSpPr>
          <p:cNvPr id="12" name="AutoShape 12"/>
          <p:cNvSpPr/>
          <p:nvPr/>
        </p:nvSpPr>
        <p:spPr>
          <a:xfrm>
            <a:off x="1989801" y="1912430"/>
            <a:ext cx="2323724"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对企业财务报表的编制目的、内容、格式等进行介绍。</a:t>
            </a:r>
            <a:endParaRPr lang="en-US" sz="1100"/>
          </a:p>
        </p:txBody>
      </p:sp>
      <p:sp>
        <p:nvSpPr>
          <p:cNvPr id="13" name="AutoShape 13"/>
          <p:cNvSpPr/>
          <p:nvPr/>
        </p:nvSpPr>
        <p:spPr>
          <a:xfrm>
            <a:off x="7572427" y="1513965"/>
            <a:ext cx="257942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资产负债表编制</a:t>
            </a:r>
            <a:endParaRPr lang="en-US" sz="1100"/>
          </a:p>
        </p:txBody>
      </p:sp>
      <p:sp>
        <p:nvSpPr>
          <p:cNvPr id="14" name="AutoShape 14"/>
          <p:cNvSpPr/>
          <p:nvPr/>
        </p:nvSpPr>
        <p:spPr>
          <a:xfrm>
            <a:off x="7572426" y="1912430"/>
            <a:ext cx="2299372"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介绍资产负债表的编制方法和注意事项。</a:t>
            </a:r>
            <a:endParaRPr lang="en-US" sz="1100"/>
          </a:p>
        </p:txBody>
      </p:sp>
      <p:sp>
        <p:nvSpPr>
          <p:cNvPr id="15" name="AutoShape 15"/>
          <p:cNvSpPr/>
          <p:nvPr/>
        </p:nvSpPr>
        <p:spPr>
          <a:xfrm>
            <a:off x="4080279" y="4843387"/>
            <a:ext cx="2530719"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利润表编制</a:t>
            </a:r>
            <a:endParaRPr lang="en-US" sz="1100"/>
          </a:p>
        </p:txBody>
      </p:sp>
      <p:sp>
        <p:nvSpPr>
          <p:cNvPr id="16" name="AutoShape 16"/>
          <p:cNvSpPr/>
          <p:nvPr/>
        </p:nvSpPr>
        <p:spPr>
          <a:xfrm>
            <a:off x="4080279" y="5241851"/>
            <a:ext cx="2299372"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介绍利润表的编制方法和注意事项。</a:t>
            </a:r>
            <a:endParaRPr lang="en-US" sz="1100"/>
          </a:p>
        </p:txBody>
      </p:sp>
      <p:sp>
        <p:nvSpPr>
          <p:cNvPr id="17" name="AutoShape 17"/>
          <p:cNvSpPr/>
          <p:nvPr/>
        </p:nvSpPr>
        <p:spPr>
          <a:xfrm>
            <a:off x="8807187" y="4829578"/>
            <a:ext cx="2542895"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现金流量表编制</a:t>
            </a:r>
            <a:endParaRPr lang="en-US" sz="1100"/>
          </a:p>
        </p:txBody>
      </p:sp>
      <p:sp>
        <p:nvSpPr>
          <p:cNvPr id="18" name="AutoShape 18"/>
          <p:cNvSpPr/>
          <p:nvPr/>
        </p:nvSpPr>
        <p:spPr>
          <a:xfrm>
            <a:off x="8807187" y="5228043"/>
            <a:ext cx="2311548"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介绍现金流量表的编制方法和注意事项。</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财务报表编制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财务成果核算的法规与制度</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会计准则定义</a:t>
            </a:r>
            <a:endParaRPr lang="en-US" sz="1100"/>
          </a:p>
        </p:txBody>
      </p:sp>
      <p:sp>
        <p:nvSpPr>
          <p:cNvPr id="12" name="AutoShape 12"/>
          <p:cNvSpPr/>
          <p:nvPr/>
        </p:nvSpPr>
        <p:spPr>
          <a:xfrm>
            <a:off x="724975" y="2014081"/>
            <a:ext cx="3241937" cy="162580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会计准则是一套标准，用于规范企业财务报告和会计记录。</a:t>
            </a:r>
            <a:endParaRPr lang="en-US" sz="1100"/>
          </a:p>
        </p:txBody>
      </p:sp>
      <p:sp>
        <p:nvSpPr>
          <p:cNvPr id="13" name="AutoShape 13"/>
          <p:cNvSpPr/>
          <p:nvPr/>
        </p:nvSpPr>
        <p:spPr>
          <a:xfrm>
            <a:off x="8231186" y="16580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会计准则的制定机构</a:t>
            </a:r>
            <a:endParaRPr lang="en-US" sz="1100"/>
          </a:p>
        </p:txBody>
      </p:sp>
      <p:sp>
        <p:nvSpPr>
          <p:cNvPr id="14" name="AutoShape 14"/>
          <p:cNvSpPr/>
          <p:nvPr/>
        </p:nvSpPr>
        <p:spPr>
          <a:xfrm>
            <a:off x="8231186" y="1983478"/>
            <a:ext cx="3241937" cy="164750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会计准则通常由政府机构、监管机构或专业会计机构制定。</a:t>
            </a:r>
            <a:endParaRPr lang="en-US" sz="1100"/>
          </a:p>
        </p:txBody>
      </p:sp>
      <p:sp>
        <p:nvSpPr>
          <p:cNvPr id="15" name="AutoShape 15"/>
          <p:cNvSpPr/>
          <p:nvPr/>
        </p:nvSpPr>
        <p:spPr>
          <a:xfrm>
            <a:off x="724975" y="3885433"/>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会计准则的应用范围</a:t>
            </a:r>
            <a:endParaRPr lang="en-US" sz="1100"/>
          </a:p>
        </p:txBody>
      </p:sp>
      <p:sp>
        <p:nvSpPr>
          <p:cNvPr id="16" name="AutoShape 16"/>
          <p:cNvSpPr/>
          <p:nvPr/>
        </p:nvSpPr>
        <p:spPr>
          <a:xfrm>
            <a:off x="724975" y="4210824"/>
            <a:ext cx="3241937" cy="163833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会计准则适用于所有企业，包括上市公司和私有公司。</a:t>
            </a:r>
            <a:endParaRPr lang="en-US" sz="1100"/>
          </a:p>
        </p:txBody>
      </p:sp>
      <p:sp>
        <p:nvSpPr>
          <p:cNvPr id="17" name="AutoShape 17"/>
          <p:cNvSpPr/>
          <p:nvPr/>
        </p:nvSpPr>
        <p:spPr>
          <a:xfrm>
            <a:off x="8231186" y="3854834"/>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会计准则的修订和更新</a:t>
            </a:r>
            <a:endParaRPr lang="en-US" sz="1100"/>
          </a:p>
        </p:txBody>
      </p:sp>
      <p:sp>
        <p:nvSpPr>
          <p:cNvPr id="18" name="AutoShape 18"/>
          <p:cNvSpPr/>
          <p:nvPr/>
        </p:nvSpPr>
        <p:spPr>
          <a:xfrm>
            <a:off x="8231186" y="4180220"/>
            <a:ext cx="3241937" cy="166893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会计准则会随着经济环境的变化而不断修订和更新。</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会计准则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150029" y="1593403"/>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税法定义</a:t>
            </a:r>
            <a:endParaRPr lang="en-US" sz="1100"/>
          </a:p>
        </p:txBody>
      </p:sp>
      <p:sp>
        <p:nvSpPr>
          <p:cNvPr id="3" name="AutoShape 3"/>
          <p:cNvSpPr/>
          <p:nvPr/>
        </p:nvSpPr>
        <p:spPr>
          <a:xfrm>
            <a:off x="1150029" y="1918792"/>
            <a:ext cx="3241937" cy="158963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税法是国家制定的法律，用于规范企业和个人所得税的征收和管理。</a:t>
            </a:r>
            <a:endParaRPr lang="en-US" sz="1100"/>
          </a:p>
        </p:txBody>
      </p:sp>
      <p:sp>
        <p:nvSpPr>
          <p:cNvPr id="4" name="AutoShape 4"/>
          <p:cNvSpPr/>
          <p:nvPr/>
        </p:nvSpPr>
        <p:spPr>
          <a:xfrm>
            <a:off x="7793308" y="1593404"/>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税法的主要内容</a:t>
            </a:r>
            <a:endParaRPr lang="en-US" sz="1100"/>
          </a:p>
        </p:txBody>
      </p:sp>
      <p:sp>
        <p:nvSpPr>
          <p:cNvPr id="5" name="AutoShape 5"/>
          <p:cNvSpPr/>
          <p:nvPr/>
        </p:nvSpPr>
        <p:spPr>
          <a:xfrm>
            <a:off x="7793308" y="1918792"/>
            <a:ext cx="3241937" cy="158963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税法包括所得税、增值税、消费税等各类税种的征收规定。</a:t>
            </a:r>
            <a:endParaRPr lang="en-US" sz="1100"/>
          </a:p>
        </p:txBody>
      </p:sp>
      <p:sp>
        <p:nvSpPr>
          <p:cNvPr id="6" name="AutoShape 6"/>
          <p:cNvSpPr/>
          <p:nvPr/>
        </p:nvSpPr>
        <p:spPr>
          <a:xfrm>
            <a:off x="1150029" y="3790144"/>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税法的应用范围</a:t>
            </a:r>
            <a:endParaRPr lang="en-US" sz="1100"/>
          </a:p>
        </p:txBody>
      </p:sp>
      <p:sp>
        <p:nvSpPr>
          <p:cNvPr id="7" name="AutoShape 7"/>
          <p:cNvSpPr/>
          <p:nvPr/>
        </p:nvSpPr>
        <p:spPr>
          <a:xfrm>
            <a:off x="1150029" y="4115534"/>
            <a:ext cx="3241937" cy="158963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税法适用于所有企业和个人，是财政收入的主要来源之一。</a:t>
            </a:r>
            <a:endParaRPr lang="en-US" sz="1100"/>
          </a:p>
        </p:txBody>
      </p:sp>
      <p:sp>
        <p:nvSpPr>
          <p:cNvPr id="8" name="AutoShape 8"/>
          <p:cNvSpPr/>
          <p:nvPr/>
        </p:nvSpPr>
        <p:spPr>
          <a:xfrm>
            <a:off x="7793308" y="3790147"/>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税法的修订和更新</a:t>
            </a:r>
            <a:endParaRPr lang="en-US" sz="1100"/>
          </a:p>
        </p:txBody>
      </p:sp>
      <p:sp>
        <p:nvSpPr>
          <p:cNvPr id="9" name="AutoShape 9"/>
          <p:cNvSpPr/>
          <p:nvPr/>
        </p:nvSpPr>
        <p:spPr>
          <a:xfrm>
            <a:off x="7793308" y="4115534"/>
            <a:ext cx="3241937" cy="158963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税法会随着经济和社会的发展而不断修订和更新。</a:t>
            </a:r>
            <a:endParaRPr lang="en-US" sz="1100"/>
          </a:p>
        </p:txBody>
      </p:sp>
      <p:sp>
        <p:nvSpPr>
          <p:cNvPr id="10" name="Freeform 10"/>
          <p:cNvSpPr/>
          <p:nvPr/>
        </p:nvSpPr>
        <p:spPr>
          <a:xfrm>
            <a:off x="4898003" y="3416893"/>
            <a:ext cx="1166724" cy="1297311"/>
          </a:xfrm>
          <a:custGeom>
            <a:rect l="l" t="t" r="r" b="b"/>
            <a:pathLst>
              <a:path w="1521" h="1691">
                <a:moveTo>
                  <a:pt x="1521" y="934"/>
                </a:moveTo>
                <a:cubicBezTo>
                  <a:pt x="1419" y="934"/>
                  <a:pt x="1320" y="912"/>
                  <a:pt x="1226" y="873"/>
                </a:cubicBezTo>
                <a:cubicBezTo>
                  <a:pt x="1135" y="836"/>
                  <a:pt x="1054" y="781"/>
                  <a:pt x="983" y="712"/>
                </a:cubicBezTo>
                <a:cubicBezTo>
                  <a:pt x="915" y="641"/>
                  <a:pt x="859" y="561"/>
                  <a:pt x="820" y="470"/>
                </a:cubicBezTo>
                <a:cubicBezTo>
                  <a:pt x="781" y="376"/>
                  <a:pt x="761" y="276"/>
                  <a:pt x="761" y="174"/>
                </a:cubicBezTo>
                <a:cubicBezTo>
                  <a:pt x="554" y="174"/>
                  <a:pt x="403" y="174"/>
                  <a:pt x="294" y="174"/>
                </a:cubicBezTo>
                <a:cubicBezTo>
                  <a:pt x="193" y="0"/>
                  <a:pt x="193" y="0"/>
                  <a:pt x="193" y="0"/>
                </a:cubicBezTo>
                <a:cubicBezTo>
                  <a:pt x="93" y="174"/>
                  <a:pt x="93" y="174"/>
                  <a:pt x="93" y="174"/>
                </a:cubicBezTo>
                <a:cubicBezTo>
                  <a:pt x="0" y="174"/>
                  <a:pt x="0" y="174"/>
                  <a:pt x="0" y="174"/>
                </a:cubicBezTo>
                <a:cubicBezTo>
                  <a:pt x="0" y="1011"/>
                  <a:pt x="682" y="1692"/>
                  <a:pt x="1521" y="1692"/>
                </a:cubicBezTo>
                <a:cubicBezTo>
                  <a:pt x="1521" y="1661"/>
                  <a:pt x="1521" y="1631"/>
                  <a:pt x="1521" y="1602"/>
                </a:cubicBezTo>
                <a:cubicBezTo>
                  <a:pt x="1350" y="1503"/>
                  <a:pt x="1350" y="1503"/>
                  <a:pt x="1350" y="1503"/>
                </a:cubicBezTo>
                <a:cubicBezTo>
                  <a:pt x="1521" y="1404"/>
                  <a:pt x="1521" y="1404"/>
                  <a:pt x="1521" y="1404"/>
                </a:cubicBezTo>
                <a:cubicBezTo>
                  <a:pt x="1521" y="934"/>
                  <a:pt x="1521" y="934"/>
                  <a:pt x="1521" y="93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22179" y="3554921"/>
            <a:ext cx="1299452" cy="1164582"/>
          </a:xfrm>
          <a:custGeom>
            <a:rect l="l" t="t" r="r" b="b"/>
            <a:pathLst>
              <a:path w="1695" h="1518">
                <a:moveTo>
                  <a:pt x="1602" y="0"/>
                </a:moveTo>
                <a:cubicBezTo>
                  <a:pt x="1502" y="171"/>
                  <a:pt x="1502" y="171"/>
                  <a:pt x="1502" y="171"/>
                </a:cubicBezTo>
                <a:cubicBezTo>
                  <a:pt x="1402" y="0"/>
                  <a:pt x="1402" y="0"/>
                  <a:pt x="1402" y="0"/>
                </a:cubicBezTo>
                <a:cubicBezTo>
                  <a:pt x="934" y="0"/>
                  <a:pt x="934" y="0"/>
                  <a:pt x="934" y="0"/>
                </a:cubicBezTo>
                <a:cubicBezTo>
                  <a:pt x="934" y="102"/>
                  <a:pt x="915" y="202"/>
                  <a:pt x="875" y="296"/>
                </a:cubicBezTo>
                <a:cubicBezTo>
                  <a:pt x="836" y="387"/>
                  <a:pt x="781" y="467"/>
                  <a:pt x="712" y="538"/>
                </a:cubicBezTo>
                <a:cubicBezTo>
                  <a:pt x="643" y="607"/>
                  <a:pt x="560" y="662"/>
                  <a:pt x="469" y="699"/>
                </a:cubicBezTo>
                <a:cubicBezTo>
                  <a:pt x="377" y="738"/>
                  <a:pt x="276" y="760"/>
                  <a:pt x="174" y="760"/>
                </a:cubicBezTo>
                <a:cubicBezTo>
                  <a:pt x="174" y="968"/>
                  <a:pt x="174" y="1119"/>
                  <a:pt x="174" y="1228"/>
                </a:cubicBezTo>
                <a:cubicBezTo>
                  <a:pt x="0" y="1329"/>
                  <a:pt x="0" y="1329"/>
                  <a:pt x="0" y="1329"/>
                </a:cubicBezTo>
                <a:cubicBezTo>
                  <a:pt x="174" y="1430"/>
                  <a:pt x="174" y="1430"/>
                  <a:pt x="174" y="1430"/>
                </a:cubicBezTo>
                <a:cubicBezTo>
                  <a:pt x="174" y="1518"/>
                  <a:pt x="174" y="1518"/>
                  <a:pt x="174" y="1518"/>
                </a:cubicBezTo>
                <a:cubicBezTo>
                  <a:pt x="1013" y="1518"/>
                  <a:pt x="1695" y="837"/>
                  <a:pt x="1695" y="0"/>
                </a:cubicBezTo>
                <a:cubicBezTo>
                  <a:pt x="1662" y="0"/>
                  <a:pt x="1631" y="0"/>
                  <a:pt x="1602"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03303" y="2297341"/>
            <a:ext cx="1299452" cy="1164582"/>
          </a:xfrm>
          <a:custGeom>
            <a:rect l="l" t="t" r="r" b="b"/>
            <a:pathLst>
              <a:path w="1695" h="1519">
                <a:moveTo>
                  <a:pt x="1695" y="188"/>
                </a:moveTo>
                <a:cubicBezTo>
                  <a:pt x="1521" y="87"/>
                  <a:pt x="1521" y="87"/>
                  <a:pt x="1521" y="87"/>
                </a:cubicBezTo>
                <a:cubicBezTo>
                  <a:pt x="1521" y="0"/>
                  <a:pt x="1521" y="0"/>
                  <a:pt x="1521" y="0"/>
                </a:cubicBezTo>
                <a:cubicBezTo>
                  <a:pt x="682" y="0"/>
                  <a:pt x="0" y="681"/>
                  <a:pt x="0" y="1519"/>
                </a:cubicBezTo>
                <a:cubicBezTo>
                  <a:pt x="33" y="1519"/>
                  <a:pt x="63" y="1519"/>
                  <a:pt x="93" y="1519"/>
                </a:cubicBezTo>
                <a:cubicBezTo>
                  <a:pt x="193" y="1345"/>
                  <a:pt x="193" y="1345"/>
                  <a:pt x="193" y="1345"/>
                </a:cubicBezTo>
                <a:cubicBezTo>
                  <a:pt x="294" y="1519"/>
                  <a:pt x="294" y="1519"/>
                  <a:pt x="294" y="1519"/>
                </a:cubicBezTo>
                <a:cubicBezTo>
                  <a:pt x="761" y="1519"/>
                  <a:pt x="761" y="1519"/>
                  <a:pt x="761" y="1519"/>
                </a:cubicBezTo>
                <a:cubicBezTo>
                  <a:pt x="761" y="1416"/>
                  <a:pt x="781" y="1316"/>
                  <a:pt x="820" y="1224"/>
                </a:cubicBezTo>
                <a:cubicBezTo>
                  <a:pt x="859" y="1133"/>
                  <a:pt x="915" y="1051"/>
                  <a:pt x="983" y="982"/>
                </a:cubicBezTo>
                <a:cubicBezTo>
                  <a:pt x="1054" y="911"/>
                  <a:pt x="1135" y="856"/>
                  <a:pt x="1226" y="819"/>
                </a:cubicBezTo>
                <a:cubicBezTo>
                  <a:pt x="1320" y="779"/>
                  <a:pt x="1419" y="760"/>
                  <a:pt x="1521" y="760"/>
                </a:cubicBezTo>
                <a:cubicBezTo>
                  <a:pt x="1521" y="551"/>
                  <a:pt x="1521" y="399"/>
                  <a:pt x="1521" y="290"/>
                </a:cubicBezTo>
                <a:lnTo>
                  <a:pt x="1695" y="1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60206" y="2302641"/>
            <a:ext cx="1166724" cy="1297311"/>
          </a:xfrm>
          <a:custGeom>
            <a:rect l="l" t="t" r="r" b="b"/>
            <a:pathLst>
              <a:path w="1521" h="1690">
                <a:moveTo>
                  <a:pt x="1428" y="1519"/>
                </a:moveTo>
                <a:cubicBezTo>
                  <a:pt x="1521" y="1519"/>
                  <a:pt x="1521" y="1519"/>
                  <a:pt x="1521" y="1519"/>
                </a:cubicBezTo>
                <a:cubicBezTo>
                  <a:pt x="1521" y="681"/>
                  <a:pt x="839" y="0"/>
                  <a:pt x="0" y="0"/>
                </a:cubicBezTo>
                <a:cubicBezTo>
                  <a:pt x="0" y="31"/>
                  <a:pt x="0" y="60"/>
                  <a:pt x="0" y="88"/>
                </a:cubicBezTo>
                <a:cubicBezTo>
                  <a:pt x="171" y="188"/>
                  <a:pt x="171" y="188"/>
                  <a:pt x="171" y="188"/>
                </a:cubicBezTo>
                <a:cubicBezTo>
                  <a:pt x="0" y="288"/>
                  <a:pt x="0" y="288"/>
                  <a:pt x="0" y="288"/>
                </a:cubicBezTo>
                <a:cubicBezTo>
                  <a:pt x="0" y="760"/>
                  <a:pt x="0" y="760"/>
                  <a:pt x="0" y="760"/>
                </a:cubicBezTo>
                <a:cubicBezTo>
                  <a:pt x="102" y="760"/>
                  <a:pt x="203" y="779"/>
                  <a:pt x="295" y="819"/>
                </a:cubicBezTo>
                <a:cubicBezTo>
                  <a:pt x="386" y="856"/>
                  <a:pt x="469" y="911"/>
                  <a:pt x="538" y="982"/>
                </a:cubicBezTo>
                <a:cubicBezTo>
                  <a:pt x="607" y="1051"/>
                  <a:pt x="662" y="1133"/>
                  <a:pt x="701" y="1224"/>
                </a:cubicBezTo>
                <a:cubicBezTo>
                  <a:pt x="741" y="1316"/>
                  <a:pt x="760" y="1416"/>
                  <a:pt x="760" y="1519"/>
                </a:cubicBezTo>
                <a:cubicBezTo>
                  <a:pt x="968" y="1519"/>
                  <a:pt x="1118" y="1519"/>
                  <a:pt x="1228" y="1519"/>
                </a:cubicBezTo>
                <a:cubicBezTo>
                  <a:pt x="1328" y="1690"/>
                  <a:pt x="1328" y="1690"/>
                  <a:pt x="1328" y="1690"/>
                </a:cubicBezTo>
                <a:lnTo>
                  <a:pt x="1428" y="1519"/>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4" name="Picture 14"/>
          <p:cNvPicPr>
            <a:picLocks noChangeAspect="1"/>
          </p:cNvPicPr>
          <p:nvPr/>
        </p:nvPicPr>
        <p:blipFill>
          <a:blip r:embed="rId2"/>
          <a:stretch>
            <a:fillRect/>
          </a:stretch>
        </p:blipFill>
        <p:spPr>
          <a:xfrm>
            <a:off x="5259849" y="2677031"/>
            <a:ext cx="345497" cy="338535"/>
          </a:xfrm>
          <a:prstGeom prst="rect">
            <a:avLst/>
          </a:prstGeom>
        </p:spPr>
      </p:pic>
      <p:pic>
        <p:nvPicPr>
          <p:cNvPr id="15" name="Picture 15"/>
          <p:cNvPicPr>
            <a:picLocks noChangeAspect="1"/>
          </p:cNvPicPr>
          <p:nvPr/>
        </p:nvPicPr>
        <p:blipFill>
          <a:blip r:embed="rId3"/>
          <a:stretch>
            <a:fillRect/>
          </a:stretch>
        </p:blipFill>
        <p:spPr>
          <a:xfrm>
            <a:off x="6647521" y="2713607"/>
            <a:ext cx="321283" cy="314810"/>
          </a:xfrm>
          <a:prstGeom prst="rect">
            <a:avLst/>
          </a:prstGeom>
        </p:spPr>
      </p:pic>
      <p:pic>
        <p:nvPicPr>
          <p:cNvPr id="16" name="Picture 16"/>
          <p:cNvPicPr>
            <a:picLocks noChangeAspect="1"/>
          </p:cNvPicPr>
          <p:nvPr/>
        </p:nvPicPr>
        <p:blipFill>
          <a:blip r:embed="rId4"/>
          <a:stretch>
            <a:fillRect/>
          </a:stretch>
        </p:blipFill>
        <p:spPr>
          <a:xfrm>
            <a:off x="5263001" y="3983451"/>
            <a:ext cx="353163" cy="346047"/>
          </a:xfrm>
          <a:prstGeom prst="rect">
            <a:avLst/>
          </a:prstGeom>
        </p:spPr>
      </p:pic>
      <p:pic>
        <p:nvPicPr>
          <p:cNvPr id="17" name="Picture 17"/>
          <p:cNvPicPr>
            <a:picLocks noChangeAspect="1"/>
          </p:cNvPicPr>
          <p:nvPr/>
        </p:nvPicPr>
        <p:blipFill>
          <a:blip r:embed="rId5"/>
          <a:stretch>
            <a:fillRect/>
          </a:stretch>
        </p:blipFill>
        <p:spPr>
          <a:xfrm>
            <a:off x="6608769" y="3983451"/>
            <a:ext cx="353163" cy="346047"/>
          </a:xfrm>
          <a:prstGeom prst="rect">
            <a:avLst/>
          </a:prstGeom>
        </p:spPr>
      </p:pic>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https://d.book118.com/015344004131011041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2024-09-02T00:14:55.787</cp:lastPrinted>
  <dcterms:created xsi:type="dcterms:W3CDTF">2024-09-01T16:14:55Z</dcterms:created>
  <dcterms:modified xsi:type="dcterms:W3CDTF">2024-09-01T16:14:57Z</dcterms:modified>
</cp:coreProperties>
</file>