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AFD1AA-9811-49DA-946A-CDDC99C7E6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E6751C-01CA-489C-9F19-468C37DCBD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A37CEB-7D28-4A0C-A600-4F6FC998CA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57DA71-FA1D-4451-890F-7F1DF56904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7C737AC-583A-4D4F-833F-B291C509C5C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469977E-2E18-471B-8379-CCD81781D51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45B24D9-F9A2-4DB1-B166-BCE2C0A7C1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D21AA9-5CB4-4857-8CE3-577FABF636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4451A5-7A72-4543-A137-C2EDCE9C27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0C571F-A45C-491C-B09C-FCB99FC7B4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2BA5C4-F3EB-4786-BA21-AF93F1EA23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5344024104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08399" y="3366694"/>
            <a:ext cx="2724309" cy="175530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050" b="1">
                <a:solidFill>
                  <a:srgbClr val="FFFFFF">
                    <a:alpha val="100000"/>
                  </a:srgbClr>
                </a:solidFill>
                <a:latin typeface="Microsoft Yahei"/>
                <a:ea typeface="Microsoft Yahei"/>
                <a:cs typeface="Microsoft Yahei"/>
              </a:rPr>
              <a:t>$number{01}</a:t>
            </a:r>
            <a:endParaRPr lang="en-US" sz="1100"/>
          </a:p>
        </p:txBody>
      </p:sp>
      <p:sp>
        <p:nvSpPr>
          <p:cNvPr id="3" name="AutoShape 3"/>
          <p:cNvSpPr/>
          <p:nvPr/>
        </p:nvSpPr>
        <p:spPr>
          <a:xfrm>
            <a:off x="0" y="1969768"/>
            <a:ext cx="12192000" cy="291846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4753" y="2169417"/>
            <a:ext cx="8281818" cy="154552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600" b="1">
                <a:solidFill>
                  <a:srgbClr val="FFFFFF">
                    <a:alpha val="100000"/>
                  </a:srgbClr>
                </a:solidFill>
                <a:latin typeface="Microsoft Yahei"/>
                <a:ea typeface="Microsoft Yahei"/>
                <a:cs typeface="Microsoft Yahei"/>
              </a:rPr>
              <a:t>确保企业环境风险防范的制度建设和执行落实</a:t>
            </a:r>
            <a:endParaRPr lang="en-US" sz="1100"/>
          </a:p>
        </p:txBody>
      </p:sp>
      <p:sp>
        <p:nvSpPr>
          <p:cNvPr id="5" name="AutoShape 5"/>
          <p:cNvSpPr/>
          <p:nvPr/>
        </p:nvSpPr>
        <p:spPr>
          <a:xfrm>
            <a:off x="764753" y="4274372"/>
            <a:ext cx="2461447" cy="31994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a:solidFill>
                  <a:srgbClr val="FFFFFF">
                    <a:alpha val="100000"/>
                  </a:srgbClr>
                </a:solidFill>
                <a:latin typeface="Microsoft Yahei"/>
                <a:ea typeface="Microsoft Yahei"/>
                <a:cs typeface="Microsoft Yahei"/>
              </a:rPr>
              <a:t>2024-01-22</a:t>
            </a:r>
            <a:endParaRPr lang="en-US" sz="1100"/>
          </a:p>
        </p:txBody>
      </p:sp>
      <p:sp>
        <p:nvSpPr>
          <p:cNvPr id="6" name="AutoShape 6"/>
          <p:cNvSpPr/>
          <p:nvPr/>
        </p:nvSpPr>
        <p:spPr>
          <a:xfrm>
            <a:off x="764753" y="3876675"/>
            <a:ext cx="1851864" cy="4062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575">
                <a:solidFill>
                  <a:srgbClr val="FFFFFF">
                    <a:alpha val="100000"/>
                  </a:srgbClr>
                </a:solidFill>
                <a:latin typeface="Microsoft Yahei"/>
                <a:ea typeface="Microsoft Yahei"/>
                <a:cs typeface="Microsoft Yahei"/>
              </a:rPr>
              <a:t>汇报人：XX</a:t>
            </a:r>
            <a:endParaRPr lang="en-US" sz="1100"/>
          </a:p>
        </p:txBody>
      </p:sp>
      <p:pic>
        <p:nvPicPr>
          <p:cNvPr id="7" name="Picture 7"/>
          <p:cNvPicPr>
            <a:picLocks noChangeAspect="1"/>
          </p:cNvPicPr>
          <p:nvPr/>
        </p:nvPicPr>
        <p:blipFill>
          <a:blip r:embed="rId2"/>
          <a:stretch>
            <a:fillRect/>
          </a:stretch>
        </p:blipFill>
        <p:spPr>
          <a:xfrm>
            <a:off x="8277789" y="0"/>
            <a:ext cx="4892103" cy="6288968"/>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594" y="0"/>
            <a:ext cx="12184811" cy="6858000"/>
          </a:xfrm>
          <a:prstGeom prst="rect">
            <a:avLst/>
          </a:prstGeom>
        </p:spPr>
      </p:pic>
      <p:sp>
        <p:nvSpPr>
          <p:cNvPr id="3" name="TextBox 3"/>
          <p:cNvSpPr txBox="1"/>
          <p:nvPr/>
        </p:nvSpPr>
        <p:spPr>
          <a:xfrm>
            <a:off x="1991063" y="193190"/>
            <a:ext cx="1630680" cy="9582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accent1">
                    <a:alpha val="100000"/>
                  </a:schemeClr>
                </a:solidFill>
                <a:latin typeface="方正正纤黑简体"/>
                <a:ea typeface="方正正纤黑简体"/>
                <a:cs typeface="方正正纤黑简体"/>
              </a:rPr>
              <a:t>目录</a:t>
            </a:r>
          </a:p>
        </p:txBody>
      </p:sp>
      <p:sp>
        <p:nvSpPr>
          <p:cNvPr id="4" name="TextBox 4"/>
          <p:cNvSpPr txBox="1"/>
          <p:nvPr/>
        </p:nvSpPr>
        <p:spPr>
          <a:xfrm>
            <a:off x="1132645" y="1977496"/>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企业环境风险现状及挑战</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制度建设</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执行落实</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评估与改进</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案例分析</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01</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1220560" y="2363963"/>
            <a:ext cx="3815503" cy="0"/>
          </a:xfrm>
          <a:prstGeom prst="line">
            <a:avLst/>
          </a:prstGeom>
          <a:ln w="50800">
            <a:solidFill>
              <a:schemeClr val="accent4"/>
            </a:solidFill>
            <a:prstDash val="solid"/>
            <a:headEnd type="oval"/>
            <a:tailEnd type="none"/>
          </a:ln>
        </p:spPr>
        <p:style>
          <a:lnRef idx="0">
            <a:schemeClr val="accent4"/>
          </a:lnRef>
          <a:fillRef idx="1">
            <a:schemeClr val="accent4"/>
          </a:fillRef>
          <a:effectRef idx="0">
            <a:schemeClr val="accent4"/>
          </a:effectRef>
          <a:fontRef idx="minor">
            <a:schemeClr val="lt1"/>
          </a:fontRef>
        </p:style>
      </p:cxnSp>
      <p:cxnSp>
        <p:nvCxnSpPr>
          <p:cNvPr id="3" name="Connector 3"/>
          <p:cNvCxnSpPr/>
          <p:nvPr/>
        </p:nvCxnSpPr>
        <p:spPr>
          <a:xfrm>
            <a:off x="1882845" y="3524561"/>
            <a:ext cx="3131592" cy="0"/>
          </a:xfrm>
          <a:prstGeom prst="line">
            <a:avLst/>
          </a:prstGeom>
          <a:ln w="50800">
            <a:solidFill>
              <a:schemeClr val="accent4"/>
            </a:solidFill>
            <a:prstDash val="solid"/>
            <a:headEnd type="none"/>
            <a:tailEnd type="none"/>
          </a:ln>
        </p:spPr>
        <p:style>
          <a:lnRef idx="0">
            <a:schemeClr val="accent4"/>
          </a:lnRef>
          <a:fillRef idx="1">
            <a:schemeClr val="accent4"/>
          </a:fillRef>
          <a:effectRef idx="0">
            <a:schemeClr val="accent4"/>
          </a:effectRef>
          <a:fontRef idx="minor">
            <a:schemeClr val="lt1"/>
          </a:fontRef>
        </p:style>
      </p:cxnSp>
      <p:cxnSp>
        <p:nvCxnSpPr>
          <p:cNvPr id="4" name="Connector 4"/>
          <p:cNvCxnSpPr/>
          <p:nvPr/>
        </p:nvCxnSpPr>
        <p:spPr>
          <a:xfrm>
            <a:off x="1857448" y="4685159"/>
            <a:ext cx="3995480" cy="0"/>
          </a:xfrm>
          <a:prstGeom prst="line">
            <a:avLst/>
          </a:prstGeom>
          <a:ln w="50800">
            <a:solidFill>
              <a:schemeClr val="accent4"/>
            </a:solidFill>
            <a:prstDash val="solid"/>
            <a:headEnd type="none"/>
            <a:tailEnd type="triangle"/>
          </a:ln>
        </p:spPr>
        <p:style>
          <a:lnRef idx="0">
            <a:schemeClr val="accent4"/>
          </a:lnRef>
          <a:fillRef idx="1">
            <a:schemeClr val="accent4"/>
          </a:fillRef>
          <a:effectRef idx="0">
            <a:schemeClr val="accent4"/>
          </a:effectRef>
          <a:fontRef idx="minor">
            <a:schemeClr val="lt1"/>
          </a:fontRef>
        </p:style>
      </p:cxnSp>
      <p:sp>
        <p:nvSpPr>
          <p:cNvPr id="5" name="AutoShape 5"/>
          <p:cNvSpPr/>
          <p:nvPr/>
        </p:nvSpPr>
        <p:spPr>
          <a:xfrm>
            <a:off x="189604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373032" y="2194563"/>
            <a:ext cx="319221" cy="31926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1</a:t>
            </a:r>
            <a:endParaRPr lang="en-US" sz="1100"/>
          </a:p>
        </p:txBody>
      </p:sp>
      <p:sp>
        <p:nvSpPr>
          <p:cNvPr id="7" name="AutoShape 7"/>
          <p:cNvSpPr/>
          <p:nvPr/>
        </p:nvSpPr>
        <p:spPr>
          <a:xfrm>
            <a:off x="4657059" y="3366979"/>
            <a:ext cx="319221" cy="319263"/>
          </a:xfrm>
          <a:prstGeom prst="ellipse">
            <a:avLst/>
          </a:prstGeom>
          <a:solidFill>
            <a:schemeClr val="accent1">
              <a:lumMod val="75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2</a:t>
            </a:r>
            <a:endParaRPr lang="en-US" sz="1100"/>
          </a:p>
        </p:txBody>
      </p:sp>
      <p:sp>
        <p:nvSpPr>
          <p:cNvPr id="8" name="AutoShape 8"/>
          <p:cNvSpPr/>
          <p:nvPr/>
        </p:nvSpPr>
        <p:spPr>
          <a:xfrm>
            <a:off x="1828490" y="4516738"/>
            <a:ext cx="319221" cy="319263"/>
          </a:xfrm>
          <a:prstGeom prst="ellipse">
            <a:avLst/>
          </a:prstGeom>
          <a:solidFill>
            <a:schemeClr val="accent1">
              <a:lumMod val="60000"/>
              <a:lumOff val="4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3</a:t>
            </a:r>
            <a:endParaRPr lang="en-US" sz="1100"/>
          </a:p>
        </p:txBody>
      </p:sp>
      <p:sp>
        <p:nvSpPr>
          <p:cNvPr id="9" name="AutoShape 9"/>
          <p:cNvSpPr/>
          <p:nvPr/>
        </p:nvSpPr>
        <p:spPr>
          <a:xfrm>
            <a:off x="273395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592399"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53641"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487177"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347705"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221787" y="3434181"/>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487177" y="4593708"/>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3347705" y="4604199"/>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221787"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095871"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41" name="AutoShape 41"/>
          <p:cNvSpPr/>
          <p:nvPr/>
        </p:nvSpPr>
        <p:spPr>
          <a:xfrm>
            <a:off x="6572250" y="4836001"/>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社会责任</a:t>
            </a:r>
            <a:endParaRPr lang="en-US" sz="1100"/>
          </a:p>
        </p:txBody>
      </p:sp>
      <p:sp>
        <p:nvSpPr>
          <p:cNvPr id="42" name="AutoShape 42"/>
          <p:cNvSpPr/>
          <p:nvPr/>
        </p:nvSpPr>
        <p:spPr>
          <a:xfrm>
            <a:off x="6572250" y="5119283"/>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企业作为社会公民，有责任保护环境、减少污染，通过强化环境风险防范，积极履行社会责任。</a:t>
            </a:r>
            <a:endParaRPr lang="en-US" sz="1100"/>
          </a:p>
        </p:txBody>
      </p:sp>
      <p:sp>
        <p:nvSpPr>
          <p:cNvPr id="43" name="AutoShape 43"/>
          <p:cNvSpPr/>
          <p:nvPr/>
        </p:nvSpPr>
        <p:spPr>
          <a:xfrm>
            <a:off x="6572250" y="1278982"/>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应对环境挑战</a:t>
            </a:r>
            <a:endParaRPr lang="en-US" sz="1100"/>
          </a:p>
        </p:txBody>
      </p:sp>
      <p:sp>
        <p:nvSpPr>
          <p:cNvPr id="44" name="AutoShape 44"/>
          <p:cNvSpPr/>
          <p:nvPr/>
        </p:nvSpPr>
        <p:spPr>
          <a:xfrm>
            <a:off x="6572250" y="1564591"/>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随着工业化和城市化的快速发展，企业面临的环境风险日益加大。为确保可持续发展，必须建立有效的环境风险防范制度。</a:t>
            </a:r>
            <a:endParaRPr lang="en-US" sz="1100"/>
          </a:p>
        </p:txBody>
      </p:sp>
      <p:sp>
        <p:nvSpPr>
          <p:cNvPr id="45" name="AutoShape 45"/>
          <p:cNvSpPr/>
          <p:nvPr/>
        </p:nvSpPr>
        <p:spPr>
          <a:xfrm>
            <a:off x="6572250" y="3063763"/>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法规要求</a:t>
            </a:r>
            <a:endParaRPr lang="en-US" sz="1100"/>
          </a:p>
        </p:txBody>
      </p:sp>
      <p:sp>
        <p:nvSpPr>
          <p:cNvPr id="46" name="AutoShape 46"/>
          <p:cNvSpPr/>
          <p:nvPr/>
        </p:nvSpPr>
        <p:spPr>
          <a:xfrm>
            <a:off x="6572250" y="3336829"/>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国家和地方政府对环境保护的法规要求越来越严格，企业需要确保合规性，避免环境违法带来的经济和声誉损失。</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823593" y="3784976"/>
            <a:ext cx="1631969" cy="672075"/>
          </a:xfrm>
          <a:prstGeom prst="line">
            <a:avLst/>
          </a:prstGeom>
          <a:ln w="9525">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V="1">
            <a:off x="6823593" y="2056783"/>
            <a:ext cx="1631969" cy="672075"/>
          </a:xfrm>
          <a:prstGeom prst="line">
            <a:avLst/>
          </a:prstGeom>
          <a:ln w="9525">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flipH="1" flipV="1">
            <a:off x="3929991" y="2152793"/>
            <a:ext cx="1645627" cy="576064"/>
          </a:xfrm>
          <a:prstGeom prst="line">
            <a:avLst/>
          </a:prstGeom>
          <a:ln w="9525">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flipH="1">
            <a:off x="3929991" y="3784976"/>
            <a:ext cx="1645627" cy="672075"/>
          </a:xfrm>
          <a:prstGeom prst="line">
            <a:avLst/>
          </a:prstGeom>
          <a:ln w="9525">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grpSp>
        <p:nvGrpSpPr>
          <p:cNvPr id="6" name="Group 6"/>
          <p:cNvGrpSpPr/>
          <p:nvPr/>
        </p:nvGrpSpPr>
        <p:grpSpPr>
          <a:xfrm>
            <a:off x="2887644" y="1462367"/>
            <a:ext cx="1042321" cy="1042416"/>
            <a:chOff x="2887644" y="1462367"/>
            <a:chExt cx="1042321" cy="1042416"/>
          </a:xfrm>
        </p:grpSpPr>
        <p:sp>
          <p:nvSpPr>
            <p:cNvPr id="7" name="AutoShape 7"/>
            <p:cNvSpPr/>
            <p:nvPr/>
          </p:nvSpPr>
          <p:spPr>
            <a:xfrm>
              <a:off x="2887644" y="1462367"/>
              <a:ext cx="1042321" cy="104241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2887644" y="4072978"/>
            <a:ext cx="1042321" cy="1042416"/>
            <a:chOff x="2887644" y="4072978"/>
            <a:chExt cx="1042321" cy="1042416"/>
          </a:xfrm>
        </p:grpSpPr>
        <p:sp>
          <p:nvSpPr>
            <p:cNvPr id="9" name="AutoShape 9"/>
            <p:cNvSpPr/>
            <p:nvPr/>
          </p:nvSpPr>
          <p:spPr>
            <a:xfrm>
              <a:off x="2887644" y="4072978"/>
              <a:ext cx="1042321" cy="104241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551590" y="1473606"/>
            <a:ext cx="1042321" cy="1042416"/>
            <a:chOff x="8551590" y="1473606"/>
            <a:chExt cx="1042321" cy="1042416"/>
          </a:xfrm>
        </p:grpSpPr>
        <p:sp>
          <p:nvSpPr>
            <p:cNvPr id="11" name="AutoShape 11"/>
            <p:cNvSpPr/>
            <p:nvPr/>
          </p:nvSpPr>
          <p:spPr>
            <a:xfrm>
              <a:off x="8551590" y="1473606"/>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8551590" y="4084218"/>
            <a:ext cx="1042321" cy="1042416"/>
            <a:chOff x="8551590" y="4084218"/>
            <a:chExt cx="1042321" cy="1042416"/>
          </a:xfrm>
        </p:grpSpPr>
        <p:sp>
          <p:nvSpPr>
            <p:cNvPr id="13" name="AutoShape 13"/>
            <p:cNvSpPr/>
            <p:nvPr/>
          </p:nvSpPr>
          <p:spPr>
            <a:xfrm>
              <a:off x="8551590" y="4084218"/>
              <a:ext cx="1042321" cy="10424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AutoShape 14"/>
          <p:cNvSpPr/>
          <p:nvPr/>
        </p:nvSpPr>
        <p:spPr>
          <a:xfrm>
            <a:off x="2244174" y="2598544"/>
            <a:ext cx="2551945" cy="35934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chemeClr val="accent1">
                    <a:alpha val="100000"/>
                  </a:schemeClr>
                </a:solidFill>
                <a:latin typeface="Microsoft Yahei"/>
                <a:ea typeface="Microsoft Yahei"/>
                <a:cs typeface="Microsoft Yahei"/>
              </a:rPr>
              <a:t>制度建设</a:t>
            </a:r>
            <a:endParaRPr lang="en-US" sz="1100"/>
          </a:p>
        </p:txBody>
      </p:sp>
      <p:sp>
        <p:nvSpPr>
          <p:cNvPr id="15" name="AutoShape 15"/>
          <p:cNvSpPr/>
          <p:nvPr/>
        </p:nvSpPr>
        <p:spPr>
          <a:xfrm>
            <a:off x="7796778" y="2598544"/>
            <a:ext cx="2551945" cy="35934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chemeClr val="accent1">
                    <a:alpha val="100000"/>
                  </a:schemeClr>
                </a:solidFill>
                <a:latin typeface="Microsoft Yahei"/>
                <a:ea typeface="Microsoft Yahei"/>
                <a:cs typeface="Microsoft Yahei"/>
              </a:rPr>
              <a:t>执行落实</a:t>
            </a:r>
            <a:endParaRPr lang="en-US" sz="1100"/>
          </a:p>
        </p:txBody>
      </p:sp>
      <p:sp>
        <p:nvSpPr>
          <p:cNvPr id="16" name="AutoShape 16"/>
          <p:cNvSpPr/>
          <p:nvPr/>
        </p:nvSpPr>
        <p:spPr>
          <a:xfrm>
            <a:off x="2132832" y="5115395"/>
            <a:ext cx="2551945" cy="328744"/>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chemeClr val="accent1">
                    <a:alpha val="100000"/>
                  </a:schemeClr>
                </a:solidFill>
                <a:latin typeface="Microsoft Yahei"/>
                <a:ea typeface="Microsoft Yahei"/>
                <a:cs typeface="Microsoft Yahei"/>
              </a:rPr>
              <a:t>案例分析</a:t>
            </a:r>
            <a:endParaRPr lang="en-US" sz="1100"/>
          </a:p>
        </p:txBody>
      </p:sp>
      <p:sp>
        <p:nvSpPr>
          <p:cNvPr id="17" name="AutoShape 17"/>
          <p:cNvSpPr/>
          <p:nvPr/>
        </p:nvSpPr>
        <p:spPr>
          <a:xfrm>
            <a:off x="7796778" y="5115395"/>
            <a:ext cx="2551945" cy="328744"/>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chemeClr val="accent1">
                    <a:alpha val="100000"/>
                  </a:schemeClr>
                </a:solidFill>
                <a:latin typeface="Microsoft Yahei"/>
                <a:ea typeface="Microsoft Yahei"/>
                <a:cs typeface="Microsoft Yahei"/>
              </a:rPr>
              <a:t>建议与展望</a:t>
            </a:r>
            <a:endParaRPr lang="en-US" sz="1100"/>
          </a:p>
        </p:txBody>
      </p:sp>
      <p:sp>
        <p:nvSpPr>
          <p:cNvPr id="18" name="Freeform 18"/>
          <p:cNvSpPr/>
          <p:nvPr/>
        </p:nvSpPr>
        <p:spPr>
          <a:xfrm>
            <a:off x="3162126" y="1736896"/>
            <a:ext cx="493356" cy="493356"/>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8854255" y="1765080"/>
            <a:ext cx="436989" cy="436989"/>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216332" y="4401714"/>
            <a:ext cx="384944" cy="384944"/>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903628" y="4425064"/>
            <a:ext cx="338244" cy="338244"/>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44" name="AutoShape 44"/>
          <p:cNvSpPr/>
          <p:nvPr/>
        </p:nvSpPr>
        <p:spPr>
          <a:xfrm>
            <a:off x="8236050" y="5416004"/>
            <a:ext cx="2860041" cy="1081467"/>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ct val="0"/>
              </a:spcBef>
              <a:defRPr/>
            </a:pPr>
            <a:r>
              <a:rPr lang="en-US" sz="1350">
                <a:solidFill>
                  <a:srgbClr val="000404">
                    <a:alpha val="100000"/>
                  </a:srgbClr>
                </a:solidFill>
                <a:latin typeface="Microsoft Yahei"/>
                <a:ea typeface="Microsoft Yahei"/>
                <a:cs typeface="Microsoft Yahei"/>
              </a:rPr>
              <a:t>通过具体案例，展示企业在环境风险防范方面的实践和经验教训。</a:t>
            </a:r>
            <a:endParaRPr lang="en-US" sz="1100"/>
          </a:p>
        </p:txBody>
      </p:sp>
      <p:sp>
        <p:nvSpPr>
          <p:cNvPr id="45" name="AutoShape 45"/>
          <p:cNvSpPr/>
          <p:nvPr/>
        </p:nvSpPr>
        <p:spPr>
          <a:xfrm>
            <a:off x="1391768" y="5416004"/>
            <a:ext cx="2860041" cy="1081467"/>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ct val="0"/>
              </a:spcBef>
              <a:defRPr/>
            </a:pPr>
            <a:r>
              <a:rPr lang="en-US" sz="1350">
                <a:solidFill>
                  <a:srgbClr val="000404">
                    <a:alpha val="100000"/>
                  </a:srgbClr>
                </a:solidFill>
                <a:latin typeface="Microsoft Yahei"/>
                <a:ea typeface="Microsoft Yahei"/>
                <a:cs typeface="Microsoft Yahei"/>
              </a:rPr>
              <a:t>提出进一步加强企业环境风险防范的建议，以及未来在环保领域的展望和计划。</a:t>
            </a:r>
            <a:endParaRPr lang="en-US" sz="1100"/>
          </a:p>
        </p:txBody>
      </p:sp>
      <p:sp>
        <p:nvSpPr>
          <p:cNvPr id="46" name="AutoShape 46"/>
          <p:cNvSpPr/>
          <p:nvPr/>
        </p:nvSpPr>
        <p:spPr>
          <a:xfrm>
            <a:off x="1399937" y="2898546"/>
            <a:ext cx="2861224" cy="1383724"/>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ct val="0"/>
              </a:spcBef>
              <a:defRPr/>
            </a:pPr>
            <a:r>
              <a:rPr lang="en-US" sz="1350">
                <a:solidFill>
                  <a:srgbClr val="000404">
                    <a:alpha val="100000"/>
                  </a:srgbClr>
                </a:solidFill>
                <a:latin typeface="Microsoft Yahei"/>
                <a:ea typeface="Microsoft Yahei"/>
                <a:cs typeface="Microsoft Yahei"/>
              </a:rPr>
              <a:t>详细介绍企业为防范环境风险所建立的制度体系，包括环境风险评估、应急预案、内部监管等方面的内容。</a:t>
            </a:r>
            <a:endParaRPr lang="en-US" sz="1100"/>
          </a:p>
        </p:txBody>
      </p:sp>
      <p:sp>
        <p:nvSpPr>
          <p:cNvPr id="47" name="AutoShape 47"/>
          <p:cNvSpPr/>
          <p:nvPr/>
        </p:nvSpPr>
        <p:spPr>
          <a:xfrm>
            <a:off x="8238458" y="2898546"/>
            <a:ext cx="2857634" cy="1383724"/>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ct val="0"/>
              </a:spcBef>
              <a:defRPr/>
            </a:pPr>
            <a:r>
              <a:rPr lang="en-US" sz="1350">
                <a:solidFill>
                  <a:srgbClr val="000404">
                    <a:alpha val="100000"/>
                  </a:srgbClr>
                </a:solidFill>
                <a:latin typeface="Microsoft Yahei"/>
                <a:ea typeface="Microsoft Yahei"/>
                <a:cs typeface="Microsoft Yahei"/>
              </a:rPr>
              <a:t>具体阐述企业在环境风险防范制度执行过程中的措施、成效及存在的问题。</a:t>
            </a:r>
            <a:endParaRPr lang="en-US" sz="1100"/>
          </a:p>
        </p:txBody>
      </p:sp>
      <p:sp>
        <p:nvSpPr>
          <p:cNvPr id="48" name="Freeform 48"/>
          <p:cNvSpPr/>
          <p:nvPr/>
        </p:nvSpPr>
        <p:spPr>
          <a:xfrm>
            <a:off x="5651945" y="2717646"/>
            <a:ext cx="1086493" cy="1086493"/>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02</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企业环境风险现状及挑战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1662" y="1773079"/>
            <a:ext cx="2211038" cy="987362"/>
            <a:chOff x="1101662" y="1773079"/>
            <a:chExt cx="2211038" cy="987362"/>
          </a:xfrm>
        </p:grpSpPr>
        <p:sp>
          <p:nvSpPr>
            <p:cNvPr id="3" name="Freeform 3"/>
            <p:cNvSpPr/>
            <p:nvPr/>
          </p:nvSpPr>
          <p:spPr>
            <a:xfrm rot="10800000">
              <a:off x="1101662" y="1773079"/>
              <a:ext cx="2211038" cy="987362"/>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933384" y="1952434"/>
              <a:ext cx="610648" cy="555498"/>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101662" y="4698682"/>
            <a:ext cx="2211038" cy="1034606"/>
            <a:chOff x="1101662" y="4698682"/>
            <a:chExt cx="2211038" cy="1034606"/>
          </a:xfrm>
        </p:grpSpPr>
        <p:sp>
          <p:nvSpPr>
            <p:cNvPr id="6" name="Freeform 6"/>
            <p:cNvSpPr/>
            <p:nvPr/>
          </p:nvSpPr>
          <p:spPr>
            <a:xfrm rot="10800000">
              <a:off x="1101662" y="4698682"/>
              <a:ext cx="2211038" cy="1034606"/>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1101662" y="3236786"/>
            <a:ext cx="2211038" cy="1033558"/>
            <a:chOff x="1101662" y="3236786"/>
            <a:chExt cx="2211038" cy="1033558"/>
          </a:xfrm>
        </p:grpSpPr>
        <p:sp>
          <p:nvSpPr>
            <p:cNvPr id="8" name="Freeform 8"/>
            <p:cNvSpPr/>
            <p:nvPr/>
          </p:nvSpPr>
          <p:spPr>
            <a:xfrm rot="10800000">
              <a:off x="1101662" y="3236786"/>
              <a:ext cx="2211038" cy="1033558"/>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878425" y="3335274"/>
            <a:ext cx="685800" cy="695801"/>
            <a:chOff x="1878425" y="3335274"/>
            <a:chExt cx="685800" cy="695801"/>
          </a:xfrm>
        </p:grpSpPr>
        <p:sp>
          <p:nvSpPr>
            <p:cNvPr id="10" name="Freeform 10"/>
            <p:cNvSpPr/>
            <p:nvPr/>
          </p:nvSpPr>
          <p:spPr>
            <a:xfrm>
              <a:off x="1915382" y="3782568"/>
              <a:ext cx="87725" cy="163163"/>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058353" y="3692747"/>
              <a:ext cx="87725" cy="253079"/>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201323" y="3692747"/>
              <a:ext cx="87725" cy="253079"/>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341150" y="3606165"/>
              <a:ext cx="94297" cy="342900"/>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892617" y="3453003"/>
              <a:ext cx="536257" cy="342900"/>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878425" y="3335274"/>
              <a:ext cx="685800" cy="695801"/>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Freeform 16"/>
          <p:cNvSpPr/>
          <p:nvPr/>
        </p:nvSpPr>
        <p:spPr>
          <a:xfrm>
            <a:off x="1858944" y="4873441"/>
            <a:ext cx="671753" cy="67175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3626579" y="4641532"/>
            <a:ext cx="7364174" cy="43714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公众环保意识提高</a:t>
            </a:r>
            <a:endParaRPr lang="en-US" sz="1100"/>
          </a:p>
        </p:txBody>
      </p:sp>
      <p:sp>
        <p:nvSpPr>
          <p:cNvPr id="18" name="AutoShape 18"/>
          <p:cNvSpPr/>
          <p:nvPr/>
        </p:nvSpPr>
        <p:spPr>
          <a:xfrm>
            <a:off x="3626579" y="1715929"/>
            <a:ext cx="7364174" cy="43714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环境污染事件频发</a:t>
            </a:r>
            <a:endParaRPr lang="en-US" sz="1100"/>
          </a:p>
        </p:txBody>
      </p:sp>
      <p:sp>
        <p:nvSpPr>
          <p:cNvPr id="19" name="AutoShape 19"/>
          <p:cNvSpPr/>
          <p:nvPr/>
        </p:nvSpPr>
        <p:spPr>
          <a:xfrm>
            <a:off x="3626579" y="3179636"/>
            <a:ext cx="7364174" cy="43714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生态环境恶化</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当前环境风险形势</a:t>
              </a:r>
            </a:p>
          </p:txBody>
        </p:sp>
      </p:grpSp>
      <p:sp>
        <p:nvSpPr>
          <p:cNvPr id="42" name="AutoShape 42"/>
          <p:cNvSpPr/>
          <p:nvPr/>
        </p:nvSpPr>
        <p:spPr>
          <a:xfrm>
            <a:off x="3626579" y="4823472"/>
            <a:ext cx="7364174" cy="1204498"/>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alpha val="100000"/>
                  </a:srgbClr>
                </a:solidFill>
                <a:latin typeface="Microsoft Yahei"/>
                <a:ea typeface="Microsoft Yahei"/>
                <a:cs typeface="Microsoft Yahei"/>
              </a:rPr>
              <a:t>随着公众环保意识的不断提高，对环境问题的关注度也越来越高，企业的环境行为受到更多监督。</a:t>
            </a:r>
            <a:endParaRPr lang="en-US" sz="1100"/>
          </a:p>
        </p:txBody>
      </p:sp>
      <p:sp>
        <p:nvSpPr>
          <p:cNvPr id="43" name="AutoShape 43"/>
          <p:cNvSpPr/>
          <p:nvPr/>
        </p:nvSpPr>
        <p:spPr>
          <a:xfrm>
            <a:off x="3626579" y="1878013"/>
            <a:ext cx="7364174" cy="1157678"/>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alpha val="100000"/>
                  </a:srgbClr>
                </a:solidFill>
                <a:latin typeface="Microsoft Yahei"/>
                <a:ea typeface="Microsoft Yahei"/>
                <a:cs typeface="Microsoft Yahei"/>
              </a:rPr>
              <a:t>近年来，随着工业化和城市化的快速发展，环境污染事件不断增多，涉及大气、水、土壤等多个领域。</a:t>
            </a:r>
            <a:endParaRPr lang="en-US" sz="1100"/>
          </a:p>
        </p:txBody>
      </p:sp>
      <p:sp>
        <p:nvSpPr>
          <p:cNvPr id="44" name="AutoShape 44"/>
          <p:cNvSpPr/>
          <p:nvPr/>
        </p:nvSpPr>
        <p:spPr>
          <a:xfrm>
            <a:off x="3626579" y="3370295"/>
            <a:ext cx="7364174" cy="1157678"/>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20202">
                    <a:alpha val="100000"/>
                  </a:srgbClr>
                </a:solidFill>
                <a:latin typeface="Microsoft Yahei"/>
                <a:ea typeface="Microsoft Yahei"/>
                <a:cs typeface="Microsoft Yahei"/>
              </a:rPr>
              <a:t>长期的环境污染和生态破坏导致生态环境持续恶化，生物多样性减少，生态系统服务功能下降。</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144167" y="2573915"/>
            <a:ext cx="1971008" cy="1817370"/>
            <a:chOff x="5144167" y="2573915"/>
            <a:chExt cx="1971008" cy="1817370"/>
          </a:xfrm>
        </p:grpSpPr>
        <p:sp>
          <p:nvSpPr>
            <p:cNvPr id="3" name="Freeform 3"/>
            <p:cNvSpPr/>
            <p:nvPr/>
          </p:nvSpPr>
          <p:spPr>
            <a:xfrm>
              <a:off x="5144167" y="2573915"/>
              <a:ext cx="988504" cy="1817370"/>
            </a:xfrm>
            <a:custGeom>
              <a:rect l="l" t="t" r="r" b="b"/>
              <a:pathLst>
                <a:path w="741448" h="1363056">
                  <a:moveTo>
                    <a:pt x="741448" y="327941"/>
                  </a:moveTo>
                  <a:cubicBezTo>
                    <a:pt x="740677" y="1157841"/>
                    <a:pt x="741248" y="495849"/>
                    <a:pt x="741448" y="1363056"/>
                  </a:cubicBezTo>
                  <a:cubicBezTo>
                    <a:pt x="-761386" y="327941"/>
                    <a:pt x="434747" y="-477148"/>
                    <a:pt x="741448" y="327941"/>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a:off x="6125813" y="2573915"/>
              <a:ext cx="989362" cy="1817370"/>
            </a:xfrm>
            <a:custGeom>
              <a:rect l="l" t="t" r="r" b="b"/>
              <a:pathLst>
                <a:path w="742121" h="1363056">
                  <a:moveTo>
                    <a:pt x="741448" y="327941"/>
                  </a:moveTo>
                  <a:cubicBezTo>
                    <a:pt x="743059" y="1088786"/>
                    <a:pt x="741249" y="617292"/>
                    <a:pt x="741448" y="1363056"/>
                  </a:cubicBezTo>
                  <a:cubicBezTo>
                    <a:pt x="-761386" y="327941"/>
                    <a:pt x="434747" y="-477148"/>
                    <a:pt x="741448" y="327941"/>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492710" y="3026143"/>
            <a:ext cx="3651457" cy="0"/>
            <a:chOff x="1492710" y="3026143"/>
            <a:chExt cx="3651457" cy="0"/>
          </a:xfrm>
        </p:grpSpPr>
        <p:cxnSp>
          <p:nvCxnSpPr>
            <p:cNvPr id="6" name="Connector 6"/>
            <p:cNvCxnSpPr/>
            <p:nvPr/>
          </p:nvCxnSpPr>
          <p:spPr>
            <a:xfrm flipH="1">
              <a:off x="1492710" y="3026143"/>
              <a:ext cx="3651457" cy="0"/>
            </a:xfrm>
            <a:prstGeom prst="line">
              <a:avLst/>
            </a:prstGeom>
            <a:ln w="12700">
              <a:solidFill>
                <a:schemeClr val="accent1"/>
              </a:solidFill>
              <a:prstDash val="dash"/>
              <a:headEnd type="oval"/>
              <a:tailEnd type="oval"/>
            </a:ln>
          </p:spPr>
          <p:style>
            <a:lnRef idx="0">
              <a:schemeClr val="accent1"/>
            </a:lnRef>
            <a:fillRef idx="1">
              <a:schemeClr val="accent1"/>
            </a:fillRef>
            <a:effectRef idx="0">
              <a:schemeClr val="accent1"/>
            </a:effectRef>
            <a:fontRef idx="minor">
              <a:schemeClr val="lt1"/>
            </a:fontRef>
          </p:style>
        </p:cxnSp>
      </p:grpSp>
      <p:grpSp>
        <p:nvGrpSpPr>
          <p:cNvPr id="7" name="Group 7"/>
          <p:cNvGrpSpPr/>
          <p:nvPr/>
        </p:nvGrpSpPr>
        <p:grpSpPr>
          <a:xfrm>
            <a:off x="7616666" y="4097724"/>
            <a:ext cx="3172339" cy="0"/>
            <a:chOff x="7616666" y="4097724"/>
            <a:chExt cx="3172339" cy="0"/>
          </a:xfrm>
        </p:grpSpPr>
        <p:cxnSp>
          <p:nvCxnSpPr>
            <p:cNvPr id="8" name="Connector 8"/>
            <p:cNvCxnSpPr/>
            <p:nvPr/>
          </p:nvCxnSpPr>
          <p:spPr>
            <a:xfrm flipH="1">
              <a:off x="7616666" y="4097724"/>
              <a:ext cx="3172339" cy="0"/>
            </a:xfrm>
            <a:prstGeom prst="line">
              <a:avLst/>
            </a:prstGeom>
            <a:ln w="12700">
              <a:solidFill>
                <a:schemeClr val="accent1"/>
              </a:solidFill>
              <a:prstDash val="dash"/>
              <a:headEnd type="oval"/>
              <a:tailEnd type="oval"/>
            </a:ln>
          </p:spPr>
          <p:style>
            <a:lnRef idx="0">
              <a:schemeClr val="accent1"/>
            </a:lnRef>
            <a:fillRef idx="1">
              <a:schemeClr val="accent1"/>
            </a:fillRef>
            <a:effectRef idx="0">
              <a:schemeClr val="accent1"/>
            </a:effectRef>
            <a:fontRef idx="minor">
              <a:schemeClr val="lt1"/>
            </a:fontRef>
          </p:style>
        </p:cxnSp>
      </p:grpSp>
      <p:cxnSp>
        <p:nvCxnSpPr>
          <p:cNvPr id="9" name="Connector 9"/>
          <p:cNvCxnSpPr/>
          <p:nvPr/>
        </p:nvCxnSpPr>
        <p:spPr>
          <a:xfrm flipH="1" flipV="1">
            <a:off x="1444497" y="4924940"/>
            <a:ext cx="3263072" cy="7174"/>
          </a:xfrm>
          <a:prstGeom prst="line">
            <a:avLst/>
          </a:prstGeom>
          <a:ln w="12700">
            <a:solidFill>
              <a:schemeClr val="accent1"/>
            </a:solidFill>
            <a:prstDash val="dash"/>
            <a:headEnd type="oval"/>
            <a:tailEnd type="oval"/>
          </a:ln>
        </p:spPr>
        <p:style>
          <a:lnRef idx="0">
            <a:schemeClr val="accent1"/>
          </a:lnRef>
          <a:fillRef idx="1">
            <a:schemeClr val="accent1"/>
          </a:fillRef>
          <a:effectRef idx="0">
            <a:schemeClr val="accent1"/>
          </a:effectRef>
          <a:fontRef idx="minor">
            <a:schemeClr val="lt1"/>
          </a:fontRef>
        </p:style>
      </p:cxnSp>
      <p:cxnSp>
        <p:nvCxnSpPr>
          <p:cNvPr id="10" name="Connector 10"/>
          <p:cNvCxnSpPr/>
          <p:nvPr/>
        </p:nvCxnSpPr>
        <p:spPr>
          <a:xfrm flipH="1">
            <a:off x="7115175" y="5915094"/>
            <a:ext cx="3812216" cy="0"/>
          </a:xfrm>
          <a:prstGeom prst="line">
            <a:avLst/>
          </a:prstGeom>
          <a:ln w="12700">
            <a:solidFill>
              <a:schemeClr val="accent1"/>
            </a:solidFill>
            <a:prstDash val="dash"/>
            <a:headEnd type="oval"/>
            <a:tailEnd type="oval"/>
          </a:ln>
        </p:spPr>
        <p:style>
          <a:lnRef idx="0">
            <a:schemeClr val="accent1"/>
          </a:lnRef>
          <a:fillRef idx="1">
            <a:schemeClr val="accent1"/>
          </a:fillRef>
          <a:effectRef idx="0">
            <a:schemeClr val="accent1"/>
          </a:effectRef>
          <a:fontRef idx="minor">
            <a:schemeClr val="lt1"/>
          </a:fontRef>
        </p:style>
      </p:cxnSp>
      <p:grpSp>
        <p:nvGrpSpPr>
          <p:cNvPr id="11" name="Group 11"/>
          <p:cNvGrpSpPr/>
          <p:nvPr/>
        </p:nvGrpSpPr>
        <p:grpSpPr>
          <a:xfrm>
            <a:off x="1565530" y="3482600"/>
            <a:ext cx="2551945" cy="1386615"/>
            <a:chOff x="1565530" y="3482600"/>
            <a:chExt cx="2551945" cy="1386615"/>
          </a:xfrm>
        </p:grpSpPr>
        <p:sp>
          <p:nvSpPr>
            <p:cNvPr id="12" name="AutoShape 12"/>
            <p:cNvSpPr/>
            <p:nvPr/>
          </p:nvSpPr>
          <p:spPr>
            <a:xfrm>
              <a:off x="1565530" y="3482600"/>
              <a:ext cx="2551945" cy="359340"/>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环境污染风险</a:t>
              </a:r>
              <a:endParaRPr lang="en-US" sz="1100"/>
            </a:p>
          </p:txBody>
        </p:sp>
        <p:sp>
          <p:nvSpPr>
            <p:cNvPr id="13" name="AutoShape 13"/>
            <p:cNvSpPr/>
            <p:nvPr/>
          </p:nvSpPr>
          <p:spPr>
            <a:xfrm>
              <a:off x="1565530" y="3841940"/>
              <a:ext cx="2551945" cy="1027275"/>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企业生产经营过程中可能产生的废水、废气、废渣等污染物对环境造成污染的风险。</a:t>
              </a:r>
              <a:endParaRPr lang="en-US" sz="1100"/>
            </a:p>
          </p:txBody>
        </p:sp>
      </p:grpSp>
      <p:grpSp>
        <p:nvGrpSpPr>
          <p:cNvPr id="14" name="Group 14"/>
          <p:cNvGrpSpPr/>
          <p:nvPr/>
        </p:nvGrpSpPr>
        <p:grpSpPr>
          <a:xfrm>
            <a:off x="1565530" y="1561607"/>
            <a:ext cx="2551945" cy="1386615"/>
            <a:chOff x="1565530" y="1561607"/>
            <a:chExt cx="2551945" cy="1386615"/>
          </a:xfrm>
        </p:grpSpPr>
        <p:sp>
          <p:nvSpPr>
            <p:cNvPr id="15" name="AutoShape 15"/>
            <p:cNvSpPr/>
            <p:nvPr/>
          </p:nvSpPr>
          <p:spPr>
            <a:xfrm>
              <a:off x="1565530" y="1561607"/>
              <a:ext cx="2551945" cy="359340"/>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违法违规风险</a:t>
              </a:r>
              <a:endParaRPr lang="en-US" sz="1100"/>
            </a:p>
          </p:txBody>
        </p:sp>
        <p:sp>
          <p:nvSpPr>
            <p:cNvPr id="16" name="AutoShape 16"/>
            <p:cNvSpPr/>
            <p:nvPr/>
          </p:nvSpPr>
          <p:spPr>
            <a:xfrm>
              <a:off x="1565530" y="1920947"/>
              <a:ext cx="2551945" cy="1027275"/>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企业因违反环保法规而面临处罚、停产整顿甚至刑事责任等风险。</a:t>
              </a:r>
              <a:endParaRPr lang="en-US" sz="1100"/>
            </a:p>
          </p:txBody>
        </p:sp>
      </p:grpSp>
      <p:grpSp>
        <p:nvGrpSpPr>
          <p:cNvPr id="17" name="Group 17"/>
          <p:cNvGrpSpPr/>
          <p:nvPr/>
        </p:nvGrpSpPr>
        <p:grpSpPr>
          <a:xfrm>
            <a:off x="8194084" y="2573915"/>
            <a:ext cx="2551945" cy="1386615"/>
            <a:chOff x="8194084" y="2573915"/>
            <a:chExt cx="2551945" cy="1386615"/>
          </a:xfrm>
        </p:grpSpPr>
        <p:sp>
          <p:nvSpPr>
            <p:cNvPr id="18" name="AutoShape 18"/>
            <p:cNvSpPr/>
            <p:nvPr/>
          </p:nvSpPr>
          <p:spPr>
            <a:xfrm>
              <a:off x="8194084" y="2573915"/>
              <a:ext cx="2551945" cy="359340"/>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生态破坏风险</a:t>
              </a:r>
              <a:endParaRPr lang="en-US" sz="1100"/>
            </a:p>
          </p:txBody>
        </p:sp>
        <p:sp>
          <p:nvSpPr>
            <p:cNvPr id="19" name="AutoShape 19"/>
            <p:cNvSpPr/>
            <p:nvPr/>
          </p:nvSpPr>
          <p:spPr>
            <a:xfrm>
              <a:off x="8194084" y="2933255"/>
              <a:ext cx="2551945" cy="1027275"/>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企业开发建设项目可能对生态环境造成破坏，如破坏植被、影响生物多样性等。</a:t>
              </a:r>
              <a:endParaRPr lang="en-US" sz="1100"/>
            </a:p>
          </p:txBody>
        </p:sp>
      </p:grpSp>
      <p:grpSp>
        <p:nvGrpSpPr>
          <p:cNvPr id="20" name="Group 20"/>
          <p:cNvGrpSpPr/>
          <p:nvPr/>
        </p:nvGrpSpPr>
        <p:grpSpPr>
          <a:xfrm>
            <a:off x="8194084" y="4468591"/>
            <a:ext cx="2551945" cy="1386615"/>
            <a:chOff x="8194084" y="4468591"/>
            <a:chExt cx="2551945" cy="1386615"/>
          </a:xfrm>
        </p:grpSpPr>
        <p:sp>
          <p:nvSpPr>
            <p:cNvPr id="21" name="AutoShape 21"/>
            <p:cNvSpPr/>
            <p:nvPr/>
          </p:nvSpPr>
          <p:spPr>
            <a:xfrm>
              <a:off x="8194084" y="4468591"/>
              <a:ext cx="2551945" cy="359340"/>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社会舆论风险</a:t>
              </a:r>
              <a:endParaRPr lang="en-US" sz="1100"/>
            </a:p>
          </p:txBody>
        </p:sp>
        <p:sp>
          <p:nvSpPr>
            <p:cNvPr id="22" name="AutoShape 22"/>
            <p:cNvSpPr/>
            <p:nvPr/>
          </p:nvSpPr>
          <p:spPr>
            <a:xfrm>
              <a:off x="8194084" y="4827931"/>
              <a:ext cx="2551945" cy="1027275"/>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企业环境行为受到社会舆论的监督，一旦发生环境问题，可能引发公众质疑和舆论压力。</a:t>
              </a:r>
              <a:endParaRPr lang="en-US" sz="1100"/>
            </a:p>
          </p:txBody>
        </p:sp>
      </p:grpSp>
      <p:grpSp>
        <p:nvGrpSpPr>
          <p:cNvPr id="23" name="Group 23"/>
          <p:cNvGrpSpPr/>
          <p:nvPr/>
        </p:nvGrpSpPr>
        <p:grpSpPr>
          <a:xfrm>
            <a:off x="5144167" y="4306666"/>
            <a:ext cx="1968341" cy="1817370"/>
            <a:chOff x="5144167" y="4306666"/>
            <a:chExt cx="1968341" cy="1817370"/>
          </a:xfrm>
        </p:grpSpPr>
        <p:sp>
          <p:nvSpPr>
            <p:cNvPr id="24" name="Freeform 24"/>
            <p:cNvSpPr/>
            <p:nvPr/>
          </p:nvSpPr>
          <p:spPr>
            <a:xfrm rot="10800000">
              <a:off x="6124004" y="4306666"/>
              <a:ext cx="988504" cy="1817370"/>
            </a:xfrm>
            <a:custGeom>
              <a:rect l="l" t="t" r="r" b="b"/>
              <a:pathLst>
                <a:path w="741448" h="1363056">
                  <a:moveTo>
                    <a:pt x="741448" y="327941"/>
                  </a:moveTo>
                  <a:cubicBezTo>
                    <a:pt x="740677" y="1157841"/>
                    <a:pt x="741248" y="495849"/>
                    <a:pt x="741448" y="1363056"/>
                  </a:cubicBezTo>
                  <a:cubicBezTo>
                    <a:pt x="-761386" y="327941"/>
                    <a:pt x="434747" y="-477148"/>
                    <a:pt x="741448" y="327941"/>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rot="10800000" flipH="1">
              <a:off x="5144167" y="4306666"/>
              <a:ext cx="989362" cy="1817370"/>
            </a:xfrm>
            <a:custGeom>
              <a:rect l="l" t="t" r="r" b="b"/>
              <a:pathLst>
                <a:path w="742121" h="1363056">
                  <a:moveTo>
                    <a:pt x="741448" y="327941"/>
                  </a:moveTo>
                  <a:cubicBezTo>
                    <a:pt x="743059" y="1088786"/>
                    <a:pt x="741249" y="617292"/>
                    <a:pt x="741448" y="1363056"/>
                  </a:cubicBezTo>
                  <a:cubicBezTo>
                    <a:pt x="-761386" y="327941"/>
                    <a:pt x="434747" y="-477148"/>
                    <a:pt x="741448" y="327941"/>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6546675" y="2933560"/>
            <a:ext cx="1015845" cy="2802933"/>
            <a:chOff x="6546675" y="2933560"/>
            <a:chExt cx="1015845" cy="2802933"/>
          </a:xfrm>
        </p:grpSpPr>
        <p:sp>
          <p:nvSpPr>
            <p:cNvPr id="27" name="Freeform 27"/>
            <p:cNvSpPr/>
            <p:nvPr/>
          </p:nvSpPr>
          <p:spPr>
            <a:xfrm rot="5400000">
              <a:off x="6574016" y="2933560"/>
              <a:ext cx="988504" cy="1817370"/>
            </a:xfrm>
            <a:custGeom>
              <a:rect l="l" t="t" r="r" b="b"/>
              <a:pathLst>
                <a:path w="741448" h="1363056">
                  <a:moveTo>
                    <a:pt x="741448" y="327941"/>
                  </a:moveTo>
                  <a:cubicBezTo>
                    <a:pt x="740677" y="1157841"/>
                    <a:pt x="741248" y="495849"/>
                    <a:pt x="741448" y="1363056"/>
                  </a:cubicBezTo>
                  <a:cubicBezTo>
                    <a:pt x="-761386" y="327941"/>
                    <a:pt x="434747" y="-477148"/>
                    <a:pt x="741448" y="3279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rot="5400000" flipH="1">
              <a:off x="6546675" y="3919123"/>
              <a:ext cx="989362" cy="1817370"/>
            </a:xfrm>
            <a:custGeom>
              <a:rect l="l" t="t" r="r" b="b"/>
              <a:pathLst>
                <a:path w="742121" h="1363056">
                  <a:moveTo>
                    <a:pt x="741448" y="327941"/>
                  </a:moveTo>
                  <a:cubicBezTo>
                    <a:pt x="743059" y="1088786"/>
                    <a:pt x="741249" y="617292"/>
                    <a:pt x="741448" y="1363056"/>
                  </a:cubicBezTo>
                  <a:cubicBezTo>
                    <a:pt x="-761386" y="327941"/>
                    <a:pt x="434747" y="-477148"/>
                    <a:pt x="741448" y="3279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4692634" y="2938042"/>
            <a:ext cx="989362" cy="2794827"/>
            <a:chOff x="4692634" y="2938042"/>
            <a:chExt cx="989362" cy="2794827"/>
          </a:xfrm>
        </p:grpSpPr>
        <p:sp>
          <p:nvSpPr>
            <p:cNvPr id="30" name="Freeform 30"/>
            <p:cNvSpPr/>
            <p:nvPr/>
          </p:nvSpPr>
          <p:spPr>
            <a:xfrm rot="-5400000">
              <a:off x="4693063" y="3915499"/>
              <a:ext cx="988504" cy="1817370"/>
            </a:xfrm>
            <a:custGeom>
              <a:rect l="l" t="t" r="r" b="b"/>
              <a:pathLst>
                <a:path w="741448" h="1363056">
                  <a:moveTo>
                    <a:pt x="741448" y="327941"/>
                  </a:moveTo>
                  <a:cubicBezTo>
                    <a:pt x="740677" y="1157841"/>
                    <a:pt x="741248" y="495849"/>
                    <a:pt x="741448" y="1363056"/>
                  </a:cubicBezTo>
                  <a:cubicBezTo>
                    <a:pt x="-761386" y="327941"/>
                    <a:pt x="434747" y="-477148"/>
                    <a:pt x="741448" y="3279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flipH="1">
              <a:off x="4692634" y="2938042"/>
              <a:ext cx="989362" cy="1817370"/>
            </a:xfrm>
            <a:custGeom>
              <a:rect l="l" t="t" r="r" b="b"/>
              <a:pathLst>
                <a:path w="742121" h="1363056">
                  <a:moveTo>
                    <a:pt x="741448" y="327941"/>
                  </a:moveTo>
                  <a:cubicBezTo>
                    <a:pt x="743059" y="1088786"/>
                    <a:pt x="741249" y="617292"/>
                    <a:pt x="741448" y="1363056"/>
                  </a:cubicBezTo>
                  <a:cubicBezTo>
                    <a:pt x="-761386" y="327941"/>
                    <a:pt x="434747" y="-477148"/>
                    <a:pt x="741448" y="3279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企业面临的主要环境风险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042" r="2004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随着环保法规的不断完善和严格，企业面临的环境监管压力越来越大。</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环保法规不断完善</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环保技术的不断更新和进步要求企业不断投入资金进行技术升级和改造。</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环保技术不断更新</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随着环保要求的提高，企业环保投入不断增加，导致生产成本上升。</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环保成本不断增加</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如何在保护环境的同时实现经济发展是企业面临的一大挑战。</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环保与经济发展的平衡</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挑战与问题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03</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制度建设</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125" r="12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推行环境风险责任制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明确各级管理人员和员工在环境风险防范中的责任，形成全员参与的环境风险管理格局。</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制定全面的环境风险评估和管理制度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企业应建立全面的环境风险评估和管理制度，明确风险识别、评估、预防、控制和应急响应等各个环节的职责和要求。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强化环境风险源头控制</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通过改进生产工艺、采用环保设备、优化资源利用等方式，从源头上减少环境风险。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建立健全环境风险防范制度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完善应急响应机制</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针对可能发生的突发环境事件，企业应制定详细的环境应急预案，明确应急组织、通讯联络、现场处置、医疗救护、安全防护等方面的措施。</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加强应急演练和培训</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定期组织应急演练，提高员工应对突发环境事件的能力；同时加强应急培训，确保员工熟练掌握应急处置技能。</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配备必要的应急救援设备和物资</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根据企业实际情况和应急预案要求，配备必要的应急救援设备和物资，确保在突发环境事件发生时能够及时响应和处置。</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制定环境应急预案</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760" b="776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3984" b="1398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8591" b="859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加强培训和教育</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提高员工环保意识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通过宣传、教育等方式，提高员工环保意识，增强员工对环境风险防范的重视程度。</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加强环保法律法规培训</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组织员工学习国家和地方环保法律法规，确保企业生产经营活动符合法律法规要求。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开展环保技能培训</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针对企业生产经营过程中可能产生的环境问题，开展相应的环保技能培训，提高员工解决环境问题的能力。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04</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执行落实</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明确各级管理人员职责</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企业应明确各级管理人员在环境风险防范中的职责，形成责任清晰、分工明确的管理体系。</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配备专业技术人员</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企业应配备具有环保专业知识和技能的技术人员，确保环境风险防范工作的专业性和有效性。</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指定专门的环境风险管理部门</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企业应设立专门的环境风险管理部门，负责全面管理和监督企业的环境风险防范工作。</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明确责任部门和人员</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https://d.book118.com/015344024104011103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方正正纤黑简体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2024-09-12T14:05:03.962</cp:lastPrinted>
  <dcterms:created xsi:type="dcterms:W3CDTF">2024-09-12T06:05:03Z</dcterms:created>
  <dcterms:modified xsi:type="dcterms:W3CDTF">2024-09-12T06:05:06Z</dcterms:modified>
</cp:coreProperties>
</file>