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81D4DBD-5D65-4816-B07F-6B671E4A189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2" name="PlaceHolder 1"/>
          <p:cNvSpPr>
            <a:spLocks noGrp="1"/>
          </p:cNvSpPr>
          <p:nvPr>
            <p:ph type="sldImg"/>
          </p:nvPr>
        </p:nvSpPr>
        <p:spPr>
          <a:xfrm>
            <a:off x="685800" y="1143000"/>
            <a:ext cx="5486040" cy="3085920"/>
          </a:xfrm>
          <a:prstGeom prst="rect">
            <a:avLst/>
          </a:prstGeom>
          <a:ln w="0">
            <a:noFill/>
          </a:ln>
        </p:spPr>
      </p:sp>
      <p:sp>
        <p:nvSpPr>
          <p:cNvPr id="78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5" name="PlaceHolder 1"/>
          <p:cNvSpPr>
            <a:spLocks noGrp="1"/>
          </p:cNvSpPr>
          <p:nvPr>
            <p:ph type="sldImg"/>
          </p:nvPr>
        </p:nvSpPr>
        <p:spPr>
          <a:xfrm>
            <a:off x="685800" y="1143000"/>
            <a:ext cx="5486040" cy="3085920"/>
          </a:xfrm>
          <a:prstGeom prst="rect">
            <a:avLst/>
          </a:prstGeom>
          <a:ln w="0">
            <a:noFill/>
          </a:ln>
        </p:spPr>
      </p:sp>
      <p:sp>
        <p:nvSpPr>
          <p:cNvPr id="78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8" name="PlaceHolder 1"/>
          <p:cNvSpPr>
            <a:spLocks noGrp="1"/>
          </p:cNvSpPr>
          <p:nvPr>
            <p:ph type="sldImg"/>
          </p:nvPr>
        </p:nvSpPr>
        <p:spPr>
          <a:xfrm>
            <a:off x="685800" y="1143000"/>
            <a:ext cx="5486040" cy="3085920"/>
          </a:xfrm>
          <a:prstGeom prst="rect">
            <a:avLst/>
          </a:prstGeom>
          <a:ln w="0">
            <a:noFill/>
          </a:ln>
        </p:spPr>
      </p:sp>
      <p:sp>
        <p:nvSpPr>
          <p:cNvPr id="78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9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91" name="PlaceHolder 1"/>
          <p:cNvSpPr>
            <a:spLocks noGrp="1"/>
          </p:cNvSpPr>
          <p:nvPr>
            <p:ph type="sldImg"/>
          </p:nvPr>
        </p:nvSpPr>
        <p:spPr>
          <a:xfrm>
            <a:off x="685800" y="1143000"/>
            <a:ext cx="5486040" cy="3085920"/>
          </a:xfrm>
          <a:prstGeom prst="rect">
            <a:avLst/>
          </a:prstGeom>
          <a:ln w="0">
            <a:noFill/>
          </a:ln>
        </p:spPr>
      </p:sp>
      <p:sp>
        <p:nvSpPr>
          <p:cNvPr id="79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9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94" name="PlaceHolder 1"/>
          <p:cNvSpPr>
            <a:spLocks noGrp="1"/>
          </p:cNvSpPr>
          <p:nvPr>
            <p:ph type="sldImg"/>
          </p:nvPr>
        </p:nvSpPr>
        <p:spPr>
          <a:xfrm>
            <a:off x="685800" y="1143000"/>
            <a:ext cx="5486040" cy="3085920"/>
          </a:xfrm>
          <a:prstGeom prst="rect">
            <a:avLst/>
          </a:prstGeom>
          <a:ln w="0">
            <a:noFill/>
          </a:ln>
        </p:spPr>
      </p:sp>
      <p:sp>
        <p:nvSpPr>
          <p:cNvPr id="79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9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97" name="PlaceHolder 1"/>
          <p:cNvSpPr>
            <a:spLocks noGrp="1"/>
          </p:cNvSpPr>
          <p:nvPr>
            <p:ph type="sldImg"/>
          </p:nvPr>
        </p:nvSpPr>
        <p:spPr>
          <a:xfrm>
            <a:off x="685800" y="1143000"/>
            <a:ext cx="5486040" cy="3085920"/>
          </a:xfrm>
          <a:prstGeom prst="rect">
            <a:avLst/>
          </a:prstGeom>
          <a:ln w="0">
            <a:noFill/>
          </a:ln>
        </p:spPr>
      </p:sp>
      <p:sp>
        <p:nvSpPr>
          <p:cNvPr id="79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9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00" name="PlaceHolder 1"/>
          <p:cNvSpPr>
            <a:spLocks noGrp="1"/>
          </p:cNvSpPr>
          <p:nvPr>
            <p:ph type="sldImg"/>
          </p:nvPr>
        </p:nvSpPr>
        <p:spPr>
          <a:xfrm>
            <a:off x="685800" y="1143000"/>
            <a:ext cx="5486040" cy="3085920"/>
          </a:xfrm>
          <a:prstGeom prst="rect">
            <a:avLst/>
          </a:prstGeom>
          <a:ln w="0">
            <a:noFill/>
          </a:ln>
        </p:spPr>
      </p:sp>
      <p:sp>
        <p:nvSpPr>
          <p:cNvPr id="80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80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459596-2AD6-462B-BA57-74D2BD8DF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8B7227-A0B9-4DD2-8E35-87F66743F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979549-8BE5-4D0E-8A77-72822165C4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523C77-2E2A-4153-B886-88B143C298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0FDAE7-71A5-4551-811E-0AEC750EEB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D950F5-2C0A-4F64-B254-C3A706611D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5ADD33-BAD3-4554-9DD7-155A569C17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50876F-3C3B-49E2-A041-6141168928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4C40C1-22C7-4DD9-8352-9D7CE01E37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B82A0F-09FA-45C6-B55F-0927D39777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92B8C9-0B44-4D35-8478-0B123B5FC3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57378C6-27A8-4CB9-AB8C-F50FECAB379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232DEA5-1837-466C-B358-61072234F5D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9.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003151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图片 17"/>
          <p:cNvSpPr/>
          <p:nvPr/>
        </p:nvSpPr>
        <p:spPr>
          <a:xfrm>
            <a:off x="754668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4643760" y="0"/>
                </a:moveTo>
                <a:lnTo>
                  <a:pt x="4643760" y="3201124"/>
                </a:lnTo>
                <a:lnTo>
                  <a:pt x="0" y="2703413"/>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3" name="图片 14"/>
          <p:cNvSpPr/>
          <p:nvPr/>
        </p:nvSpPr>
        <p:spPr>
          <a:xfrm>
            <a:off x="144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0" y="0"/>
                </a:moveTo>
                <a:lnTo>
                  <a:pt x="4643760" y="2722748"/>
                </a:lnTo>
                <a:lnTo>
                  <a:pt x="0" y="3201124"/>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4" name="图片 11"/>
          <p:cNvSpPr/>
          <p:nvPr/>
        </p:nvSpPr>
        <p:spPr>
          <a:xfrm>
            <a:off x="1440" y="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5" name="PlaceHolder 1"/>
          <p:cNvSpPr>
            <a:spLocks noGrp="1"/>
          </p:cNvSpPr>
          <p:nvPr>
            <p:ph type="title"/>
          </p:nvPr>
        </p:nvSpPr>
        <p:spPr>
          <a:xfrm>
            <a:off x="791280" y="2278440"/>
            <a:ext cx="9798840" cy="257976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提升心理调节力</a:t>
            </a:r>
            <a:endParaRPr lang="en-US" sz="5400" b="0" strike="noStrike" spc="-1">
              <a:solidFill>
                <a:schemeClr val="dk1"/>
              </a:solidFill>
              <a:latin typeface="Arial"/>
            </a:endParaRPr>
          </a:p>
        </p:txBody>
      </p:sp>
      <p:sp>
        <p:nvSpPr>
          <p:cNvPr id="76"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880360" y="5605200"/>
            <a:ext cx="71654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additive="repl">
                                        <p:cTn id="7" dur="500" fill="hold"/>
                                        <p:tgtEl>
                                          <p:spTgt spid="74"/>
                                        </p:tgtEl>
                                        <p:attrNameLst>
                                          <p:attrName>ppt_x</p:attrName>
                                        </p:attrNameLst>
                                      </p:cBhvr>
                                      <p:tavLst>
                                        <p:tav tm="0">
                                          <p:val>
                                            <p:strVal val="#ppt_x"/>
                                          </p:val>
                                        </p:tav>
                                        <p:tav tm="100000">
                                          <p:val>
                                            <p:strVal val="#ppt_x"/>
                                          </p:val>
                                        </p:tav>
                                      </p:tavLst>
                                    </p:anim>
                                    <p:anim calcmode="lin" valueType="num">
                                      <p:cBhvr additive="repl">
                                        <p:cTn id="8" dur="500" fill="hold"/>
                                        <p:tgtEl>
                                          <p:spTgt spid="7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73"/>
                                        </p:tgtEl>
                                        <p:attrNameLst>
                                          <p:attrName>style.visibility</p:attrName>
                                        </p:attrNameLst>
                                      </p:cBhvr>
                                      <p:to>
                                        <p:strVal val="visible"/>
                                      </p:to>
                                    </p:set>
                                    <p:anim calcmode="lin" valueType="num">
                                      <p:cBhvr additive="repl">
                                        <p:cTn id="13" dur="500" fill="hold"/>
                                        <p:tgtEl>
                                          <p:spTgt spid="73"/>
                                        </p:tgtEl>
                                        <p:attrNameLst>
                                          <p:attrName>ppt_x</p:attrName>
                                        </p:attrNameLst>
                                      </p:cBhvr>
                                      <p:tavLst>
                                        <p:tav tm="0">
                                          <p:val>
                                            <p:strVal val="0-#ppt_w/2"/>
                                          </p:val>
                                        </p:tav>
                                        <p:tav tm="100000">
                                          <p:val>
                                            <p:strVal val="#ppt_x"/>
                                          </p:val>
                                        </p:tav>
                                      </p:tavLst>
                                    </p:anim>
                                    <p:anim calcmode="lin" valueType="num">
                                      <p:cBhvr additive="repl">
                                        <p:cTn id="14" dur="500" fill="hold"/>
                                        <p:tgtEl>
                                          <p:spTgt spid="7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72"/>
                                        </p:tgtEl>
                                        <p:attrNameLst>
                                          <p:attrName>style.visibility</p:attrName>
                                        </p:attrNameLst>
                                      </p:cBhvr>
                                      <p:to>
                                        <p:strVal val="visible"/>
                                      </p:to>
                                    </p:set>
                                    <p:anim calcmode="lin" valueType="num">
                                      <p:cBhvr additive="repl">
                                        <p:cTn id="17" dur="500" fill="hold"/>
                                        <p:tgtEl>
                                          <p:spTgt spid="72"/>
                                        </p:tgtEl>
                                        <p:attrNameLst>
                                          <p:attrName>ppt_x</p:attrName>
                                        </p:attrNameLst>
                                      </p:cBhvr>
                                      <p:tavLst>
                                        <p:tav tm="0">
                                          <p:val>
                                            <p:strVal val="1+#ppt_w/2"/>
                                          </p:val>
                                        </p:tav>
                                        <p:tav tm="100000">
                                          <p:val>
                                            <p:strVal val="#ppt_x"/>
                                          </p:val>
                                        </p:tav>
                                      </p:tavLst>
                                    </p:anim>
                                    <p:anim calcmode="lin" valueType="num">
                                      <p:cBhvr additive="repl">
                                        <p:cTn id="18" dur="500" fill="hold"/>
                                        <p:tgtEl>
                                          <p:spTgt spid="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图片 11"/>
          <p:cNvSpPr/>
          <p:nvPr/>
        </p:nvSpPr>
        <p:spPr>
          <a:xfrm>
            <a:off x="1440" y="-16200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理解心理调节力</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培养心理调节力的技巧</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克服心理障碍，提升调节力</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心理调节力与工作生活</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实践心理调节力的技巧</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1</a:t>
            </a:r>
            <a:r>
              <a:rPr lang="zh-CN" sz="3600" b="1" strike="noStrike" spc="299">
                <a:solidFill>
                  <a:schemeClr val="accent1"/>
                </a:solidFill>
                <a:latin typeface="Arial"/>
                <a:ea typeface="微软雅黑"/>
              </a:rPr>
              <a:t>章 理解心理调节力</a:t>
            </a:r>
            <a:endParaRPr lang="en-US" sz="3600" b="0" strike="noStrike" spc="-1">
              <a:solidFill>
                <a:schemeClr val="dk1"/>
              </a:solidFill>
              <a:latin typeface="Arial"/>
            </a:endParaRPr>
          </a:p>
        </p:txBody>
      </p:sp>
      <p:sp>
        <p:nvSpPr>
          <p:cNvPr id="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500" fill="hold"/>
                                        <p:tgtEl>
                                          <p:spTgt spid="83"/>
                                        </p:tgtEl>
                                        <p:attrNameLst>
                                          <p:attrName>ppt_x</p:attrName>
                                        </p:attrNameLst>
                                      </p:cBhvr>
                                      <p:tavLst>
                                        <p:tav tm="0">
                                          <p:val>
                                            <p:strVal val="#ppt_x"/>
                                          </p:val>
                                        </p:tav>
                                        <p:tav tm="100000">
                                          <p:val>
                                            <p:strVal val="#ppt_x"/>
                                          </p:val>
                                        </p:tav>
                                      </p:tavLst>
                                    </p:anim>
                                    <p:anim calcmode="lin" valueType="num">
                                      <p:cBhvr additive="repl">
                                        <p:cTn id="8" dur="500" fill="hold"/>
                                        <p:tgtEl>
                                          <p:spTgt spid="8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82"/>
                                        </p:tgtEl>
                                        <p:attrNameLst>
                                          <p:attrName>style.visibility</p:attrName>
                                        </p:attrNameLst>
                                      </p:cBhvr>
                                      <p:to>
                                        <p:strVal val="visible"/>
                                      </p:to>
                                    </p:set>
                                    <p:anim calcmode="lin" valueType="num">
                                      <p:cBhvr additive="repl">
                                        <p:cTn id="13" dur="500" fill="hold"/>
                                        <p:tgtEl>
                                          <p:spTgt spid="82"/>
                                        </p:tgtEl>
                                        <p:attrNameLst>
                                          <p:attrName>ppt_x</p:attrName>
                                        </p:attrNameLst>
                                      </p:cBhvr>
                                      <p:tavLst>
                                        <p:tav tm="0">
                                          <p:val>
                                            <p:strVal val="0-#ppt_w/2"/>
                                          </p:val>
                                        </p:tav>
                                        <p:tav tm="100000">
                                          <p:val>
                                            <p:strVal val="#ppt_x"/>
                                          </p:val>
                                        </p:tav>
                                      </p:tavLst>
                                    </p:anim>
                                    <p:anim calcmode="lin" valueType="num">
                                      <p:cBhvr additive="repl">
                                        <p:cTn id="14" dur="500" fill="hold"/>
                                        <p:tgtEl>
                                          <p:spTgt spid="8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81"/>
                                        </p:tgtEl>
                                        <p:attrNameLst>
                                          <p:attrName>style.visibility</p:attrName>
                                        </p:attrNameLst>
                                      </p:cBhvr>
                                      <p:to>
                                        <p:strVal val="visible"/>
                                      </p:to>
                                    </p:set>
                                    <p:anim calcmode="lin" valueType="num">
                                      <p:cBhvr additive="repl">
                                        <p:cTn id="17" dur="500" fill="hold"/>
                                        <p:tgtEl>
                                          <p:spTgt spid="81"/>
                                        </p:tgtEl>
                                        <p:attrNameLst>
                                          <p:attrName>ppt_x</p:attrName>
                                        </p:attrNameLst>
                                      </p:cBhvr>
                                      <p:tavLst>
                                        <p:tav tm="0">
                                          <p:val>
                                            <p:strVal val="1+#ppt_w/2"/>
                                          </p:val>
                                        </p:tav>
                                        <p:tav tm="100000">
                                          <p:val>
                                            <p:strVal val="#ppt_x"/>
                                          </p:val>
                                        </p:tav>
                                      </p:tavLst>
                                    </p:anim>
                                    <p:anim calcmode="lin" valueType="num">
                                      <p:cBhvr additive="repl">
                                        <p:cTn id="18" dur="500" fill="hold"/>
                                        <p:tgtEl>
                                          <p:spTgt spid="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为什么心理调节力重要</a:t>
            </a:r>
            <a:endParaRPr lang="en-US" sz="1800" b="0" strike="noStrike" spc="-1">
              <a:solidFill>
                <a:srgbClr val="000000"/>
              </a:solidFill>
              <a:latin typeface="Arial"/>
            </a:endParaRPr>
          </a:p>
        </p:txBody>
      </p:sp>
      <p:sp>
        <p:nvSpPr>
          <p:cNvPr id="89"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心理调节力能帮助个体更好地应对生活中的各种挑战和压力。</a:t>
            </a:r>
            <a:endParaRPr lang="en-US" sz="1200" b="0" strike="noStrike" spc="-1">
              <a:solidFill>
                <a:srgbClr val="000000"/>
              </a:solidFill>
              <a:latin typeface="Arial"/>
            </a:endParaRPr>
          </a:p>
        </p:txBody>
      </p:sp>
      <p:sp>
        <p:nvSpPr>
          <p:cNvPr id="9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心理调节力与心理健康的关系</a:t>
            </a:r>
            <a:endParaRPr lang="en-US" sz="1800" b="0" strike="noStrike" spc="-1">
              <a:solidFill>
                <a:srgbClr val="000000"/>
              </a:solidFill>
              <a:latin typeface="Arial"/>
            </a:endParaRPr>
          </a:p>
        </p:txBody>
      </p:sp>
      <p:sp>
        <p:nvSpPr>
          <p:cNvPr id="92"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心理调节力与心理健康密切相关，能够帮助个体保持心理平衡和健康。</a:t>
            </a:r>
            <a:endParaRPr lang="en-US" sz="1200" b="0" strike="noStrike" spc="-1">
              <a:solidFill>
                <a:srgbClr val="000000"/>
              </a:solidFill>
              <a:latin typeface="Arial"/>
            </a:endParaRPr>
          </a:p>
        </p:txBody>
      </p:sp>
      <p:sp>
        <p:nvSpPr>
          <p:cNvPr id="9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95"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什么是心理调节力？</a:t>
            </a:r>
            <a:endParaRPr lang="en-US" sz="3600" b="0" strike="noStrike" spc="-1">
              <a:solidFill>
                <a:schemeClr val="dk1"/>
              </a:solidFill>
              <a:latin typeface="Arial"/>
            </a:endParaRPr>
          </a:p>
        </p:txBody>
      </p:sp>
      <p:sp>
        <p:nvSpPr>
          <p:cNvPr id="9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心理调节力定义</a:t>
            </a:r>
            <a:endParaRPr lang="en-US" sz="1800" b="0" strike="noStrike" spc="-1">
              <a:solidFill>
                <a:srgbClr val="000000"/>
              </a:solidFill>
              <a:latin typeface="Arial"/>
            </a:endParaRPr>
          </a:p>
        </p:txBody>
      </p:sp>
      <p:sp>
        <p:nvSpPr>
          <p:cNvPr id="99"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心理调节力是个体对于情绪、压力和挑战的应对能力。</a:t>
            </a:r>
            <a:endParaRPr lang="en-US" sz="1200" b="0" strike="noStrike" spc="-1">
              <a:solidFill>
                <a:srgbClr val="000000"/>
              </a:solidFill>
              <a:latin typeface="Arial"/>
            </a:endParaRPr>
          </a:p>
        </p:txBody>
      </p:sp>
      <p:grpSp>
        <p:nvGrpSpPr>
          <p:cNvPr id="100" name="组合 4"/>
          <p:cNvGrpSpPr/>
          <p:nvPr/>
        </p:nvGrpSpPr>
        <p:grpSpPr>
          <a:xfrm>
            <a:off x="3839400" y="2049840"/>
            <a:ext cx="3803400" cy="3803400"/>
            <a:chOff x="3839400" y="2049840"/>
            <a:chExt cx="3803400" cy="3803400"/>
          </a:xfrm>
        </p:grpSpPr>
        <p:sp>
          <p:nvSpPr>
            <p:cNvPr id="101"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02"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03"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04"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05"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106"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107"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108"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109"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110"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wheel(1)">
                                      <p:cBhvr additive="repl">
                                        <p:cTn id="7" dur="20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1" name="组合 12"/>
          <p:cNvGrpSpPr/>
          <p:nvPr/>
        </p:nvGrpSpPr>
        <p:grpSpPr>
          <a:xfrm>
            <a:off x="-720" y="396720"/>
            <a:ext cx="12191760" cy="1449720"/>
            <a:chOff x="-720" y="396720"/>
            <a:chExt cx="12191760" cy="1449720"/>
          </a:xfrm>
        </p:grpSpPr>
        <p:sp>
          <p:nvSpPr>
            <p:cNvPr id="112"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13"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114"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115"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心理调节力的重要性</a:t>
            </a:r>
            <a:endParaRPr lang="en-US" sz="2200" b="0" strike="noStrike" spc="-1">
              <a:solidFill>
                <a:srgbClr val="000000"/>
              </a:solidFill>
              <a:latin typeface="Arial"/>
            </a:endParaRPr>
          </a:p>
        </p:txBody>
      </p:sp>
      <p:sp>
        <p:nvSpPr>
          <p:cNvPr id="117"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获得良好的心理调节力可帮助个体提升情绪管理能力、增强应对压力的能力，并培养积极的心态，从而更好地适应生活中的各种挑战。</a:t>
            </a:r>
            <a:endParaRPr lang="en-US" sz="1400" b="0" strike="noStrike" spc="-1">
              <a:solidFill>
                <a:srgbClr val="000000"/>
              </a:solidFill>
              <a:latin typeface="Arial"/>
            </a:endParaRPr>
          </a:p>
        </p:txBody>
      </p:sp>
      <p:sp>
        <p:nvSpPr>
          <p:cNvPr id="118"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11"/>
                                        </p:tgtEl>
                                        <p:attrNameLst>
                                          <p:attrName>style.visibility</p:attrName>
                                        </p:attrNameLst>
                                      </p:cBhvr>
                                      <p:to>
                                        <p:strVal val="visible"/>
                                      </p:to>
                                    </p:set>
                                    <p:animEffect transition="in" filter="fade">
                                      <p:cBhvr additive="repl">
                                        <p:cTn id="7" dur="500"/>
                                        <p:tgtEl>
                                          <p:spTgt spid="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如何提升心理调节力？</a:t>
            </a:r>
            <a:endParaRPr lang="en-US" sz="3600" b="0" strike="noStrike" spc="-1">
              <a:solidFill>
                <a:schemeClr val="dk1"/>
              </a:solidFill>
              <a:latin typeface="Arial"/>
            </a:endParaRPr>
          </a:p>
        </p:txBody>
      </p:sp>
      <p:sp>
        <p:nvSpPr>
          <p:cNvPr id="12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作息规律、健康饮食、适量运动等</a:t>
            </a:r>
            <a:endParaRPr lang="en-US" sz="1400" b="0" strike="noStrike" spc="-1">
              <a:solidFill>
                <a:srgbClr val="000000"/>
              </a:solidFill>
              <a:latin typeface="Arial"/>
            </a:endParaRPr>
          </a:p>
        </p:txBody>
      </p:sp>
      <p:sp>
        <p:nvSpPr>
          <p:cNvPr id="12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建立健康的生活习惯</a:t>
            </a:r>
            <a:endParaRPr lang="en-US" sz="2000" b="0" strike="noStrike" spc="-1">
              <a:solidFill>
                <a:srgbClr val="000000"/>
              </a:solidFill>
              <a:latin typeface="Arial"/>
            </a:endParaRPr>
          </a:p>
        </p:txBody>
      </p:sp>
      <p:sp>
        <p:nvSpPr>
          <p:cNvPr id="12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建立良好的社交关系和支持系统有助于缓解压力和增强心理调节力</a:t>
            </a:r>
            <a:endParaRPr lang="en-US" sz="1400" b="0" strike="noStrike" spc="-1">
              <a:solidFill>
                <a:srgbClr val="000000"/>
              </a:solidFill>
              <a:latin typeface="Arial"/>
            </a:endParaRPr>
          </a:p>
        </p:txBody>
      </p:sp>
      <p:sp>
        <p:nvSpPr>
          <p:cNvPr id="12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发展社交关系和支持系统</a:t>
            </a:r>
            <a:endParaRPr lang="en-US" sz="2000" b="0" strike="noStrike" spc="-1">
              <a:solidFill>
                <a:srgbClr val="000000"/>
              </a:solidFill>
              <a:latin typeface="Arial"/>
            </a:endParaRPr>
          </a:p>
        </p:txBody>
      </p:sp>
      <p:sp>
        <p:nvSpPr>
          <p:cNvPr id="12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通过冥想和放松练习来调节情绪与压力</a:t>
            </a:r>
            <a:endParaRPr lang="en-US" sz="1400" b="0" strike="noStrike" spc="-1">
              <a:solidFill>
                <a:srgbClr val="000000"/>
              </a:solidFill>
              <a:latin typeface="Arial"/>
            </a:endParaRPr>
          </a:p>
        </p:txBody>
      </p:sp>
      <p:sp>
        <p:nvSpPr>
          <p:cNvPr id="12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学会放松和冥想</a:t>
            </a:r>
            <a:endParaRPr lang="en-US" sz="2000" b="0" strike="noStrike" spc="-1">
              <a:solidFill>
                <a:srgbClr val="000000"/>
              </a:solidFill>
              <a:latin typeface="Arial"/>
            </a:endParaRPr>
          </a:p>
        </p:txBody>
      </p:sp>
      <p:grpSp>
        <p:nvGrpSpPr>
          <p:cNvPr id="129" name="组合 1"/>
          <p:cNvGrpSpPr/>
          <p:nvPr/>
        </p:nvGrpSpPr>
        <p:grpSpPr>
          <a:xfrm>
            <a:off x="7400520" y="1547280"/>
            <a:ext cx="4089960" cy="3641760"/>
            <a:chOff x="7400520" y="1547280"/>
            <a:chExt cx="4089960" cy="3641760"/>
          </a:xfrm>
        </p:grpSpPr>
        <p:sp>
          <p:nvSpPr>
            <p:cNvPr id="130"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1"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2"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3"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134" name="íś1ïḍè"/>
            <p:cNvGrpSpPr/>
            <p:nvPr/>
          </p:nvGrpSpPr>
          <p:grpSpPr>
            <a:xfrm>
              <a:off x="8902800" y="3224880"/>
              <a:ext cx="1090080" cy="699120"/>
              <a:chOff x="8902800" y="3224880"/>
              <a:chExt cx="1090080" cy="699120"/>
            </a:xfrm>
          </p:grpSpPr>
          <p:sp>
            <p:nvSpPr>
              <p:cNvPr id="135"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36"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129"/>
                                        </p:tgtEl>
                                        <p:attrNameLst>
                                          <p:attrName>style.visibility</p:attrName>
                                        </p:attrNameLst>
                                      </p:cBhvr>
                                      <p:to>
                                        <p:strVal val="visible"/>
                                      </p:to>
                                    </p:set>
                                    <p:animEffect transition="in" filter="wipe(down)">
                                      <p:cBhvr additive="repl">
                                        <p:cTn id="7" dur="500"/>
                                        <p:tgtEl>
                                          <p:spTgt spid="1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人际关系中的作用</a:t>
            </a:r>
            <a:endParaRPr lang="en-US" sz="1800" b="0" strike="noStrike" spc="-1">
              <a:solidFill>
                <a:srgbClr val="000000"/>
              </a:solidFill>
              <a:latin typeface="Arial"/>
            </a:endParaRPr>
          </a:p>
        </p:txBody>
      </p:sp>
      <p:sp>
        <p:nvSpPr>
          <p:cNvPr id="139"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具备良好的心理调节力有助于建立良好的人际关系，处理人际冲突更加从容。</a:t>
            </a:r>
            <a:endParaRPr lang="en-US" sz="1200" b="0" strike="noStrike" spc="-1">
              <a:solidFill>
                <a:srgbClr val="000000"/>
              </a:solidFill>
              <a:latin typeface="Arial"/>
            </a:endParaRPr>
          </a:p>
        </p:txBody>
      </p:sp>
      <p:sp>
        <p:nvSpPr>
          <p:cNvPr id="14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日常生活中的重要性</a:t>
            </a:r>
            <a:endParaRPr lang="en-US" sz="1800" b="0" strike="noStrike" spc="-1">
              <a:solidFill>
                <a:srgbClr val="000000"/>
              </a:solidFill>
              <a:latin typeface="Arial"/>
            </a:endParaRPr>
          </a:p>
        </p:txBody>
      </p:sp>
      <p:sp>
        <p:nvSpPr>
          <p:cNvPr id="142"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在日常生活中，良好的心理调节力能让个体更加从容地面对生活中的各种挑战和困难。</a:t>
            </a:r>
            <a:endParaRPr lang="en-US" sz="1200" b="0" strike="noStrike" spc="-1">
              <a:solidFill>
                <a:srgbClr val="000000"/>
              </a:solidFill>
              <a:latin typeface="Arial"/>
            </a:endParaRPr>
          </a:p>
        </p:txBody>
      </p:sp>
      <p:sp>
        <p:nvSpPr>
          <p:cNvPr id="14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45"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心理调节力的影响范围</a:t>
            </a:r>
            <a:endParaRPr lang="en-US" sz="3600" b="0" strike="noStrike" spc="-1">
              <a:solidFill>
                <a:schemeClr val="dk1"/>
              </a:solidFill>
              <a:latin typeface="Arial"/>
            </a:endParaRPr>
          </a:p>
        </p:txBody>
      </p:sp>
      <p:sp>
        <p:nvSpPr>
          <p:cNvPr id="14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工作中的应用</a:t>
            </a:r>
            <a:endParaRPr lang="en-US" sz="1800" b="0" strike="noStrike" spc="-1">
              <a:solidFill>
                <a:srgbClr val="000000"/>
              </a:solidFill>
              <a:latin typeface="Arial"/>
            </a:endParaRPr>
          </a:p>
        </p:txBody>
      </p:sp>
      <p:sp>
        <p:nvSpPr>
          <p:cNvPr id="149"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心理调节力能帮助员工更好地应对工作压力和挑战，提高工作效率。</a:t>
            </a:r>
            <a:endParaRPr lang="en-US" sz="1200" b="0" strike="noStrike" spc="-1">
              <a:solidFill>
                <a:srgbClr val="000000"/>
              </a:solidFill>
              <a:latin typeface="Arial"/>
            </a:endParaRPr>
          </a:p>
        </p:txBody>
      </p:sp>
      <p:grpSp>
        <p:nvGrpSpPr>
          <p:cNvPr id="150" name="组合 4"/>
          <p:cNvGrpSpPr/>
          <p:nvPr/>
        </p:nvGrpSpPr>
        <p:grpSpPr>
          <a:xfrm>
            <a:off x="3839400" y="2049840"/>
            <a:ext cx="3803400" cy="3803400"/>
            <a:chOff x="3839400" y="2049840"/>
            <a:chExt cx="3803400" cy="3803400"/>
          </a:xfrm>
        </p:grpSpPr>
        <p:sp>
          <p:nvSpPr>
            <p:cNvPr id="151"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52"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53"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54"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55"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156"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157"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158"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159"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160"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150"/>
                                        </p:tgtEl>
                                        <p:attrNameLst>
                                          <p:attrName>style.visibility</p:attrName>
                                        </p:attrNameLst>
                                      </p:cBhvr>
                                      <p:to>
                                        <p:strVal val="visible"/>
                                      </p:to>
                                    </p:set>
                                    <p:animEffect transition="in" filter="wheel(1)">
                                      <p:cBhvr additive="repl">
                                        <p:cTn id="7" dur="2000"/>
                                        <p:tgtEl>
                                          <p:spTgt spid="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6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6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6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6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2</a:t>
            </a:r>
            <a:r>
              <a:rPr lang="zh-CN" sz="3600" b="1" strike="noStrike" spc="299">
                <a:solidFill>
                  <a:schemeClr val="accent1"/>
                </a:solidFill>
                <a:latin typeface="Arial"/>
                <a:ea typeface="微软雅黑"/>
              </a:rPr>
              <a:t>章 培养心理调节力的技巧</a:t>
            </a:r>
            <a:endParaRPr lang="en-US" sz="3600" b="0" strike="noStrike" spc="-1">
              <a:solidFill>
                <a:schemeClr val="dk1"/>
              </a:solidFill>
              <a:latin typeface="Arial"/>
            </a:endParaRPr>
          </a:p>
        </p:txBody>
      </p:sp>
      <p:sp>
        <p:nvSpPr>
          <p:cNvPr id="16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163"/>
                                        </p:tgtEl>
                                        <p:attrNameLst>
                                          <p:attrName>style.visibility</p:attrName>
                                        </p:attrNameLst>
                                      </p:cBhvr>
                                      <p:to>
                                        <p:strVal val="visible"/>
                                      </p:to>
                                    </p:set>
                                    <p:anim calcmode="lin" valueType="num">
                                      <p:cBhvr additive="repl">
                                        <p:cTn id="7" dur="500" fill="hold"/>
                                        <p:tgtEl>
                                          <p:spTgt spid="163"/>
                                        </p:tgtEl>
                                        <p:attrNameLst>
                                          <p:attrName>ppt_x</p:attrName>
                                        </p:attrNameLst>
                                      </p:cBhvr>
                                      <p:tavLst>
                                        <p:tav tm="0">
                                          <p:val>
                                            <p:strVal val="#ppt_x"/>
                                          </p:val>
                                        </p:tav>
                                        <p:tav tm="100000">
                                          <p:val>
                                            <p:strVal val="#ppt_x"/>
                                          </p:val>
                                        </p:tav>
                                      </p:tavLst>
                                    </p:anim>
                                    <p:anim calcmode="lin" valueType="num">
                                      <p:cBhvr additive="repl">
                                        <p:cTn id="8" dur="500" fill="hold"/>
                                        <p:tgtEl>
                                          <p:spTgt spid="16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162"/>
                                        </p:tgtEl>
                                        <p:attrNameLst>
                                          <p:attrName>style.visibility</p:attrName>
                                        </p:attrNameLst>
                                      </p:cBhvr>
                                      <p:to>
                                        <p:strVal val="visible"/>
                                      </p:to>
                                    </p:set>
                                    <p:anim calcmode="lin" valueType="num">
                                      <p:cBhvr additive="repl">
                                        <p:cTn id="13" dur="500" fill="hold"/>
                                        <p:tgtEl>
                                          <p:spTgt spid="162"/>
                                        </p:tgtEl>
                                        <p:attrNameLst>
                                          <p:attrName>ppt_x</p:attrName>
                                        </p:attrNameLst>
                                      </p:cBhvr>
                                      <p:tavLst>
                                        <p:tav tm="0">
                                          <p:val>
                                            <p:strVal val="0-#ppt_w/2"/>
                                          </p:val>
                                        </p:tav>
                                        <p:tav tm="100000">
                                          <p:val>
                                            <p:strVal val="#ppt_x"/>
                                          </p:val>
                                        </p:tav>
                                      </p:tavLst>
                                    </p:anim>
                                    <p:anim calcmode="lin" valueType="num">
                                      <p:cBhvr additive="repl">
                                        <p:cTn id="14" dur="500" fill="hold"/>
                                        <p:tgtEl>
                                          <p:spTgt spid="16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161"/>
                                        </p:tgtEl>
                                        <p:attrNameLst>
                                          <p:attrName>style.visibility</p:attrName>
                                        </p:attrNameLst>
                                      </p:cBhvr>
                                      <p:to>
                                        <p:strVal val="visible"/>
                                      </p:to>
                                    </p:set>
                                    <p:anim calcmode="lin" valueType="num">
                                      <p:cBhvr additive="repl">
                                        <p:cTn id="17" dur="500" fill="hold"/>
                                        <p:tgtEl>
                                          <p:spTgt spid="161"/>
                                        </p:tgtEl>
                                        <p:attrNameLst>
                                          <p:attrName>ppt_x</p:attrName>
                                        </p:attrNameLst>
                                      </p:cBhvr>
                                      <p:tavLst>
                                        <p:tav tm="0">
                                          <p:val>
                                            <p:strVal val="1+#ppt_w/2"/>
                                          </p:val>
                                        </p:tav>
                                        <p:tav tm="100000">
                                          <p:val>
                                            <p:strVal val="#ppt_x"/>
                                          </p:val>
                                        </p:tav>
                                      </p:tavLst>
                                    </p:anim>
                                    <p:anim calcmode="lin" valueType="num">
                                      <p:cBhvr additive="repl">
                                        <p:cTn id="18" dur="500" fill="hold"/>
                                        <p:tgtEl>
                                          <p:spTgt spid="16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7" name="组合 12"/>
          <p:cNvGrpSpPr/>
          <p:nvPr/>
        </p:nvGrpSpPr>
        <p:grpSpPr>
          <a:xfrm>
            <a:off x="-720" y="396720"/>
            <a:ext cx="12191760" cy="1449720"/>
            <a:chOff x="-720" y="396720"/>
            <a:chExt cx="12191760" cy="1449720"/>
          </a:xfrm>
        </p:grpSpPr>
        <p:sp>
          <p:nvSpPr>
            <p:cNvPr id="16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6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17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17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健康生活习惯如何影响心理调节力</a:t>
            </a:r>
            <a:endParaRPr lang="en-US" sz="2200" b="0" strike="noStrike" spc="-1">
              <a:solidFill>
                <a:srgbClr val="000000"/>
              </a:solidFill>
              <a:latin typeface="Arial"/>
            </a:endParaRPr>
          </a:p>
        </p:txBody>
      </p:sp>
      <p:sp>
        <p:nvSpPr>
          <p:cNvPr id="17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健康生活习惯对心理调节力有着重要的影响。保持规律作息可以帮助稳定情绪，健康饮食则可以影响着心情的好坏。此外，定期运动不仅有助于身体健康，也可以提升心理调节力。</a:t>
            </a:r>
            <a:endParaRPr lang="en-US" sz="1400" b="0" strike="noStrike" spc="-1">
              <a:solidFill>
                <a:srgbClr val="000000"/>
              </a:solidFill>
              <a:latin typeface="Arial"/>
            </a:endParaRPr>
          </a:p>
        </p:txBody>
      </p:sp>
      <p:sp>
        <p:nvSpPr>
          <p:cNvPr id="17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67"/>
                                        </p:tgtEl>
                                        <p:attrNameLst>
                                          <p:attrName>style.visibility</p:attrName>
                                        </p:attrNameLst>
                                      </p:cBhvr>
                                      <p:to>
                                        <p:strVal val="visible"/>
                                      </p:to>
                                    </p:set>
                                    <p:animEffect transition="in" filter="fade">
                                      <p:cBhvr additive="repl">
                                        <p:cTn id="7" dur="500"/>
                                        <p:tgtEl>
                                          <p:spTgt spid="1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5" name="组合 5"/>
          <p:cNvGrpSpPr/>
          <p:nvPr/>
        </p:nvGrpSpPr>
        <p:grpSpPr>
          <a:xfrm>
            <a:off x="4655880" y="1123920"/>
            <a:ext cx="6864480" cy="4960080"/>
            <a:chOff x="4655880" y="1123920"/>
            <a:chExt cx="6864480" cy="4960080"/>
          </a:xfrm>
        </p:grpSpPr>
        <p:cxnSp>
          <p:nvCxnSpPr>
            <p:cNvPr id="17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177" name="iSlide"/>
            <p:cNvGrpSpPr/>
            <p:nvPr/>
          </p:nvGrpSpPr>
          <p:grpSpPr>
            <a:xfrm>
              <a:off x="4835880" y="1432800"/>
              <a:ext cx="6684480" cy="604080"/>
              <a:chOff x="4835880" y="1432800"/>
              <a:chExt cx="6684480" cy="604080"/>
            </a:xfrm>
          </p:grpSpPr>
          <p:cxnSp>
            <p:nvCxnSpPr>
              <p:cNvPr id="17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179" name="íS1ïdè"/>
              <p:cNvGrpSpPr/>
              <p:nvPr/>
            </p:nvGrpSpPr>
            <p:grpSpPr>
              <a:xfrm>
                <a:off x="4835880" y="1432800"/>
                <a:ext cx="2304360" cy="604080"/>
                <a:chOff x="4835880" y="1432800"/>
                <a:chExt cx="2304360" cy="604080"/>
              </a:xfrm>
            </p:grpSpPr>
            <p:sp>
              <p:nvSpPr>
                <p:cNvPr id="18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82" name="îṡḻïḓè"/>
            <p:cNvGrpSpPr/>
            <p:nvPr/>
          </p:nvGrpSpPr>
          <p:grpSpPr>
            <a:xfrm>
              <a:off x="4835880" y="2562120"/>
              <a:ext cx="6684480" cy="604080"/>
              <a:chOff x="4835880" y="2562120"/>
              <a:chExt cx="6684480" cy="604080"/>
            </a:xfrm>
          </p:grpSpPr>
          <p:cxnSp>
            <p:nvCxnSpPr>
              <p:cNvPr id="18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84" name="î$ḻïḓê"/>
              <p:cNvGrpSpPr/>
              <p:nvPr/>
            </p:nvGrpSpPr>
            <p:grpSpPr>
              <a:xfrm>
                <a:off x="4835880" y="2562120"/>
                <a:ext cx="2304360" cy="604080"/>
                <a:chOff x="4835880" y="2562120"/>
                <a:chExt cx="2304360" cy="604080"/>
              </a:xfrm>
            </p:grpSpPr>
            <p:sp>
              <p:nvSpPr>
                <p:cNvPr id="18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8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87" name="ïṥḻíḑé"/>
            <p:cNvGrpSpPr/>
            <p:nvPr/>
          </p:nvGrpSpPr>
          <p:grpSpPr>
            <a:xfrm>
              <a:off x="4835880" y="3691440"/>
              <a:ext cx="6684480" cy="604080"/>
              <a:chOff x="4835880" y="3691440"/>
              <a:chExt cx="6684480" cy="604080"/>
            </a:xfrm>
          </p:grpSpPr>
          <p:cxnSp>
            <p:nvCxnSpPr>
              <p:cNvPr id="18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89" name="ïṡlíḋê"/>
              <p:cNvGrpSpPr/>
              <p:nvPr/>
            </p:nvGrpSpPr>
            <p:grpSpPr>
              <a:xfrm>
                <a:off x="4835880" y="3691440"/>
                <a:ext cx="2304360" cy="604080"/>
                <a:chOff x="4835880" y="3691440"/>
                <a:chExt cx="2304360" cy="604080"/>
              </a:xfrm>
            </p:grpSpPr>
            <p:sp>
              <p:nvSpPr>
                <p:cNvPr id="19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92" name="ïṩḻiḑè"/>
            <p:cNvGrpSpPr/>
            <p:nvPr/>
          </p:nvGrpSpPr>
          <p:grpSpPr>
            <a:xfrm>
              <a:off x="4835880" y="4820760"/>
              <a:ext cx="6684480" cy="604080"/>
              <a:chOff x="4835880" y="4820760"/>
              <a:chExt cx="6684480" cy="604080"/>
            </a:xfrm>
          </p:grpSpPr>
          <p:cxnSp>
            <p:nvCxnSpPr>
              <p:cNvPr id="19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94" name="íŝľíḋê"/>
              <p:cNvGrpSpPr/>
              <p:nvPr/>
            </p:nvGrpSpPr>
            <p:grpSpPr>
              <a:xfrm>
                <a:off x="4835880" y="4820760"/>
                <a:ext cx="2304360" cy="604080"/>
                <a:chOff x="4835880" y="4820760"/>
                <a:chExt cx="2304360" cy="604080"/>
              </a:xfrm>
            </p:grpSpPr>
            <p:sp>
              <p:nvSpPr>
                <p:cNvPr id="19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9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心理调节力的训练方法</a:t>
            </a:r>
            <a:endParaRPr lang="en-US" sz="3600" b="0" strike="noStrike" spc="-1">
              <a:solidFill>
                <a:schemeClr val="dk1"/>
              </a:solidFill>
              <a:latin typeface="Arial"/>
            </a:endParaRPr>
          </a:p>
        </p:txBody>
      </p:sp>
      <p:sp>
        <p:nvSpPr>
          <p:cNvPr id="19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专注当下，减轻压力</a:t>
            </a:r>
            <a:endParaRPr lang="en-US" sz="1400" b="0" strike="noStrike" spc="-1">
              <a:solidFill>
                <a:srgbClr val="000000"/>
              </a:solidFill>
              <a:latin typeface="Arial"/>
            </a:endParaRPr>
          </a:p>
        </p:txBody>
      </p:sp>
      <p:sp>
        <p:nvSpPr>
          <p:cNvPr id="19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正念冥想的实践</a:t>
            </a:r>
            <a:endParaRPr lang="en-US" sz="1400" b="0" strike="noStrike" spc="-1">
              <a:solidFill>
                <a:srgbClr val="000000"/>
              </a:solidFill>
              <a:latin typeface="Arial"/>
            </a:endParaRPr>
          </a:p>
        </p:txBody>
      </p:sp>
      <p:sp>
        <p:nvSpPr>
          <p:cNvPr id="20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缓解焦虑，平复情绪</a:t>
            </a:r>
            <a:endParaRPr lang="en-US" sz="1400" b="0" strike="noStrike" spc="-1">
              <a:solidFill>
                <a:srgbClr val="000000"/>
              </a:solidFill>
              <a:latin typeface="Arial"/>
            </a:endParaRPr>
          </a:p>
        </p:txBody>
      </p:sp>
      <p:sp>
        <p:nvSpPr>
          <p:cNvPr id="20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深度呼吸的重要性</a:t>
            </a:r>
            <a:endParaRPr lang="en-US" sz="1400" b="0" strike="noStrike" spc="-1">
              <a:solidFill>
                <a:srgbClr val="000000"/>
              </a:solidFill>
              <a:latin typeface="Arial"/>
            </a:endParaRPr>
          </a:p>
        </p:txBody>
      </p:sp>
      <p:sp>
        <p:nvSpPr>
          <p:cNvPr id="20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正向思考，提升快乐感</a:t>
            </a:r>
            <a:endParaRPr lang="en-US" sz="1400" b="0" strike="noStrike" spc="-1">
              <a:solidFill>
                <a:srgbClr val="000000"/>
              </a:solidFill>
              <a:latin typeface="Arial"/>
            </a:endParaRPr>
          </a:p>
        </p:txBody>
      </p:sp>
      <p:sp>
        <p:nvSpPr>
          <p:cNvPr id="20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感恩和积极心态的培养</a:t>
            </a:r>
            <a:endParaRPr lang="en-US" sz="1400" b="0" strike="noStrike" spc="-1">
              <a:solidFill>
                <a:srgbClr val="000000"/>
              </a:solidFill>
              <a:latin typeface="Arial"/>
            </a:endParaRPr>
          </a:p>
        </p:txBody>
      </p:sp>
      <p:sp>
        <p:nvSpPr>
          <p:cNvPr id="20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0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75"/>
                                        </p:tgtEl>
                                        <p:attrNameLst>
                                          <p:attrName>style.visibility</p:attrName>
                                        </p:attrNameLst>
                                      </p:cBhvr>
                                      <p:to>
                                        <p:strVal val="visible"/>
                                      </p:to>
                                    </p:set>
                                    <p:anim calcmode="lin" valueType="num">
                                      <p:cBhvr additive="repl">
                                        <p:cTn id="7" dur="500" fill="hold"/>
                                        <p:tgtEl>
                                          <p:spTgt spid="175"/>
                                        </p:tgtEl>
                                        <p:attrNameLst>
                                          <p:attrName>ppt_x</p:attrName>
                                        </p:attrNameLst>
                                      </p:cBhvr>
                                      <p:tavLst>
                                        <p:tav tm="0">
                                          <p:val>
                                            <p:strVal val="#ppt_x"/>
                                          </p:val>
                                        </p:tav>
                                        <p:tav tm="100000">
                                          <p:val>
                                            <p:strVal val="#ppt_x"/>
                                          </p:val>
                                        </p:tav>
                                      </p:tavLst>
                                    </p:anim>
                                    <p:anim calcmode="lin" valueType="num">
                                      <p:cBhvr additive="repl">
                                        <p:cTn id="8" dur="500" fill="hold"/>
                                        <p:tgtEl>
                                          <p:spTgt spid="1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朋友圈子影响</a:t>
            </a:r>
            <a:endParaRPr lang="en-US" sz="1800" b="0" strike="noStrike" spc="-1">
              <a:solidFill>
                <a:srgbClr val="000000"/>
              </a:solidFill>
              <a:latin typeface="Arial"/>
            </a:endParaRPr>
          </a:p>
        </p:txBody>
      </p:sp>
      <p:sp>
        <p:nvSpPr>
          <p:cNvPr id="208"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支持困难时，给予鼓励和支持</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分享快乐时，一同欢笑</a:t>
            </a:r>
            <a:endParaRPr lang="en-US" sz="1200" b="0" strike="noStrike" spc="-1">
              <a:solidFill>
                <a:srgbClr val="000000"/>
              </a:solidFill>
              <a:latin typeface="Arial"/>
            </a:endParaRPr>
          </a:p>
        </p:txBody>
      </p:sp>
      <p:sp>
        <p:nvSpPr>
          <p:cNvPr id="20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专业心理辅导</a:t>
            </a:r>
            <a:endParaRPr lang="en-US" sz="1800" b="0" strike="noStrike" spc="-1">
              <a:solidFill>
                <a:srgbClr val="000000"/>
              </a:solidFill>
              <a:latin typeface="Arial"/>
            </a:endParaRPr>
          </a:p>
        </p:txBody>
      </p:sp>
      <p:sp>
        <p:nvSpPr>
          <p:cNvPr id="211"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倾诉压力，寻求专业建议</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学会更好地面对挑战</a:t>
            </a:r>
            <a:endParaRPr lang="en-US" sz="1200" b="0" strike="noStrike" spc="-1">
              <a:solidFill>
                <a:srgbClr val="000000"/>
              </a:solidFill>
              <a:latin typeface="Arial"/>
            </a:endParaRPr>
          </a:p>
        </p:txBody>
      </p:sp>
      <p:sp>
        <p:nvSpPr>
          <p:cNvPr id="21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3"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14"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21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建立支持系统</a:t>
            </a:r>
            <a:endParaRPr lang="en-US" sz="3600" b="0" strike="noStrike" spc="-1">
              <a:solidFill>
                <a:schemeClr val="dk1"/>
              </a:solidFill>
              <a:latin typeface="Arial"/>
            </a:endParaRPr>
          </a:p>
        </p:txBody>
      </p:sp>
      <p:sp>
        <p:nvSpPr>
          <p:cNvPr id="21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与家人亲密关系</a:t>
            </a:r>
            <a:endParaRPr lang="en-US" sz="1800" b="0" strike="noStrike" spc="-1">
              <a:solidFill>
                <a:srgbClr val="000000"/>
              </a:solidFill>
              <a:latin typeface="Arial"/>
            </a:endParaRPr>
          </a:p>
        </p:txBody>
      </p:sp>
      <p:sp>
        <p:nvSpPr>
          <p:cNvPr id="218"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家庭氛围和谐，增强心理抵抗力</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沟通畅通，避免误解</a:t>
            </a:r>
            <a:endParaRPr lang="en-US" sz="1200" b="0" strike="noStrike" spc="-1">
              <a:solidFill>
                <a:srgbClr val="000000"/>
              </a:solidFill>
              <a:latin typeface="Arial"/>
            </a:endParaRPr>
          </a:p>
        </p:txBody>
      </p:sp>
      <p:grpSp>
        <p:nvGrpSpPr>
          <p:cNvPr id="219" name="组合 4"/>
          <p:cNvGrpSpPr/>
          <p:nvPr/>
        </p:nvGrpSpPr>
        <p:grpSpPr>
          <a:xfrm>
            <a:off x="3839400" y="2049840"/>
            <a:ext cx="3803400" cy="3803400"/>
            <a:chOff x="3839400" y="2049840"/>
            <a:chExt cx="3803400" cy="3803400"/>
          </a:xfrm>
        </p:grpSpPr>
        <p:sp>
          <p:nvSpPr>
            <p:cNvPr id="220"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1"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2"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3"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24"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225"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226"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227"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228"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229"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219"/>
                                        </p:tgtEl>
                                        <p:attrNameLst>
                                          <p:attrName>style.visibility</p:attrName>
                                        </p:attrNameLst>
                                      </p:cBhvr>
                                      <p:to>
                                        <p:strVal val="visible"/>
                                      </p:to>
                                    </p:set>
                                    <p:animEffect transition="in" filter="wheel(1)">
                                      <p:cBhvr additive="repl">
                                        <p:cTn id="7" dur="2000"/>
                                        <p:tgtEl>
                                          <p:spTgt spid="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打造积极生活态度</a:t>
            </a:r>
            <a:endParaRPr lang="en-US" sz="3600" b="0" strike="noStrike" spc="-1">
              <a:solidFill>
                <a:schemeClr val="dk1"/>
              </a:solidFill>
              <a:latin typeface="Arial"/>
            </a:endParaRPr>
          </a:p>
        </p:txBody>
      </p:sp>
      <p:sp>
        <p:nvSpPr>
          <p:cNvPr id="23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改善身体健康，增强免疫力</a:t>
            </a:r>
            <a:endParaRPr lang="en-US" sz="1400" b="0" strike="noStrike" spc="-1">
              <a:solidFill>
                <a:srgbClr val="000000"/>
              </a:solidFill>
              <a:latin typeface="Arial"/>
            </a:endParaRPr>
          </a:p>
        </p:txBody>
      </p:sp>
      <p:sp>
        <p:nvSpPr>
          <p:cNvPr id="23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积极心态的影响</a:t>
            </a:r>
            <a:endParaRPr lang="en-US" sz="2000" b="0" strike="noStrike" spc="-1">
              <a:solidFill>
                <a:srgbClr val="000000"/>
              </a:solidFill>
              <a:latin typeface="Arial"/>
            </a:endParaRPr>
          </a:p>
        </p:txBody>
      </p:sp>
      <p:sp>
        <p:nvSpPr>
          <p:cNvPr id="23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3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3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珍惜每个当下，体会幸福</a:t>
            </a:r>
            <a:endParaRPr lang="en-US" sz="1400" b="0" strike="noStrike" spc="-1">
              <a:solidFill>
                <a:srgbClr val="000000"/>
              </a:solidFill>
              <a:latin typeface="Arial"/>
            </a:endParaRPr>
          </a:p>
        </p:txBody>
      </p:sp>
      <p:sp>
        <p:nvSpPr>
          <p:cNvPr id="23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生活中的感悟</a:t>
            </a:r>
            <a:endParaRPr lang="en-US" sz="2000" b="0" strike="noStrike" spc="-1">
              <a:solidFill>
                <a:srgbClr val="000000"/>
              </a:solidFill>
              <a:latin typeface="Arial"/>
            </a:endParaRPr>
          </a:p>
        </p:txBody>
      </p:sp>
      <p:sp>
        <p:nvSpPr>
          <p:cNvPr id="2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3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寻找解决方案，不畏困难</a:t>
            </a:r>
            <a:endParaRPr lang="en-US" sz="1400" b="0" strike="noStrike" spc="-1">
              <a:solidFill>
                <a:srgbClr val="000000"/>
              </a:solidFill>
              <a:latin typeface="Arial"/>
            </a:endParaRPr>
          </a:p>
        </p:txBody>
      </p:sp>
      <p:sp>
        <p:nvSpPr>
          <p:cNvPr id="23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应对挑战和困难</a:t>
            </a:r>
            <a:endParaRPr lang="en-US" sz="2000" b="0" strike="noStrike" spc="-1">
              <a:solidFill>
                <a:srgbClr val="000000"/>
              </a:solidFill>
              <a:latin typeface="Arial"/>
            </a:endParaRPr>
          </a:p>
        </p:txBody>
      </p:sp>
      <p:grpSp>
        <p:nvGrpSpPr>
          <p:cNvPr id="240" name="组合 1"/>
          <p:cNvGrpSpPr/>
          <p:nvPr/>
        </p:nvGrpSpPr>
        <p:grpSpPr>
          <a:xfrm>
            <a:off x="7400520" y="1547280"/>
            <a:ext cx="4089960" cy="3641760"/>
            <a:chOff x="7400520" y="1547280"/>
            <a:chExt cx="4089960" cy="3641760"/>
          </a:xfrm>
        </p:grpSpPr>
        <p:sp>
          <p:nvSpPr>
            <p:cNvPr id="241"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2"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43"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44"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245" name="íś1ïḍè"/>
            <p:cNvGrpSpPr/>
            <p:nvPr/>
          </p:nvGrpSpPr>
          <p:grpSpPr>
            <a:xfrm>
              <a:off x="8902800" y="3224880"/>
              <a:ext cx="1090080" cy="699120"/>
              <a:chOff x="8902800" y="3224880"/>
              <a:chExt cx="1090080" cy="699120"/>
            </a:xfrm>
          </p:grpSpPr>
          <p:sp>
            <p:nvSpPr>
              <p:cNvPr id="246"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247"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40"/>
                                        </p:tgtEl>
                                        <p:attrNameLst>
                                          <p:attrName>style.visibility</p:attrName>
                                        </p:attrNameLst>
                                      </p:cBhvr>
                                      <p:to>
                                        <p:strVal val="visible"/>
                                      </p:to>
                                    </p:set>
                                    <p:animEffect transition="in" filter="wipe(down)">
                                      <p:cBhvr additive="repl">
                                        <p:cTn id="7" dur="500"/>
                                        <p:tgtEl>
                                          <p:spTgt spid="2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8"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结束语</a:t>
            </a:r>
            <a:endParaRPr lang="en-US" sz="3600" b="0" strike="noStrike" spc="-1">
              <a:solidFill>
                <a:schemeClr val="dk1"/>
              </a:solidFill>
              <a:latin typeface="Arial"/>
            </a:endParaRPr>
          </a:p>
        </p:txBody>
      </p:sp>
      <p:sp>
        <p:nvSpPr>
          <p:cNvPr id="249"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提升心理调节力是一个持续的过程，需要不断的学习和实践。希望通过本章的内容，您能够找到适合自己的方法，提升自己的心理调节力，迎接更加积极、健康的生活。</a:t>
            </a:r>
            <a:endParaRPr lang="en-US" sz="1600" b="0" strike="noStrike" spc="-1">
              <a:solidFill>
                <a:srgbClr val="000000"/>
              </a:solidFill>
              <a:latin typeface="Arial"/>
            </a:endParaRPr>
          </a:p>
        </p:txBody>
      </p:sp>
      <p:grpSp>
        <p:nvGrpSpPr>
          <p:cNvPr id="250" name="组合 1"/>
          <p:cNvGrpSpPr/>
          <p:nvPr/>
        </p:nvGrpSpPr>
        <p:grpSpPr>
          <a:xfrm>
            <a:off x="3419640" y="1802880"/>
            <a:ext cx="8527320" cy="3303360"/>
            <a:chOff x="3419640" y="1802880"/>
            <a:chExt cx="8527320" cy="3303360"/>
          </a:xfrm>
        </p:grpSpPr>
        <p:grpSp>
          <p:nvGrpSpPr>
            <p:cNvPr id="251" name="íṩlïḑê"/>
            <p:cNvGrpSpPr/>
            <p:nvPr/>
          </p:nvGrpSpPr>
          <p:grpSpPr>
            <a:xfrm>
              <a:off x="3419640" y="3746160"/>
              <a:ext cx="2864880" cy="1360080"/>
              <a:chOff x="3419640" y="3746160"/>
              <a:chExt cx="2864880" cy="1360080"/>
            </a:xfrm>
          </p:grpSpPr>
          <p:sp>
            <p:nvSpPr>
              <p:cNvPr id="252"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253"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254"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55"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56"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7"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258" name="iṧḻídè"/>
            <p:cNvGrpSpPr/>
            <p:nvPr/>
          </p:nvGrpSpPr>
          <p:grpSpPr>
            <a:xfrm>
              <a:off x="9758880" y="2018520"/>
              <a:ext cx="1511640" cy="1511640"/>
              <a:chOff x="9758880" y="2018520"/>
              <a:chExt cx="1511640" cy="1511640"/>
            </a:xfrm>
          </p:grpSpPr>
          <p:sp>
            <p:nvSpPr>
              <p:cNvPr id="259"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0"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261"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2"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3"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50"/>
                                        </p:tgtEl>
                                        <p:attrNameLst>
                                          <p:attrName>style.visibility</p:attrName>
                                        </p:attrNameLst>
                                      </p:cBhvr>
                                      <p:to>
                                        <p:strVal val="visible"/>
                                      </p:to>
                                    </p:set>
                                    <p:animEffect transition="in" filter="fade">
                                      <p:cBhvr additive="repl">
                                        <p:cTn id="7" dur="1000"/>
                                        <p:tgtEl>
                                          <p:spTgt spid="250"/>
                                        </p:tgtEl>
                                      </p:cBhvr>
                                    </p:animEffect>
                                    <p:anim calcmode="lin" valueType="num">
                                      <p:cBhvr additive="repl">
                                        <p:cTn id="8" dur="1000" fill="hold"/>
                                        <p:tgtEl>
                                          <p:spTgt spid="250"/>
                                        </p:tgtEl>
                                        <p:attrNameLst>
                                          <p:attrName>ppt_x</p:attrName>
                                        </p:attrNameLst>
                                      </p:cBhvr>
                                      <p:tavLst>
                                        <p:tav tm="0">
                                          <p:val>
                                            <p:strVal val="#ppt_x"/>
                                          </p:val>
                                        </p:tav>
                                        <p:tav tm="100000">
                                          <p:val>
                                            <p:strVal val="#ppt_x"/>
                                          </p:val>
                                        </p:tav>
                                      </p:tavLst>
                                    </p:anim>
                                    <p:anim calcmode="lin" valueType="num">
                                      <p:cBhvr additive="repl">
                                        <p:cTn id="9" dur="1000" fill="hold"/>
                                        <p:tgtEl>
                                          <p:spTgt spid="2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4"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5"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6"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6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3</a:t>
            </a:r>
            <a:r>
              <a:rPr lang="zh-CN" sz="3600" b="1" strike="noStrike" spc="299">
                <a:solidFill>
                  <a:schemeClr val="accent1"/>
                </a:solidFill>
                <a:latin typeface="Arial"/>
                <a:ea typeface="微软雅黑"/>
              </a:rPr>
              <a:t>章 克服心理障碍，提升调节力</a:t>
            </a:r>
            <a:endParaRPr lang="en-US" sz="3600" b="0" strike="noStrike" spc="-1">
              <a:solidFill>
                <a:schemeClr val="dk1"/>
              </a:solidFill>
              <a:latin typeface="Arial"/>
            </a:endParaRPr>
          </a:p>
        </p:txBody>
      </p:sp>
      <p:sp>
        <p:nvSpPr>
          <p:cNvPr id="2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266"/>
                                        </p:tgtEl>
                                        <p:attrNameLst>
                                          <p:attrName>style.visibility</p:attrName>
                                        </p:attrNameLst>
                                      </p:cBhvr>
                                      <p:to>
                                        <p:strVal val="visible"/>
                                      </p:to>
                                    </p:set>
                                    <p:anim calcmode="lin" valueType="num">
                                      <p:cBhvr additive="repl">
                                        <p:cTn id="7" dur="500" fill="hold"/>
                                        <p:tgtEl>
                                          <p:spTgt spid="266"/>
                                        </p:tgtEl>
                                        <p:attrNameLst>
                                          <p:attrName>ppt_x</p:attrName>
                                        </p:attrNameLst>
                                      </p:cBhvr>
                                      <p:tavLst>
                                        <p:tav tm="0">
                                          <p:val>
                                            <p:strVal val="#ppt_x"/>
                                          </p:val>
                                        </p:tav>
                                        <p:tav tm="100000">
                                          <p:val>
                                            <p:strVal val="#ppt_x"/>
                                          </p:val>
                                        </p:tav>
                                      </p:tavLst>
                                    </p:anim>
                                    <p:anim calcmode="lin" valueType="num">
                                      <p:cBhvr additive="repl">
                                        <p:cTn id="8" dur="500" fill="hold"/>
                                        <p:tgtEl>
                                          <p:spTgt spid="266"/>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265"/>
                                        </p:tgtEl>
                                        <p:attrNameLst>
                                          <p:attrName>style.visibility</p:attrName>
                                        </p:attrNameLst>
                                      </p:cBhvr>
                                      <p:to>
                                        <p:strVal val="visible"/>
                                      </p:to>
                                    </p:set>
                                    <p:anim calcmode="lin" valueType="num">
                                      <p:cBhvr additive="repl">
                                        <p:cTn id="13" dur="500" fill="hold"/>
                                        <p:tgtEl>
                                          <p:spTgt spid="265"/>
                                        </p:tgtEl>
                                        <p:attrNameLst>
                                          <p:attrName>ppt_x</p:attrName>
                                        </p:attrNameLst>
                                      </p:cBhvr>
                                      <p:tavLst>
                                        <p:tav tm="0">
                                          <p:val>
                                            <p:strVal val="0-#ppt_w/2"/>
                                          </p:val>
                                        </p:tav>
                                        <p:tav tm="100000">
                                          <p:val>
                                            <p:strVal val="#ppt_x"/>
                                          </p:val>
                                        </p:tav>
                                      </p:tavLst>
                                    </p:anim>
                                    <p:anim calcmode="lin" valueType="num">
                                      <p:cBhvr additive="repl">
                                        <p:cTn id="14" dur="500" fill="hold"/>
                                        <p:tgtEl>
                                          <p:spTgt spid="265"/>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264"/>
                                        </p:tgtEl>
                                        <p:attrNameLst>
                                          <p:attrName>style.visibility</p:attrName>
                                        </p:attrNameLst>
                                      </p:cBhvr>
                                      <p:to>
                                        <p:strVal val="visible"/>
                                      </p:to>
                                    </p:set>
                                    <p:anim calcmode="lin" valueType="num">
                                      <p:cBhvr additive="repl">
                                        <p:cTn id="17" dur="500" fill="hold"/>
                                        <p:tgtEl>
                                          <p:spTgt spid="264"/>
                                        </p:tgtEl>
                                        <p:attrNameLst>
                                          <p:attrName>ppt_x</p:attrName>
                                        </p:attrNameLst>
                                      </p:cBhvr>
                                      <p:tavLst>
                                        <p:tav tm="0">
                                          <p:val>
                                            <p:strVal val="1+#ppt_w/2"/>
                                          </p:val>
                                        </p:tav>
                                        <p:tav tm="100000">
                                          <p:val>
                                            <p:strVal val="#ppt_x"/>
                                          </p:val>
                                        </p:tav>
                                      </p:tavLst>
                                    </p:anim>
                                    <p:anim calcmode="lin" valueType="num">
                                      <p:cBhvr additive="repl">
                                        <p:cTn id="18" dur="500" fill="hold"/>
                                        <p:tgtEl>
                                          <p:spTgt spid="26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0" name="组合 12"/>
          <p:cNvGrpSpPr/>
          <p:nvPr/>
        </p:nvGrpSpPr>
        <p:grpSpPr>
          <a:xfrm>
            <a:off x="-720" y="396720"/>
            <a:ext cx="12191760" cy="1449720"/>
            <a:chOff x="-720" y="396720"/>
            <a:chExt cx="12191760" cy="1449720"/>
          </a:xfrm>
        </p:grpSpPr>
        <p:sp>
          <p:nvSpPr>
            <p:cNvPr id="271"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2"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273"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274"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5"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克服焦虑和压力</a:t>
            </a:r>
            <a:endParaRPr lang="en-US" sz="2200" b="0" strike="noStrike" spc="-1">
              <a:solidFill>
                <a:srgbClr val="000000"/>
              </a:solidFill>
              <a:latin typeface="Arial"/>
            </a:endParaRPr>
          </a:p>
        </p:txBody>
      </p:sp>
      <p:sp>
        <p:nvSpPr>
          <p:cNvPr id="276"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在面对焦虑和压力时，寻找放松的方法是非常重要的。从根源上解决焦虑和压力，可以通过心理疏导来帮助自己重获平静。</a:t>
            </a:r>
            <a:endParaRPr lang="en-US" sz="1400" b="0" strike="noStrike" spc="-1">
              <a:solidFill>
                <a:srgbClr val="000000"/>
              </a:solidFill>
              <a:latin typeface="Arial"/>
            </a:endParaRPr>
          </a:p>
        </p:txBody>
      </p:sp>
      <p:sp>
        <p:nvSpPr>
          <p:cNvPr id="277"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70"/>
                                        </p:tgtEl>
                                        <p:attrNameLst>
                                          <p:attrName>style.visibility</p:attrName>
                                        </p:attrNameLst>
                                      </p:cBhvr>
                                      <p:to>
                                        <p:strVal val="visible"/>
                                      </p:to>
                                    </p:set>
                                    <p:animEffect transition="in" filter="fade">
                                      <p:cBhvr additive="repl">
                                        <p:cTn id="7" dur="500"/>
                                        <p:tgtEl>
                                          <p:spTgt spid="2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8" name="组合 5"/>
          <p:cNvGrpSpPr/>
          <p:nvPr/>
        </p:nvGrpSpPr>
        <p:grpSpPr>
          <a:xfrm>
            <a:off x="4655880" y="1123920"/>
            <a:ext cx="6864480" cy="4960080"/>
            <a:chOff x="4655880" y="1123920"/>
            <a:chExt cx="6864480" cy="4960080"/>
          </a:xfrm>
        </p:grpSpPr>
        <p:cxnSp>
          <p:nvCxnSpPr>
            <p:cNvPr id="279"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80" name="iSlide"/>
            <p:cNvGrpSpPr/>
            <p:nvPr/>
          </p:nvGrpSpPr>
          <p:grpSpPr>
            <a:xfrm>
              <a:off x="4835880" y="1432800"/>
              <a:ext cx="6684480" cy="604080"/>
              <a:chOff x="4835880" y="1432800"/>
              <a:chExt cx="6684480" cy="604080"/>
            </a:xfrm>
          </p:grpSpPr>
          <p:cxnSp>
            <p:nvCxnSpPr>
              <p:cNvPr id="281"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82" name="íS1ïdè"/>
              <p:cNvGrpSpPr/>
              <p:nvPr/>
            </p:nvGrpSpPr>
            <p:grpSpPr>
              <a:xfrm>
                <a:off x="4835880" y="1432800"/>
                <a:ext cx="2304360" cy="604080"/>
                <a:chOff x="4835880" y="1432800"/>
                <a:chExt cx="2304360" cy="604080"/>
              </a:xfrm>
            </p:grpSpPr>
            <p:sp>
              <p:nvSpPr>
                <p:cNvPr id="283"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4"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85" name="îṡḻïḓè"/>
            <p:cNvGrpSpPr/>
            <p:nvPr/>
          </p:nvGrpSpPr>
          <p:grpSpPr>
            <a:xfrm>
              <a:off x="4835880" y="2562120"/>
              <a:ext cx="6684480" cy="604080"/>
              <a:chOff x="4835880" y="2562120"/>
              <a:chExt cx="6684480" cy="604080"/>
            </a:xfrm>
          </p:grpSpPr>
          <p:cxnSp>
            <p:nvCxnSpPr>
              <p:cNvPr id="286"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87" name="î$ḻïḓê"/>
              <p:cNvGrpSpPr/>
              <p:nvPr/>
            </p:nvGrpSpPr>
            <p:grpSpPr>
              <a:xfrm>
                <a:off x="4835880" y="2562120"/>
                <a:ext cx="2304360" cy="604080"/>
                <a:chOff x="4835880" y="2562120"/>
                <a:chExt cx="2304360" cy="604080"/>
              </a:xfrm>
            </p:grpSpPr>
            <p:sp>
              <p:nvSpPr>
                <p:cNvPr id="288"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9"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90" name="ïṥḻíḑé"/>
            <p:cNvGrpSpPr/>
            <p:nvPr/>
          </p:nvGrpSpPr>
          <p:grpSpPr>
            <a:xfrm>
              <a:off x="4835880" y="3691440"/>
              <a:ext cx="6684480" cy="604080"/>
              <a:chOff x="4835880" y="3691440"/>
              <a:chExt cx="6684480" cy="604080"/>
            </a:xfrm>
          </p:grpSpPr>
          <p:cxnSp>
            <p:nvCxnSpPr>
              <p:cNvPr id="291"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92" name="ïṡlíḋê"/>
              <p:cNvGrpSpPr/>
              <p:nvPr/>
            </p:nvGrpSpPr>
            <p:grpSpPr>
              <a:xfrm>
                <a:off x="4835880" y="3691440"/>
                <a:ext cx="2304360" cy="604080"/>
                <a:chOff x="4835880" y="3691440"/>
                <a:chExt cx="2304360" cy="604080"/>
              </a:xfrm>
            </p:grpSpPr>
            <p:sp>
              <p:nvSpPr>
                <p:cNvPr id="293"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4"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95" name="ïṩḻiḑè"/>
            <p:cNvGrpSpPr/>
            <p:nvPr/>
          </p:nvGrpSpPr>
          <p:grpSpPr>
            <a:xfrm>
              <a:off x="4835880" y="4820760"/>
              <a:ext cx="6684480" cy="604080"/>
              <a:chOff x="4835880" y="4820760"/>
              <a:chExt cx="6684480" cy="604080"/>
            </a:xfrm>
          </p:grpSpPr>
          <p:cxnSp>
            <p:nvCxnSpPr>
              <p:cNvPr id="296"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97" name="íŝľíḋê"/>
              <p:cNvGrpSpPr/>
              <p:nvPr/>
            </p:nvGrpSpPr>
            <p:grpSpPr>
              <a:xfrm>
                <a:off x="4835880" y="4820760"/>
                <a:ext cx="2304360" cy="604080"/>
                <a:chOff x="4835880" y="4820760"/>
                <a:chExt cx="2304360" cy="604080"/>
              </a:xfrm>
            </p:grpSpPr>
            <p:sp>
              <p:nvSpPr>
                <p:cNvPr id="298"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9"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300"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克服焦虑和压力</a:t>
            </a:r>
            <a:endParaRPr lang="en-US" sz="3600" b="0" strike="noStrike" spc="-1">
              <a:solidFill>
                <a:schemeClr val="dk1"/>
              </a:solidFill>
              <a:latin typeface="Arial"/>
            </a:endParaRPr>
          </a:p>
        </p:txBody>
      </p:sp>
      <p:sp>
        <p:nvSpPr>
          <p:cNvPr id="301"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尝试冥想或运动</a:t>
            </a:r>
            <a:endParaRPr lang="en-US" sz="1400" b="0" strike="noStrike" spc="-1">
              <a:solidFill>
                <a:srgbClr val="000000"/>
              </a:solidFill>
              <a:latin typeface="Arial"/>
            </a:endParaRPr>
          </a:p>
        </p:txBody>
      </p:sp>
      <p:sp>
        <p:nvSpPr>
          <p:cNvPr id="302"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寻找放松的方法</a:t>
            </a:r>
            <a:endParaRPr lang="en-US" sz="1400" b="0" strike="noStrike" spc="-1">
              <a:solidFill>
                <a:srgbClr val="000000"/>
              </a:solidFill>
              <a:latin typeface="Arial"/>
            </a:endParaRPr>
          </a:p>
        </p:txBody>
      </p:sp>
      <p:sp>
        <p:nvSpPr>
          <p:cNvPr id="303"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寻找压力来源并解决</a:t>
            </a:r>
            <a:endParaRPr lang="en-US" sz="1400" b="0" strike="noStrike" spc="-1">
              <a:solidFill>
                <a:srgbClr val="000000"/>
              </a:solidFill>
              <a:latin typeface="Arial"/>
            </a:endParaRPr>
          </a:p>
        </p:txBody>
      </p:sp>
      <p:sp>
        <p:nvSpPr>
          <p:cNvPr id="304"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从根源上解决焦虑和压力</a:t>
            </a:r>
            <a:endParaRPr lang="en-US" sz="1400" b="0" strike="noStrike" spc="-1">
              <a:solidFill>
                <a:srgbClr val="000000"/>
              </a:solidFill>
              <a:latin typeface="Arial"/>
            </a:endParaRPr>
          </a:p>
        </p:txBody>
      </p:sp>
      <p:sp>
        <p:nvSpPr>
          <p:cNvPr id="305"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寻求心理专家协助</a:t>
            </a:r>
            <a:endParaRPr lang="en-US" sz="1400" b="0" strike="noStrike" spc="-1">
              <a:solidFill>
                <a:srgbClr val="000000"/>
              </a:solidFill>
              <a:latin typeface="Arial"/>
            </a:endParaRPr>
          </a:p>
        </p:txBody>
      </p:sp>
      <p:sp>
        <p:nvSpPr>
          <p:cNvPr id="306"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心理疏导的重要性</a:t>
            </a:r>
            <a:endParaRPr lang="en-US" sz="1400" b="0" strike="noStrike" spc="-1">
              <a:solidFill>
                <a:srgbClr val="000000"/>
              </a:solidFill>
              <a:latin typeface="Arial"/>
            </a:endParaRPr>
          </a:p>
        </p:txBody>
      </p:sp>
      <p:sp>
        <p:nvSpPr>
          <p:cNvPr id="307"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08"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78"/>
                                        </p:tgtEl>
                                        <p:attrNameLst>
                                          <p:attrName>style.visibility</p:attrName>
                                        </p:attrNameLst>
                                      </p:cBhvr>
                                      <p:to>
                                        <p:strVal val="visible"/>
                                      </p:to>
                                    </p:set>
                                    <p:anim calcmode="lin" valueType="num">
                                      <p:cBhvr additive="repl">
                                        <p:cTn id="7" dur="500" fill="hold"/>
                                        <p:tgtEl>
                                          <p:spTgt spid="278"/>
                                        </p:tgtEl>
                                        <p:attrNameLst>
                                          <p:attrName>ppt_x</p:attrName>
                                        </p:attrNameLst>
                                      </p:cBhvr>
                                      <p:tavLst>
                                        <p:tav tm="0">
                                          <p:val>
                                            <p:strVal val="#ppt_x"/>
                                          </p:val>
                                        </p:tav>
                                        <p:tav tm="100000">
                                          <p:val>
                                            <p:strVal val="#ppt_x"/>
                                          </p:val>
                                        </p:tav>
                                      </p:tavLst>
                                    </p:anim>
                                    <p:anim calcmode="lin" valueType="num">
                                      <p:cBhvr additive="repl">
                                        <p:cTn id="8" dur="500" fill="hold"/>
                                        <p:tgtEl>
                                          <p:spTgt spid="27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战胜抑郁和消极情绪</a:t>
            </a:r>
            <a:endParaRPr lang="en-US" sz="3600" b="0" strike="noStrike" spc="-1">
              <a:solidFill>
                <a:schemeClr val="dk1"/>
              </a:solidFill>
              <a:latin typeface="Arial"/>
            </a:endParaRPr>
          </a:p>
        </p:txBody>
      </p:sp>
      <p:sp>
        <p:nvSpPr>
          <p:cNvPr id="31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参与喜好的活动</a:t>
            </a:r>
            <a:endParaRPr lang="en-US" sz="1400" b="0" strike="noStrike" spc="-1">
              <a:solidFill>
                <a:srgbClr val="000000"/>
              </a:solidFill>
              <a:latin typeface="Arial"/>
            </a:endParaRPr>
          </a:p>
        </p:txBody>
      </p:sp>
      <p:sp>
        <p:nvSpPr>
          <p:cNvPr id="31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寻找改变情绪的方法</a:t>
            </a:r>
            <a:endParaRPr lang="en-US" sz="2000" b="0" strike="noStrike" spc="-1">
              <a:solidFill>
                <a:srgbClr val="000000"/>
              </a:solidFill>
              <a:latin typeface="Arial"/>
            </a:endParaRPr>
          </a:p>
        </p:txBody>
      </p:sp>
      <p:sp>
        <p:nvSpPr>
          <p:cNvPr id="31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1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1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积极行动影响情绪</a:t>
            </a:r>
            <a:endParaRPr lang="en-US" sz="1400" b="0" strike="noStrike" spc="-1">
              <a:solidFill>
                <a:srgbClr val="000000"/>
              </a:solidFill>
              <a:latin typeface="Arial"/>
            </a:endParaRPr>
          </a:p>
        </p:txBody>
      </p:sp>
      <p:sp>
        <p:nvSpPr>
          <p:cNvPr id="31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行动带来的积极情绪</a:t>
            </a:r>
            <a:endParaRPr lang="en-US" sz="2000" b="0" strike="noStrike" spc="-1">
              <a:solidFill>
                <a:srgbClr val="000000"/>
              </a:solidFill>
              <a:latin typeface="Arial"/>
            </a:endParaRPr>
          </a:p>
        </p:txBody>
      </p:sp>
      <p:sp>
        <p:nvSpPr>
          <p:cNvPr id="31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1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转变消极想法</a:t>
            </a:r>
            <a:endParaRPr lang="en-US" sz="1400" b="0" strike="noStrike" spc="-1">
              <a:solidFill>
                <a:srgbClr val="000000"/>
              </a:solidFill>
              <a:latin typeface="Arial"/>
            </a:endParaRPr>
          </a:p>
        </p:txBody>
      </p:sp>
      <p:sp>
        <p:nvSpPr>
          <p:cNvPr id="31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调整思维模式</a:t>
            </a:r>
            <a:endParaRPr lang="en-US" sz="2000" b="0" strike="noStrike" spc="-1">
              <a:solidFill>
                <a:srgbClr val="000000"/>
              </a:solidFill>
              <a:latin typeface="Arial"/>
            </a:endParaRPr>
          </a:p>
        </p:txBody>
      </p:sp>
      <p:grpSp>
        <p:nvGrpSpPr>
          <p:cNvPr id="319" name="组合 1"/>
          <p:cNvGrpSpPr/>
          <p:nvPr/>
        </p:nvGrpSpPr>
        <p:grpSpPr>
          <a:xfrm>
            <a:off x="7400520" y="1547280"/>
            <a:ext cx="4089960" cy="3641760"/>
            <a:chOff x="7400520" y="1547280"/>
            <a:chExt cx="4089960" cy="3641760"/>
          </a:xfrm>
        </p:grpSpPr>
        <p:sp>
          <p:nvSpPr>
            <p:cNvPr id="320"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1"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22"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23"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324" name="íś1ïḍè"/>
            <p:cNvGrpSpPr/>
            <p:nvPr/>
          </p:nvGrpSpPr>
          <p:grpSpPr>
            <a:xfrm>
              <a:off x="8902800" y="3224880"/>
              <a:ext cx="1090080" cy="699120"/>
              <a:chOff x="8902800" y="3224880"/>
              <a:chExt cx="1090080" cy="699120"/>
            </a:xfrm>
          </p:grpSpPr>
          <p:sp>
            <p:nvSpPr>
              <p:cNvPr id="325"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326"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19"/>
                                        </p:tgtEl>
                                        <p:attrNameLst>
                                          <p:attrName>style.visibility</p:attrName>
                                        </p:attrNameLst>
                                      </p:cBhvr>
                                      <p:to>
                                        <p:strVal val="visible"/>
                                      </p:to>
                                    </p:set>
                                    <p:animEffect transition="in" filter="wipe(down)">
                                      <p:cBhvr additive="repl">
                                        <p:cTn id="7" dur="500"/>
                                        <p:tgtEl>
                                          <p:spTgt spid="3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28"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怎样调整心态迎接困难</a:t>
            </a:r>
            <a:endParaRPr lang="en-US" sz="1800" b="0" strike="noStrike" spc="-1">
              <a:solidFill>
                <a:srgbClr val="000000"/>
              </a:solidFill>
              <a:latin typeface="Arial"/>
            </a:endParaRPr>
          </a:p>
        </p:txBody>
      </p:sp>
      <p:sp>
        <p:nvSpPr>
          <p:cNvPr id="329"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保持乐观态度</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寻求帮助与支持</a:t>
            </a:r>
            <a:endParaRPr lang="en-US" sz="1200" b="0" strike="noStrike" spc="-1">
              <a:solidFill>
                <a:srgbClr val="000000"/>
              </a:solidFill>
              <a:latin typeface="Arial"/>
            </a:endParaRPr>
          </a:p>
        </p:txBody>
      </p:sp>
      <p:sp>
        <p:nvSpPr>
          <p:cNvPr id="33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1"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持之以恒的重要性</a:t>
            </a:r>
            <a:endParaRPr lang="en-US" sz="1800" b="0" strike="noStrike" spc="-1">
              <a:solidFill>
                <a:srgbClr val="000000"/>
              </a:solidFill>
              <a:latin typeface="Arial"/>
            </a:endParaRPr>
          </a:p>
        </p:txBody>
      </p:sp>
      <p:sp>
        <p:nvSpPr>
          <p:cNvPr id="332"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坚持不懈</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坚定信念</a:t>
            </a:r>
            <a:endParaRPr lang="en-US" sz="1200" b="0" strike="noStrike" spc="-1">
              <a:solidFill>
                <a:srgbClr val="000000"/>
              </a:solidFill>
              <a:latin typeface="Arial"/>
            </a:endParaRPr>
          </a:p>
        </p:txBody>
      </p:sp>
      <p:sp>
        <p:nvSpPr>
          <p:cNvPr id="33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4"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35"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33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应对挫折和困难</a:t>
            </a:r>
            <a:endParaRPr lang="en-US" sz="3600" b="0" strike="noStrike" spc="-1">
              <a:solidFill>
                <a:schemeClr val="dk1"/>
              </a:solidFill>
              <a:latin typeface="Arial"/>
            </a:endParaRPr>
          </a:p>
        </p:txBody>
      </p:sp>
      <p:sp>
        <p:nvSpPr>
          <p:cNvPr id="33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38"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学会接受失败</a:t>
            </a:r>
            <a:endParaRPr lang="en-US" sz="1800" b="0" strike="noStrike" spc="-1">
              <a:solidFill>
                <a:srgbClr val="000000"/>
              </a:solidFill>
              <a:latin typeface="Arial"/>
            </a:endParaRPr>
          </a:p>
        </p:txBody>
      </p:sp>
      <p:sp>
        <p:nvSpPr>
          <p:cNvPr id="339"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失败是成功之母</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总结经验教训</a:t>
            </a:r>
            <a:endParaRPr lang="en-US" sz="1200" b="0" strike="noStrike" spc="-1">
              <a:solidFill>
                <a:srgbClr val="000000"/>
              </a:solidFill>
              <a:latin typeface="Arial"/>
            </a:endParaRPr>
          </a:p>
        </p:txBody>
      </p:sp>
      <p:grpSp>
        <p:nvGrpSpPr>
          <p:cNvPr id="340" name="组合 4"/>
          <p:cNvGrpSpPr/>
          <p:nvPr/>
        </p:nvGrpSpPr>
        <p:grpSpPr>
          <a:xfrm>
            <a:off x="3839400" y="2049840"/>
            <a:ext cx="3803400" cy="3803400"/>
            <a:chOff x="3839400" y="2049840"/>
            <a:chExt cx="3803400" cy="3803400"/>
          </a:xfrm>
        </p:grpSpPr>
        <p:sp>
          <p:nvSpPr>
            <p:cNvPr id="341"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42"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43"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44"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345"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346"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347"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348"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349"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350"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340"/>
                                        </p:tgtEl>
                                        <p:attrNameLst>
                                          <p:attrName>style.visibility</p:attrName>
                                        </p:attrNameLst>
                                      </p:cBhvr>
                                      <p:to>
                                        <p:strVal val="visible"/>
                                      </p:to>
                                    </p:set>
                                    <p:animEffect transition="in" filter="wheel(1)">
                                      <p:cBhvr additive="repl">
                                        <p:cTn id="7" dur="2000"/>
                                        <p:tgtEl>
                                          <p:spTgt spid="3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培养自我认知和情绪管理</a:t>
            </a:r>
            <a:endParaRPr lang="en-US" sz="3600" b="0" strike="noStrike" spc="-1">
              <a:solidFill>
                <a:schemeClr val="dk1"/>
              </a:solidFill>
              <a:latin typeface="Arial"/>
            </a:endParaRPr>
          </a:p>
        </p:txBody>
      </p:sp>
      <p:sp>
        <p:nvSpPr>
          <p:cNvPr id="352"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培养自我认知和情绪管理能帮助人更好地理解自己的情绪，学习如何自我调节情绪。避免情绪失控对心理健康至关重要。</a:t>
            </a:r>
            <a:endParaRPr lang="en-US" sz="1600" b="0" strike="noStrike" spc="-1">
              <a:solidFill>
                <a:srgbClr val="000000"/>
              </a:solidFill>
              <a:latin typeface="Arial"/>
            </a:endParaRPr>
          </a:p>
        </p:txBody>
      </p:sp>
      <p:grpSp>
        <p:nvGrpSpPr>
          <p:cNvPr id="353" name="组合 1"/>
          <p:cNvGrpSpPr/>
          <p:nvPr/>
        </p:nvGrpSpPr>
        <p:grpSpPr>
          <a:xfrm>
            <a:off x="3419640" y="1802880"/>
            <a:ext cx="8527320" cy="3303360"/>
            <a:chOff x="3419640" y="1802880"/>
            <a:chExt cx="8527320" cy="3303360"/>
          </a:xfrm>
        </p:grpSpPr>
        <p:grpSp>
          <p:nvGrpSpPr>
            <p:cNvPr id="354" name="íṩlïḑê"/>
            <p:cNvGrpSpPr/>
            <p:nvPr/>
          </p:nvGrpSpPr>
          <p:grpSpPr>
            <a:xfrm>
              <a:off x="3419640" y="3746160"/>
              <a:ext cx="2864880" cy="1360080"/>
              <a:chOff x="3419640" y="3746160"/>
              <a:chExt cx="2864880" cy="1360080"/>
            </a:xfrm>
          </p:grpSpPr>
          <p:sp>
            <p:nvSpPr>
              <p:cNvPr id="355"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356"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357"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358"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359"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60"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361" name="iṧḻídè"/>
            <p:cNvGrpSpPr/>
            <p:nvPr/>
          </p:nvGrpSpPr>
          <p:grpSpPr>
            <a:xfrm>
              <a:off x="9758880" y="2018520"/>
              <a:ext cx="1511640" cy="1511640"/>
              <a:chOff x="9758880" y="2018520"/>
              <a:chExt cx="1511640" cy="1511640"/>
            </a:xfrm>
          </p:grpSpPr>
          <p:sp>
            <p:nvSpPr>
              <p:cNvPr id="362"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3"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364"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5"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66"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353"/>
                                        </p:tgtEl>
                                        <p:attrNameLst>
                                          <p:attrName>style.visibility</p:attrName>
                                        </p:attrNameLst>
                                      </p:cBhvr>
                                      <p:to>
                                        <p:strVal val="visible"/>
                                      </p:to>
                                    </p:set>
                                    <p:animEffect transition="in" filter="fade">
                                      <p:cBhvr additive="repl">
                                        <p:cTn id="7" dur="1000"/>
                                        <p:tgtEl>
                                          <p:spTgt spid="353"/>
                                        </p:tgtEl>
                                      </p:cBhvr>
                                    </p:animEffect>
                                    <p:anim calcmode="lin" valueType="num">
                                      <p:cBhvr additive="repl">
                                        <p:cTn id="8" dur="1000" fill="hold"/>
                                        <p:tgtEl>
                                          <p:spTgt spid="353"/>
                                        </p:tgtEl>
                                        <p:attrNameLst>
                                          <p:attrName>ppt_x</p:attrName>
                                        </p:attrNameLst>
                                      </p:cBhvr>
                                      <p:tavLst>
                                        <p:tav tm="0">
                                          <p:val>
                                            <p:strVal val="#ppt_x"/>
                                          </p:val>
                                        </p:tav>
                                        <p:tav tm="100000">
                                          <p:val>
                                            <p:strVal val="#ppt_x"/>
                                          </p:val>
                                        </p:tav>
                                      </p:tavLst>
                                    </p:anim>
                                    <p:anim calcmode="lin" valueType="num">
                                      <p:cBhvr additive="repl">
                                        <p:cTn id="9" dur="1000" fill="hold"/>
                                        <p:tgtEl>
                                          <p:spTgt spid="35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7"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68"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69"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7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37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第四章 心理调节力与工作生活</a:t>
            </a:r>
            <a:endParaRPr lang="en-US" sz="3600" b="0" strike="noStrike" spc="-1">
              <a:solidFill>
                <a:schemeClr val="dk1"/>
              </a:solidFill>
              <a:latin typeface="Arial"/>
            </a:endParaRPr>
          </a:p>
        </p:txBody>
      </p:sp>
      <p:sp>
        <p:nvSpPr>
          <p:cNvPr id="3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369"/>
                                        </p:tgtEl>
                                        <p:attrNameLst>
                                          <p:attrName>style.visibility</p:attrName>
                                        </p:attrNameLst>
                                      </p:cBhvr>
                                      <p:to>
                                        <p:strVal val="visible"/>
                                      </p:to>
                                    </p:set>
                                    <p:anim calcmode="lin" valueType="num">
                                      <p:cBhvr additive="repl">
                                        <p:cTn id="7" dur="500" fill="hold"/>
                                        <p:tgtEl>
                                          <p:spTgt spid="369"/>
                                        </p:tgtEl>
                                        <p:attrNameLst>
                                          <p:attrName>ppt_x</p:attrName>
                                        </p:attrNameLst>
                                      </p:cBhvr>
                                      <p:tavLst>
                                        <p:tav tm="0">
                                          <p:val>
                                            <p:strVal val="#ppt_x"/>
                                          </p:val>
                                        </p:tav>
                                        <p:tav tm="100000">
                                          <p:val>
                                            <p:strVal val="#ppt_x"/>
                                          </p:val>
                                        </p:tav>
                                      </p:tavLst>
                                    </p:anim>
                                    <p:anim calcmode="lin" valueType="num">
                                      <p:cBhvr additive="repl">
                                        <p:cTn id="8" dur="500" fill="hold"/>
                                        <p:tgtEl>
                                          <p:spTgt spid="369"/>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368"/>
                                        </p:tgtEl>
                                        <p:attrNameLst>
                                          <p:attrName>style.visibility</p:attrName>
                                        </p:attrNameLst>
                                      </p:cBhvr>
                                      <p:to>
                                        <p:strVal val="visible"/>
                                      </p:to>
                                    </p:set>
                                    <p:anim calcmode="lin" valueType="num">
                                      <p:cBhvr additive="repl">
                                        <p:cTn id="13" dur="500" fill="hold"/>
                                        <p:tgtEl>
                                          <p:spTgt spid="368"/>
                                        </p:tgtEl>
                                        <p:attrNameLst>
                                          <p:attrName>ppt_x</p:attrName>
                                        </p:attrNameLst>
                                      </p:cBhvr>
                                      <p:tavLst>
                                        <p:tav tm="0">
                                          <p:val>
                                            <p:strVal val="0-#ppt_w/2"/>
                                          </p:val>
                                        </p:tav>
                                        <p:tav tm="100000">
                                          <p:val>
                                            <p:strVal val="#ppt_x"/>
                                          </p:val>
                                        </p:tav>
                                      </p:tavLst>
                                    </p:anim>
                                    <p:anim calcmode="lin" valueType="num">
                                      <p:cBhvr additive="repl">
                                        <p:cTn id="14" dur="500" fill="hold"/>
                                        <p:tgtEl>
                                          <p:spTgt spid="368"/>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367"/>
                                        </p:tgtEl>
                                        <p:attrNameLst>
                                          <p:attrName>style.visibility</p:attrName>
                                        </p:attrNameLst>
                                      </p:cBhvr>
                                      <p:to>
                                        <p:strVal val="visible"/>
                                      </p:to>
                                    </p:set>
                                    <p:anim calcmode="lin" valueType="num">
                                      <p:cBhvr additive="repl">
                                        <p:cTn id="17" dur="500" fill="hold"/>
                                        <p:tgtEl>
                                          <p:spTgt spid="367"/>
                                        </p:tgtEl>
                                        <p:attrNameLst>
                                          <p:attrName>ppt_x</p:attrName>
                                        </p:attrNameLst>
                                      </p:cBhvr>
                                      <p:tavLst>
                                        <p:tav tm="0">
                                          <p:val>
                                            <p:strVal val="1+#ppt_w/2"/>
                                          </p:val>
                                        </p:tav>
                                        <p:tav tm="100000">
                                          <p:val>
                                            <p:strVal val="#ppt_x"/>
                                          </p:val>
                                        </p:tav>
                                      </p:tavLst>
                                    </p:anim>
                                    <p:anim calcmode="lin" valueType="num">
                                      <p:cBhvr additive="repl">
                                        <p:cTn id="18" dur="500" fill="hold"/>
                                        <p:tgtEl>
                                          <p:spTgt spid="36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73" name="组合 12"/>
          <p:cNvGrpSpPr/>
          <p:nvPr/>
        </p:nvGrpSpPr>
        <p:grpSpPr>
          <a:xfrm>
            <a:off x="-720" y="396720"/>
            <a:ext cx="12191760" cy="1449720"/>
            <a:chOff x="-720" y="396720"/>
            <a:chExt cx="12191760" cy="1449720"/>
          </a:xfrm>
        </p:grpSpPr>
        <p:sp>
          <p:nvSpPr>
            <p:cNvPr id="374"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75"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376"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377"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78"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工作场合的心理调节力</a:t>
            </a:r>
            <a:endParaRPr lang="en-US" sz="2200" b="0" strike="noStrike" spc="-1">
              <a:solidFill>
                <a:srgbClr val="000000"/>
              </a:solidFill>
              <a:latin typeface="Arial"/>
            </a:endParaRPr>
          </a:p>
        </p:txBody>
      </p:sp>
      <p:sp>
        <p:nvSpPr>
          <p:cNvPr id="379"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在工作场合中，保持冷静是非常重要的。此外，提升团队协作的技巧和有效处理压力和挑战也是关键。通过良好的心理调节力，可以更好地应对工作中的各种挑战。</a:t>
            </a:r>
            <a:endParaRPr lang="en-US" sz="1400" b="0" strike="noStrike" spc="-1">
              <a:solidFill>
                <a:srgbClr val="000000"/>
              </a:solidFill>
              <a:latin typeface="Arial"/>
            </a:endParaRPr>
          </a:p>
        </p:txBody>
      </p:sp>
      <p:sp>
        <p:nvSpPr>
          <p:cNvPr id="380"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73"/>
                                        </p:tgtEl>
                                        <p:attrNameLst>
                                          <p:attrName>style.visibility</p:attrName>
                                        </p:attrNameLst>
                                      </p:cBhvr>
                                      <p:to>
                                        <p:strVal val="visible"/>
                                      </p:to>
                                    </p:set>
                                    <p:animEffect transition="in" filter="fade">
                                      <p:cBhvr additive="repl">
                                        <p:cTn id="7" dur="500"/>
                                        <p:tgtEl>
                                          <p:spTgt spid="3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https://d.book118.com/016003151013010104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178</Paragraphs>
  <Slides>22</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22</vt:i4>
      </vt:variant>
    </vt:vector>
  </HeadingPairs>
  <TitlesOfParts>
    <vt:vector baseType="lpstr" size="31">
      <vt:lpstr>Arial</vt:lpstr>
      <vt:lpstr>Calibri</vt:lpstr>
      <vt:lpstr>微软雅黑</vt:lpstr>
      <vt:lpstr>Times New Roman</vt:lpstr>
      <vt:lpstr>Wingdings</vt:lpstr>
      <vt:lpstr>Symbol</vt:lpstr>
      <vt:lpstr>DejaVu Sans</vt:lpstr>
      <vt:lpstr>Impact</vt:lpstr>
      <vt:lpstr>Office Theme</vt:lpstr>
      <vt:lpstr>提升心理调节力</vt:lpstr>
      <vt:lpstr>目录</vt:lpstr>
      <vt:lpstr>第1章 理解心理调节力</vt:lpstr>
      <vt:lpstr>什么是心理调节力？</vt:lpstr>
      <vt:lpstr> </vt:lpstr>
      <vt:lpstr>如何提升心理调节力？</vt:lpstr>
      <vt:lpstr>心理调节力的影响范围</vt:lpstr>
      <vt:lpstr>第2章 培养心理调节力的技巧</vt:lpstr>
      <vt:lpstr> </vt:lpstr>
      <vt:lpstr>心理调节力的训练方法</vt:lpstr>
      <vt:lpstr>建立支持系统</vt:lpstr>
      <vt:lpstr>打造积极生活态度</vt:lpstr>
      <vt:lpstr>结束语</vt:lpstr>
      <vt:lpstr>第3章 克服心理障碍，提升调节力</vt:lpstr>
      <vt:lpstr> </vt:lpstr>
      <vt:lpstr>克服焦虑和压力</vt:lpstr>
      <vt:lpstr>战胜抑郁和消极情绪</vt:lpstr>
      <vt:lpstr>应对挫折和困难</vt:lpstr>
      <vt:lpstr>培养自我认知和情绪管理</vt:lpstr>
      <vt:lpstr>第四章 心理调节力与工作生活</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2024-09-29T14:47:04.008</cp:lastPrinted>
  <dcterms:created xsi:type="dcterms:W3CDTF">2024-09-29T06:47:04Z</dcterms:created>
  <dcterms:modified xsi:type="dcterms:W3CDTF">2024-09-29T06:47:06Z</dcterms:modified>
</cp:coreProperties>
</file>