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37.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0B80A7-EB9A-438E-A736-3461EAD3F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93BD7-DDBF-4FA0-BA5B-1E0BA5525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F61EB9-1B13-41F9-AD25-87F7F569B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449DA4-06FC-423F-BF96-1E90FE3A7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E932BF-9A60-456A-B669-13558B0491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F16C71-BDE1-4217-AFFE-B8B0263FE5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06B2DA-FDEF-41AB-92C4-06A47525C5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6864C-D1CE-498B-8DCD-A417AD66CF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BC0781-6DE2-4972-A5F5-BAF19F5821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2FB25-76AB-403B-8EFE-6D643E225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A81E20-2427-4094-848A-5158A22B4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6" name="矩形 5"/>
          <p:cNvSpPr/>
          <p:nvPr userDrawn="1"/>
        </p:nvSpPr>
        <p:spPr>
          <a:xfrm>
            <a:off x="419100" y="431800"/>
            <a:ext cx="11391900" cy="6108700"/>
          </a:xfrm>
          <a:prstGeom prst="rect">
            <a:avLst/>
          </a:prstGeom>
          <a:solidFill>
            <a:srgbClr val="FEF9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4" descr="54展板0"/>
          <p:cNvPicPr>
            <a:picLocks noChangeAspect="1"/>
          </p:cNvPicPr>
          <p:nvPr userDrawn="1">
            <p:custDataLst>
              <p:tags r:id="rId2"/>
            </p:custDataLst>
          </p:nvPr>
        </p:nvPicPr>
        <p:blipFill>
          <a:blip r:embed="rId1">
            <a:extLst>
              <a:ext uri="{28A0092B-C50C-407E-A947-70E740481C1C}">
                <a14:useLocalDpi xmlns:a14="http://schemas.microsoft.com/office/drawing/2010/main"/>
              </a:ext>
            </a:extLst>
          </a:blip>
          <a:stretch>
            <a:fillRect/>
          </a:stretch>
        </p:blipFill>
        <p:spPr>
          <a:xfrm>
            <a:off x="0" y="5189220"/>
            <a:ext cx="12192000" cy="166878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2023/7/23</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kern="1200">
          <a:solidFill>
            <a:schemeClr val="tx1"/>
          </a:solidFill>
          <a:latin typeface="阿里巴巴普惠体"/>
          <a:ea typeface="阿里巴巴普惠体"/>
          <a:cs typeface="阿里巴巴普惠体" panose="00020600040101010101"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a:ea typeface="阿里巴巴普惠体"/>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a:ea typeface="阿里巴巴普惠体"/>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a:ea typeface="阿里巴巴普惠体"/>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5.xml" /><Relationship Id="rId11" Type="http://schemas.openxmlformats.org/officeDocument/2006/relationships/image" Target="../media/image7.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svg"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image" Target="../media/image5.png" /><Relationship Id="rId8" Type="http://schemas.openxmlformats.org/officeDocument/2006/relationships/image" Target="../media/image6.svg" /><Relationship Id="rId9" Type="http://schemas.openxmlformats.org/officeDocument/2006/relationships/tags" Target="../tags/tag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png" /><Relationship Id="rId3" Type="http://schemas.openxmlformats.org/officeDocument/2006/relationships/tags" Target="../tags/tag6.xml" /><Relationship Id="rId4"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image" Target="../media/image8.png" /><Relationship Id="rId5" Type="http://schemas.openxmlformats.org/officeDocument/2006/relationships/tags" Target="../tags/tag9.xml" /><Relationship Id="rId6"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tags" Target="../tags/tag21.xml" /><Relationship Id="rId14" Type="http://schemas.openxmlformats.org/officeDocument/2006/relationships/tags" Target="../tags/tag22.xml" /><Relationship Id="rId15" Type="http://schemas.openxmlformats.org/officeDocument/2006/relationships/tags" Target="../tags/tag23.xml" /><Relationship Id="rId16" Type="http://schemas.openxmlformats.org/officeDocument/2006/relationships/tags" Target="../tags/tag24.xml" /><Relationship Id="rId17" Type="http://schemas.openxmlformats.org/officeDocument/2006/relationships/image" Target="../media/image9.png" /><Relationship Id="rId18" Type="http://schemas.openxmlformats.org/officeDocument/2006/relationships/image" Target="../media/image10.png"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tags" Target="../tags/tag13.xml" /><Relationship Id="rId6" Type="http://schemas.openxmlformats.org/officeDocument/2006/relationships/tags" Target="../tags/tag14.xml" /><Relationship Id="rId7" Type="http://schemas.openxmlformats.org/officeDocument/2006/relationships/tags" Target="../tags/tag15.xml" /><Relationship Id="rId8" Type="http://schemas.openxmlformats.org/officeDocument/2006/relationships/tags" Target="../tags/tag16.xml" /><Relationship Id="rId9" Type="http://schemas.openxmlformats.org/officeDocument/2006/relationships/tags" Target="../tags/tag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tags" Target="../tags/tag36.xml" /><Relationship Id="rId14" Type="http://schemas.openxmlformats.org/officeDocument/2006/relationships/tags" Target="../tags/tag37.xml"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image" Target="../media/image9.png" /><Relationship Id="rId18" Type="http://schemas.openxmlformats.org/officeDocument/2006/relationships/image" Target="../media/image10.png"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48.xml" /><Relationship Id="rId11" Type="http://schemas.openxmlformats.org/officeDocument/2006/relationships/image" Target="../media/image11.jpeg" /><Relationship Id="rId12" Type="http://schemas.openxmlformats.org/officeDocument/2006/relationships/image" Target="../media/image12.png"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ags" Target="../tags/tag64.xml" /><Relationship Id="rId19" Type="http://schemas.openxmlformats.org/officeDocument/2006/relationships/tags" Target="../tags/tag65.xml" /><Relationship Id="rId2" Type="http://schemas.openxmlformats.org/officeDocument/2006/relationships/tags" Target="../tags/tag49.xml" /><Relationship Id="rId20" Type="http://schemas.openxmlformats.org/officeDocument/2006/relationships/image" Target="../media/image12.png"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image" Target="../media/image13.png"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73.xml" /><Relationship Id="rId11" Type="http://schemas.openxmlformats.org/officeDocument/2006/relationships/tags" Target="../tags/tag74.xml" /><Relationship Id="rId12" Type="http://schemas.openxmlformats.org/officeDocument/2006/relationships/tags" Target="../tags/tag75.xml"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tags" Target="../tags/tag66.xml" /><Relationship Id="rId20" Type="http://schemas.openxmlformats.org/officeDocument/2006/relationships/image" Target="../media/image12.png"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image" Target="../media/image13.png"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tags" Target="../tags/tag7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12.png"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image" Target="../media/image1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tags" Target="../tags/tag90.xml" /><Relationship Id="rId20" Type="http://schemas.openxmlformats.org/officeDocument/2006/relationships/image" Target="../media/image12.png"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image" Target="../media/image13.png"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7.xml" /><Relationship Id="rId3" Type="http://schemas.openxmlformats.org/officeDocument/2006/relationships/image" Target="../media/image15.jpeg" /><Relationship Id="rId4"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8.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tags" Target="../tags/tag127.xml" /><Relationship Id="rId23" Type="http://schemas.openxmlformats.org/officeDocument/2006/relationships/tags" Target="../tags/tag128.xml" /><Relationship Id="rId24" Type="http://schemas.openxmlformats.org/officeDocument/2006/relationships/tags" Target="../tags/tag129.xml" /><Relationship Id="rId25" Type="http://schemas.openxmlformats.org/officeDocument/2006/relationships/tags" Target="../tags/tag130.xml" /><Relationship Id="rId26" Type="http://schemas.openxmlformats.org/officeDocument/2006/relationships/tags" Target="../tags/tag131.xml" /><Relationship Id="rId27" Type="http://schemas.openxmlformats.org/officeDocument/2006/relationships/tags" Target="../tags/tag132.xml" /><Relationship Id="rId28" Type="http://schemas.openxmlformats.org/officeDocument/2006/relationships/image" Target="../media/image12.png"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image" Target="../media/image13.png"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7.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image" Target="../media/image16.jpeg" /><Relationship Id="rId7" Type="http://schemas.openxmlformats.org/officeDocument/2006/relationships/image" Target="../media/image1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022131051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1">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51miz-E1033461-C715BA88"/>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0" y="5104130"/>
            <a:ext cx="3048000" cy="1279525"/>
          </a:xfrm>
          <a:prstGeom prst="rect">
            <a:avLst/>
          </a:prstGeom>
        </p:spPr>
      </p:pic>
      <p:sp>
        <p:nvSpPr>
          <p:cNvPr id="5" name="文本框 4"/>
          <p:cNvSpPr txBox="1"/>
          <p:nvPr/>
        </p:nvSpPr>
        <p:spPr>
          <a:xfrm>
            <a:off x="806450" y="1243330"/>
            <a:ext cx="10579100" cy="25279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90000"/>
              </a:lnSpc>
            </a:pPr>
            <a:r>
              <a:rPr lang="zh-CN" altLang="en-US" sz="88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学习贯彻</a:t>
            </a:r>
          </a:p>
          <a:p>
            <a:pPr indent="0" algn="ctr" fontAlgn="auto">
              <a:lnSpc>
                <a:spcPct val="90000"/>
              </a:lnSpc>
            </a:pPr>
            <a:r>
              <a:rPr lang="zh-CN" altLang="en-US" sz="88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共青团十九大精神</a:t>
            </a:r>
          </a:p>
        </p:txBody>
      </p:sp>
      <p:sp>
        <p:nvSpPr>
          <p:cNvPr id="6" name="文本框 5"/>
          <p:cNvSpPr txBox="1"/>
          <p:nvPr/>
        </p:nvSpPr>
        <p:spPr>
          <a:xfrm>
            <a:off x="2114550" y="3617595"/>
            <a:ext cx="7962900" cy="3371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gradFill>
                  <a:gsLst>
                    <a:gs pos="50000">
                      <a:srgbClr val="F8E786"/>
                    </a:gs>
                    <a:gs pos="0">
                      <a:srgbClr val="FAEFAE"/>
                    </a:gs>
                    <a:gs pos="100000">
                      <a:srgbClr val="F5DE5D"/>
                    </a:gs>
                  </a:gsLst>
                  <a:lin scaled="1"/>
                </a:gradFill>
                <a:sym typeface="+mn-ea"/>
              </a:rPr>
              <a:t>中国共产主义青年团第十九次全国代表大会6月19日上午在北京人民大会堂隆重开幕</a:t>
            </a:r>
          </a:p>
        </p:txBody>
      </p:sp>
      <p:sp>
        <p:nvSpPr>
          <p:cNvPr id="7" name="文本框 6"/>
          <p:cNvSpPr txBox="1"/>
          <p:nvPr/>
        </p:nvSpPr>
        <p:spPr>
          <a:xfrm>
            <a:off x="2614295" y="4003040"/>
            <a:ext cx="696341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gradFill>
                  <a:gsLst>
                    <a:gs pos="50000">
                      <a:srgbClr val="F8E786"/>
                    </a:gs>
                    <a:gs pos="0">
                      <a:srgbClr val="FAEFAE"/>
                    </a:gs>
                    <a:gs pos="100000">
                      <a:srgbClr val="F5DE5D"/>
                    </a:gs>
                  </a:gsLst>
                  <a:lin scaled="1"/>
                </a:gradFill>
              </a:rPr>
              <a:t>十九大精神是指中国共产党第十九次全国代表大会提出的一系列重要思想、原则和战略部署。它包含了党的基本路线、基本纲领、基本经验和基本要求，是指导中国共产党和中国人民进行社会主义现代化建设的总纲。</a:t>
            </a:r>
          </a:p>
        </p:txBody>
      </p:sp>
      <p:sp>
        <p:nvSpPr>
          <p:cNvPr id="8" name="文本框 7"/>
          <p:cNvSpPr txBox="1"/>
          <p:nvPr/>
        </p:nvSpPr>
        <p:spPr>
          <a:xfrm>
            <a:off x="1036320" y="396875"/>
            <a:ext cx="10119360" cy="2451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0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The spirit of the 19th National Congress</a:t>
            </a:r>
          </a:p>
        </p:txBody>
      </p:sp>
      <p:grpSp>
        <p:nvGrpSpPr>
          <p:cNvPr id="69" name="组合 68"/>
          <p:cNvGrpSpPr/>
          <p:nvPr/>
        </p:nvGrpSpPr>
        <p:grpSpPr>
          <a:xfrm>
            <a:off x="4225925" y="4613275"/>
            <a:ext cx="3740150" cy="280035"/>
            <a:chOff x="7181" y="9026"/>
            <a:chExt cx="5890" cy="441"/>
          </a:xfrm>
        </p:grpSpPr>
        <p:grpSp>
          <p:nvGrpSpPr>
            <p:cNvPr id="70" name="组合 69"/>
            <p:cNvGrpSpPr/>
            <p:nvPr/>
          </p:nvGrpSpPr>
          <p:grpSpPr>
            <a:xfrm>
              <a:off x="7181" y="9026"/>
              <a:ext cx="2748" cy="441"/>
              <a:chOff x="7181" y="9026"/>
              <a:chExt cx="2748" cy="441"/>
            </a:xfrm>
          </p:grpSpPr>
          <p:pic>
            <p:nvPicPr>
              <p:cNvPr id="71" name="图片 70" descr="3b333634343334373b4eba"/>
              <p:cNvPicPr>
                <a:picLocks noChangeAspect="1"/>
              </p:cNvPicPr>
              <p:nvPr>
                <p:custDataLst>
                  <p:tags r:id="rId5"/>
                </p:custDataLst>
              </p:nvPr>
            </p:nvPicPr>
            <p:blipFill>
              <a:blip r:embed="rId3">
                <a:extLst>
                  <a:ext uri="{96DAC541-7B7A-43D3-8B79-37D633B846F1}">
                    <asvg:svgBlip xmlns:asvg="http://schemas.microsoft.com/office/drawing/2016/SVG/main" xmlns="" r:embed="rId4"/>
                  </a:ext>
                  <a:ext uri="{28A0092B-C50C-407E-A947-70E740481C1C}">
                    <a14:useLocalDpi xmlns:a14="http://schemas.microsoft.com/office/drawing/2010/main"/>
                  </a:ext>
                </a:extLst>
              </a:blip>
              <a:stretch>
                <a:fillRect/>
              </a:stretch>
            </p:blipFill>
            <p:spPr>
              <a:xfrm>
                <a:off x="7181" y="9026"/>
                <a:ext cx="441" cy="441"/>
              </a:xfrm>
              <a:prstGeom prst="rect">
                <a:avLst/>
              </a:prstGeom>
            </p:spPr>
          </p:pic>
          <p:sp>
            <p:nvSpPr>
              <p:cNvPr id="72" name="文本框 71"/>
              <p:cNvSpPr txBox="1"/>
              <p:nvPr>
                <p:custDataLst>
                  <p:tags r:id="rId6"/>
                </p:custDataLst>
              </p:nvPr>
            </p:nvSpPr>
            <p:spPr>
              <a:xfrm>
                <a:off x="7742" y="9029"/>
                <a:ext cx="2187" cy="43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rgbClr val="F9EA96"/>
                    </a:solidFill>
                    <a:latin typeface="阿里巴巴普惠体"/>
                    <a:ea typeface="阿里巴巴普惠体"/>
                  </a:rPr>
                  <a:t>汇报人：</a:t>
                </a:r>
              </a:p>
            </p:txBody>
          </p:sp>
        </p:grpSp>
        <p:grpSp>
          <p:nvGrpSpPr>
            <p:cNvPr id="73" name="组合 72"/>
            <p:cNvGrpSpPr/>
            <p:nvPr/>
          </p:nvGrpSpPr>
          <p:grpSpPr>
            <a:xfrm>
              <a:off x="10468" y="9026"/>
              <a:ext cx="2603" cy="440"/>
              <a:chOff x="10842" y="9026"/>
              <a:chExt cx="2603" cy="440"/>
            </a:xfrm>
          </p:grpSpPr>
          <p:pic>
            <p:nvPicPr>
              <p:cNvPr id="74" name="图片 73" descr="343435333332363b333635393135303b65f695f4"/>
              <p:cNvPicPr>
                <a:picLocks noChangeAspect="1"/>
              </p:cNvPicPr>
              <p:nvPr>
                <p:custDataLst>
                  <p:tags r:id="rId9"/>
                </p:custDataLst>
              </p:nvPr>
            </p:nvPicPr>
            <p:blipFill>
              <a:blip r:embed="rId7">
                <a:extLst>
                  <a:ext uri="{96DAC541-7B7A-43D3-8B79-37D633B846F1}">
                    <asvg:svgBlip xmlns:asvg="http://schemas.microsoft.com/office/drawing/2016/SVG/main" xmlns="" r:embed="rId8"/>
                  </a:ext>
                  <a:ext uri="{28A0092B-C50C-407E-A947-70E740481C1C}">
                    <a14:useLocalDpi xmlns:a14="http://schemas.microsoft.com/office/drawing/2010/main"/>
                  </a:ext>
                </a:extLst>
              </a:blip>
              <a:stretch>
                <a:fillRect/>
              </a:stretch>
            </p:blipFill>
            <p:spPr>
              <a:xfrm>
                <a:off x="10842" y="9026"/>
                <a:ext cx="441" cy="441"/>
              </a:xfrm>
              <a:prstGeom prst="rect">
                <a:avLst/>
              </a:prstGeom>
            </p:spPr>
          </p:pic>
          <p:sp>
            <p:nvSpPr>
              <p:cNvPr id="75" name="文本框 74"/>
              <p:cNvSpPr txBox="1"/>
              <p:nvPr>
                <p:custDataLst>
                  <p:tags r:id="rId10"/>
                </p:custDataLst>
              </p:nvPr>
            </p:nvSpPr>
            <p:spPr>
              <a:xfrm>
                <a:off x="11479" y="9029"/>
                <a:ext cx="1966" cy="43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rgbClr val="F9EA96"/>
                    </a:solidFill>
                    <a:latin typeface="阿里巴巴普惠体"/>
                    <a:ea typeface="阿里巴巴普惠体"/>
                    <a:cs typeface="阿里巴巴普惠体" panose="00020600040101010101" charset="-122"/>
                  </a:rPr>
                  <a:t>时间：</a:t>
                </a:r>
                <a:r>
                  <a:rPr lang="en-US" altLang="zh-CN" sz="1200">
                    <a:solidFill>
                      <a:srgbClr val="F9EA96"/>
                    </a:solidFill>
                    <a:latin typeface="阿里巴巴普惠体"/>
                    <a:ea typeface="阿里巴巴普惠体"/>
                    <a:cs typeface="阿里巴巴普惠体" panose="00020600040101010101" charset="-122"/>
                  </a:rPr>
                  <a:t>20XX.X</a:t>
                </a:r>
              </a:p>
            </p:txBody>
          </p:sp>
        </p:gr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grpId="0" nodeType="afterEffect">
                                  <p:stCondLst>
                                    <p:cond delay="0"/>
                                  </p:stCondLst>
                                  <p:childTnLst>
                                    <p:set>
                                      <p:cBhvr>
                                        <p:cTn id="9" dur="1" fill="hold">
                                          <p:stCondLst>
                                            <p:cond delay="0"/>
                                          </p:stCondLst>
                                        </p:cTn>
                                        <p:tgtEl>
                                          <p:spTgt spid="6"/>
                                        </p:tgtEl>
                                        <p:attrNameLst>
                                          <p:attrName>style.visibility</p:attrName>
                                        </p:attrNameLst>
                                      </p:cBhvr>
                                      <p:to>
                                        <p:strVal val="visible"/>
                                      </p:to>
                                    </p:set>
                                  </p:childTnLst>
                                </p:cTn>
                              </p:par>
                            </p:childTnLst>
                          </p:cTn>
                        </p:par>
                        <p:par>
                          <p:cTn id="10" fill="hold" nodeType="afterGroup">
                            <p:stCondLst>
                              <p:cond delay="2"/>
                            </p:stCondLst>
                            <p:childTnLst>
                              <p:par>
                                <p:cTn id="11" presetID="1" presetClass="entr" presetSubtype="0" dur="1"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par>
                          <p:cTn id="13" fill="hold" nodeType="afterGroup">
                            <p:stCondLst>
                              <p:cond delay="3"/>
                            </p:stCondLst>
                            <p:childTnLst>
                              <p:par>
                                <p:cTn id="14" presetID="1" presetClass="entr" presetSubtype="0" dur="1"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par>
                          <p:cTn id="16" fill="hold" nodeType="afterGroup">
                            <p:stCondLst>
                              <p:cond delay="4"/>
                            </p:stCondLst>
                            <p:childTnLst>
                              <p:par>
                                <p:cTn id="17" presetID="1" presetClass="entr" presetSubtype="0" dur="1" fill="hold" nodeType="after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1">
          <a:blip r:embed="rId4">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4" name="文本框 3"/>
          <p:cNvSpPr txBox="1"/>
          <p:nvPr/>
        </p:nvSpPr>
        <p:spPr>
          <a:xfrm>
            <a:off x="1806575" y="1797685"/>
            <a:ext cx="8597900" cy="27686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69900" fontAlgn="auto">
              <a:lnSpc>
                <a:spcPct val="150000"/>
              </a:lnSpc>
            </a:pPr>
            <a:r>
              <a:rPr lang="zh-CN" altLang="en-US" sz="1600">
                <a:gradFill>
                  <a:gsLst>
                    <a:gs pos="50000">
                      <a:srgbClr val="F8E786"/>
                    </a:gs>
                    <a:gs pos="0">
                      <a:srgbClr val="FAEFAE"/>
                    </a:gs>
                    <a:gs pos="100000">
                      <a:srgbClr val="F5DE5D"/>
                    </a:gs>
                  </a:gsLst>
                  <a:lin scaled="1"/>
                </a:gradFill>
                <a:cs typeface="阿里巴巴普惠体" panose="00020600040101010101" charset="-122"/>
              </a:rPr>
              <a:t>中国共产主义青年团第十九次全国代表大会6月19日上午在北京人民大会堂隆重开幕。习近平等党和国家领导人出席开幕会，蔡奇代表党中央发表《在强国建设民族复兴新征程上书写壮丽青春篇章》的致词。</a:t>
            </a:r>
          </a:p>
          <a:p>
            <a:pPr indent="469900" fontAlgn="auto">
              <a:lnSpc>
                <a:spcPct val="150000"/>
              </a:lnSpc>
            </a:pPr>
            <a:endParaRPr lang="zh-CN" altLang="en-US" sz="400">
              <a:gradFill>
                <a:gsLst>
                  <a:gs pos="50000">
                    <a:srgbClr val="F8E786"/>
                  </a:gs>
                  <a:gs pos="0">
                    <a:srgbClr val="FAEFAE"/>
                  </a:gs>
                  <a:gs pos="100000">
                    <a:srgbClr val="F5DE5D"/>
                  </a:gs>
                </a:gsLst>
                <a:lin scaled="1"/>
              </a:gradFill>
              <a:cs typeface="阿里巴巴普惠体" panose="00020600040101010101" charset="-122"/>
            </a:endParaRPr>
          </a:p>
          <a:p>
            <a:pPr indent="469900" fontAlgn="auto">
              <a:lnSpc>
                <a:spcPct val="150000"/>
              </a:lnSpc>
            </a:pPr>
            <a:r>
              <a:rPr lang="zh-CN" altLang="en-US" sz="1600">
                <a:gradFill>
                  <a:gsLst>
                    <a:gs pos="50000">
                      <a:srgbClr val="F8E786"/>
                    </a:gs>
                    <a:gs pos="0">
                      <a:srgbClr val="FAEFAE"/>
                    </a:gs>
                    <a:gs pos="100000">
                      <a:srgbClr val="F5DE5D"/>
                    </a:gs>
                  </a:gsLst>
                  <a:lin scaled="1"/>
                </a:gradFill>
                <a:cs typeface="阿里巴巴普惠体" panose="00020600040101010101" charset="-122"/>
              </a:rPr>
              <a:t>此次大会的召开正值以习近平同志为核心的党中央带领全党全国各族人民迈上全面建设社会主义现代化国家新征程、向第二个百年奋斗目标进军的关键时刻。让我们一同深入学习本次大会的精神。</a:t>
            </a:r>
          </a:p>
          <a:p>
            <a:pPr indent="469900" fontAlgn="auto">
              <a:lnSpc>
                <a:spcPct val="150000"/>
              </a:lnSpc>
            </a:pPr>
            <a:endParaRPr lang="zh-CN" altLang="en-US" sz="1600">
              <a:gradFill>
                <a:gsLst>
                  <a:gs pos="50000">
                    <a:srgbClr val="F8E786"/>
                  </a:gs>
                  <a:gs pos="0">
                    <a:srgbClr val="FAEFAE"/>
                  </a:gs>
                  <a:gs pos="100000">
                    <a:srgbClr val="F5DE5D"/>
                  </a:gs>
                </a:gsLst>
                <a:lin scaled="1"/>
              </a:gradFill>
              <a:cs typeface="阿里巴巴普惠体" panose="00020600040101010101" charset="-122"/>
            </a:endParaRPr>
          </a:p>
        </p:txBody>
      </p:sp>
      <p:grpSp>
        <p:nvGrpSpPr>
          <p:cNvPr id="7" name="组合 6"/>
          <p:cNvGrpSpPr/>
          <p:nvPr/>
        </p:nvGrpSpPr>
        <p:grpSpPr>
          <a:xfrm>
            <a:off x="1805940" y="588645"/>
            <a:ext cx="7751445" cy="1014730"/>
            <a:chOff x="2266" y="927"/>
            <a:chExt cx="12207" cy="1598"/>
          </a:xfrm>
        </p:grpSpPr>
        <p:sp>
          <p:nvSpPr>
            <p:cNvPr id="3" name="文本框 2"/>
            <p:cNvSpPr txBox="1"/>
            <p:nvPr/>
          </p:nvSpPr>
          <p:spPr>
            <a:xfrm>
              <a:off x="2266" y="927"/>
              <a:ext cx="3617" cy="15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前言</a:t>
              </a:r>
            </a:p>
          </p:txBody>
        </p:sp>
        <p:sp>
          <p:nvSpPr>
            <p:cNvPr id="5" name="文本框 4"/>
            <p:cNvSpPr txBox="1"/>
            <p:nvPr/>
          </p:nvSpPr>
          <p:spPr>
            <a:xfrm>
              <a:off x="4873" y="1595"/>
              <a:ext cx="9600" cy="82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P</a:t>
              </a:r>
              <a:r>
                <a:rPr lang="zh-CN" altLang="en-US" sz="28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reface</a:t>
              </a:r>
            </a:p>
          </p:txBody>
        </p:sp>
      </p:grpSp>
      <p:pic>
        <p:nvPicPr>
          <p:cNvPr id="6" name="图片 5" descr="51miz-E1033461-C715BA88"/>
          <p:cNvPicPr>
            <a:picLocks noChangeAspect="1"/>
          </p:cNvPicPr>
          <p:nvPr>
            <p:custDataLst>
              <p:tags r:id="rId3"/>
            </p:custDataLst>
          </p:nvPr>
        </p:nvPicPr>
        <p:blipFill>
          <a:blip r:embed="rId2">
            <a:extLst>
              <a:ext uri="{28A0092B-C50C-407E-A947-70E740481C1C}">
                <a14:useLocalDpi xmlns:a14="http://schemas.microsoft.com/office/drawing/2010/main"/>
              </a:ext>
            </a:extLst>
          </a:blip>
          <a:stretch>
            <a:fillRect/>
          </a:stretch>
        </p:blipFill>
        <p:spPr>
          <a:xfrm>
            <a:off x="3924935" y="4676140"/>
            <a:ext cx="4342130" cy="182308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blinds(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1">
          <a:blip r:embed="rId6">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2" name="矩形 1"/>
          <p:cNvSpPr/>
          <p:nvPr/>
        </p:nvSpPr>
        <p:spPr>
          <a:xfrm>
            <a:off x="866140" y="-782955"/>
            <a:ext cx="6096000" cy="623570"/>
          </a:xfrm>
          <a:prstGeom prst="rect">
            <a:avLst/>
          </a:prstGeom>
        </p:spPr>
        <p:txBody>
          <a:bodyPr vert="horz" wrap="square"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endParaRPr lang="zh-CN" altLang="en-US" sz="3100" b="1">
              <a:solidFill>
                <a:srgbClr val="C00000"/>
              </a:solidFill>
              <a:latin typeface="+mj-lt"/>
              <a:ea typeface="+mj-ea"/>
              <a:cs typeface="阿里巴巴普惠体" panose="00020600040101010101" charset="-122"/>
              <a:sym typeface="+mn-ea"/>
            </a:endParaRPr>
          </a:p>
        </p:txBody>
      </p:sp>
      <p:sp>
        <p:nvSpPr>
          <p:cNvPr id="3" name="文本框 2"/>
          <p:cNvSpPr txBox="1"/>
          <p:nvPr/>
        </p:nvSpPr>
        <p:spPr>
          <a:xfrm>
            <a:off x="1797050" y="2153285"/>
            <a:ext cx="8223250" cy="21018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469900" algn="l">
              <a:lnSpc>
                <a:spcPct val="150000"/>
              </a:lnSpc>
              <a:buClrTx/>
              <a:buSzTx/>
              <a:buFontTx/>
            </a:pPr>
            <a:r>
              <a:rPr lang="zh-CN" altLang="en-US">
                <a:gradFill>
                  <a:gsLst>
                    <a:gs pos="50000">
                      <a:srgbClr val="F8E786"/>
                    </a:gs>
                    <a:gs pos="0">
                      <a:srgbClr val="FAEFAE"/>
                    </a:gs>
                    <a:gs pos="100000">
                      <a:srgbClr val="F5DE5D"/>
                    </a:gs>
                  </a:gsLst>
                  <a:lin scaled="1"/>
                </a:gradFill>
                <a:cs typeface="阿里巴巴普惠体" panose="00020600040101010101" charset="-122"/>
                <a:sym typeface="+mn-ea"/>
              </a:rPr>
              <a:t>以习近平新时代中国特色社会主义思想为指导，全面贯彻党的二十大精神，深入贯彻习近平总书记关于青年工作的重要思想，高扬理想主义，心系广大青年，锐意开拓进取，勇于自我革命，动员引领广大青年在全面建设社会主义现代化国家、全面推进中华民族伟大复兴的历史进程中挺膺担当、团结奋斗。</a:t>
            </a:r>
          </a:p>
        </p:txBody>
      </p:sp>
      <p:grpSp>
        <p:nvGrpSpPr>
          <p:cNvPr id="7" name="组合 6"/>
          <p:cNvGrpSpPr/>
          <p:nvPr/>
        </p:nvGrpSpPr>
        <p:grpSpPr>
          <a:xfrm>
            <a:off x="1805940" y="912495"/>
            <a:ext cx="9284970" cy="1014730"/>
            <a:chOff x="2266" y="927"/>
            <a:chExt cx="14622" cy="1598"/>
          </a:xfrm>
        </p:grpSpPr>
        <p:sp>
          <p:nvSpPr>
            <p:cNvPr id="4" name="文本框 3"/>
            <p:cNvSpPr txBox="1"/>
            <p:nvPr>
              <p:custDataLst>
                <p:tags r:id="rId2"/>
              </p:custDataLst>
            </p:nvPr>
          </p:nvSpPr>
          <p:spPr>
            <a:xfrm>
              <a:off x="2266" y="927"/>
              <a:ext cx="5448" cy="15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大会主题</a:t>
              </a:r>
            </a:p>
          </p:txBody>
        </p:sp>
        <p:sp>
          <p:nvSpPr>
            <p:cNvPr id="5" name="文本框 4"/>
            <p:cNvSpPr txBox="1"/>
            <p:nvPr>
              <p:custDataLst>
                <p:tags r:id="rId3"/>
              </p:custDataLst>
            </p:nvPr>
          </p:nvSpPr>
          <p:spPr>
            <a:xfrm>
              <a:off x="7288" y="1595"/>
              <a:ext cx="9600" cy="82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Conference theme</a:t>
              </a:r>
            </a:p>
          </p:txBody>
        </p:sp>
      </p:grpSp>
      <p:pic>
        <p:nvPicPr>
          <p:cNvPr id="6" name="图片 5" descr="51miz-E1033461-C715BA88"/>
          <p:cNvPicPr>
            <a:picLocks noChangeAspect="1"/>
          </p:cNvPicPr>
          <p:nvPr>
            <p:custDataLst>
              <p:tags r:id="rId5"/>
            </p:custDataLst>
          </p:nvPr>
        </p:nvPicPr>
        <p:blipFill>
          <a:blip r:embed="rId4">
            <a:extLst>
              <a:ext uri="{28A0092B-C50C-407E-A947-70E740481C1C}">
                <a14:useLocalDpi xmlns:a14="http://schemas.microsoft.com/office/drawing/2010/main"/>
              </a:ext>
            </a:extLst>
          </a:blip>
          <a:stretch>
            <a:fillRect/>
          </a:stretch>
        </p:blipFill>
        <p:spPr>
          <a:xfrm>
            <a:off x="3924935" y="4676140"/>
            <a:ext cx="4342130" cy="182308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par>
                          <p:cTn id="8" fill="hold" nodeType="afterGroup">
                            <p:stCondLst>
                              <p:cond delay="500"/>
                            </p:stCondLst>
                            <p:childTnLst>
                              <p:par>
                                <p:cTn id="9" presetID="16" presetClass="entr" presetSubtype="21"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barn(in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8">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7" name="组合 6"/>
          <p:cNvGrpSpPr/>
          <p:nvPr/>
        </p:nvGrpSpPr>
        <p:grpSpPr>
          <a:xfrm>
            <a:off x="977265" y="546100"/>
            <a:ext cx="7751445" cy="1014730"/>
            <a:chOff x="2266" y="927"/>
            <a:chExt cx="12207" cy="1598"/>
          </a:xfrm>
        </p:grpSpPr>
        <p:sp>
          <p:nvSpPr>
            <p:cNvPr id="4" name="文本框 3"/>
            <p:cNvSpPr txBox="1"/>
            <p:nvPr>
              <p:custDataLst>
                <p:tags r:id="rId2"/>
              </p:custDataLst>
            </p:nvPr>
          </p:nvSpPr>
          <p:spPr>
            <a:xfrm>
              <a:off x="2266" y="927"/>
              <a:ext cx="3617" cy="15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目录</a:t>
              </a:r>
            </a:p>
          </p:txBody>
        </p:sp>
        <p:sp>
          <p:nvSpPr>
            <p:cNvPr id="5" name="文本框 4"/>
            <p:cNvSpPr txBox="1"/>
            <p:nvPr>
              <p:custDataLst>
                <p:tags r:id="rId3"/>
              </p:custDataLst>
            </p:nvPr>
          </p:nvSpPr>
          <p:spPr>
            <a:xfrm>
              <a:off x="4873" y="1595"/>
              <a:ext cx="9600" cy="82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D</a:t>
              </a:r>
              <a:r>
                <a:rPr sz="28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irectory</a:t>
              </a:r>
            </a:p>
          </p:txBody>
        </p:sp>
      </p:grpSp>
      <p:grpSp>
        <p:nvGrpSpPr>
          <p:cNvPr id="11" name="组合 10"/>
          <p:cNvGrpSpPr/>
          <p:nvPr/>
        </p:nvGrpSpPr>
        <p:grpSpPr>
          <a:xfrm>
            <a:off x="739140" y="1643063"/>
            <a:ext cx="10843260" cy="498158"/>
            <a:chOff x="3080" y="2710"/>
            <a:chExt cx="17076" cy="785"/>
          </a:xfrm>
        </p:grpSpPr>
        <p:grpSp>
          <p:nvGrpSpPr>
            <p:cNvPr id="9" name="组合 8"/>
            <p:cNvGrpSpPr/>
            <p:nvPr/>
          </p:nvGrpSpPr>
          <p:grpSpPr>
            <a:xfrm>
              <a:off x="3080" y="2710"/>
              <a:ext cx="17076" cy="724"/>
              <a:chOff x="2992" y="2685"/>
              <a:chExt cx="17076" cy="724"/>
            </a:xfrm>
          </p:grpSpPr>
          <p:sp>
            <p:nvSpPr>
              <p:cNvPr id="6" name="平行四边形 5"/>
              <p:cNvSpPr/>
              <p:nvPr/>
            </p:nvSpPr>
            <p:spPr>
              <a:xfrm>
                <a:off x="2992" y="2722"/>
                <a:ext cx="17076"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8" name="平行四边形 7"/>
              <p:cNvSpPr/>
              <p:nvPr>
                <p:custDataLst>
                  <p:tags r:id="rId4"/>
                </p:custDataLst>
              </p:nvPr>
            </p:nvSpPr>
            <p:spPr>
              <a:xfrm>
                <a:off x="3192" y="268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01</a:t>
                </a:r>
              </a:p>
            </p:txBody>
          </p:sp>
        </p:grpSp>
        <p:sp>
          <p:nvSpPr>
            <p:cNvPr id="10" name="文本框 9"/>
            <p:cNvSpPr txBox="1"/>
            <p:nvPr/>
          </p:nvSpPr>
          <p:spPr>
            <a:xfrm>
              <a:off x="4875" y="2769"/>
              <a:ext cx="10767"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8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在革命性磨砺中奋进的中国共青团</a:t>
              </a:r>
            </a:p>
          </p:txBody>
        </p:sp>
      </p:grpSp>
      <p:grpSp>
        <p:nvGrpSpPr>
          <p:cNvPr id="12" name="组合 11"/>
          <p:cNvGrpSpPr/>
          <p:nvPr/>
        </p:nvGrpSpPr>
        <p:grpSpPr>
          <a:xfrm>
            <a:off x="739140" y="2310766"/>
            <a:ext cx="10843895" cy="497840"/>
            <a:chOff x="3080" y="2710"/>
            <a:chExt cx="17077" cy="784"/>
          </a:xfrm>
        </p:grpSpPr>
        <p:grpSp>
          <p:nvGrpSpPr>
            <p:cNvPr id="13" name="组合 12"/>
            <p:cNvGrpSpPr/>
            <p:nvPr/>
          </p:nvGrpSpPr>
          <p:grpSpPr>
            <a:xfrm>
              <a:off x="3080" y="2710"/>
              <a:ext cx="17077" cy="724"/>
              <a:chOff x="2992" y="2685"/>
              <a:chExt cx="17077" cy="724"/>
            </a:xfrm>
          </p:grpSpPr>
          <p:sp>
            <p:nvSpPr>
              <p:cNvPr id="14" name="平行四边形 13"/>
              <p:cNvSpPr/>
              <p:nvPr>
                <p:custDataLst>
                  <p:tags r:id="rId5"/>
                </p:custDataLst>
              </p:nvPr>
            </p:nvSpPr>
            <p:spPr>
              <a:xfrm>
                <a:off x="2992" y="2722"/>
                <a:ext cx="17077"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15" name="平行四边形 14"/>
              <p:cNvSpPr/>
              <p:nvPr>
                <p:custDataLst>
                  <p:tags r:id="rId6"/>
                </p:custDataLst>
              </p:nvPr>
            </p:nvSpPr>
            <p:spPr>
              <a:xfrm>
                <a:off x="3192" y="268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02</a:t>
                </a:r>
              </a:p>
            </p:txBody>
          </p:sp>
        </p:grpSp>
        <p:sp>
          <p:nvSpPr>
            <p:cNvPr id="16" name="文本框 15"/>
            <p:cNvSpPr txBox="1"/>
            <p:nvPr>
              <p:custDataLst>
                <p:tags r:id="rId7"/>
              </p:custDataLst>
            </p:nvPr>
          </p:nvSpPr>
          <p:spPr>
            <a:xfrm>
              <a:off x="4875" y="2769"/>
              <a:ext cx="10767"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8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新时代中国青年的使命担当</a:t>
              </a:r>
            </a:p>
          </p:txBody>
        </p:sp>
      </p:grpSp>
      <p:grpSp>
        <p:nvGrpSpPr>
          <p:cNvPr id="17" name="组合 16"/>
          <p:cNvGrpSpPr/>
          <p:nvPr/>
        </p:nvGrpSpPr>
        <p:grpSpPr>
          <a:xfrm>
            <a:off x="739140" y="2978151"/>
            <a:ext cx="10843895" cy="459740"/>
            <a:chOff x="3080" y="2750"/>
            <a:chExt cx="17077" cy="724"/>
          </a:xfrm>
        </p:grpSpPr>
        <p:grpSp>
          <p:nvGrpSpPr>
            <p:cNvPr id="18" name="组合 17"/>
            <p:cNvGrpSpPr/>
            <p:nvPr/>
          </p:nvGrpSpPr>
          <p:grpSpPr>
            <a:xfrm>
              <a:off x="3080" y="2750"/>
              <a:ext cx="17077" cy="724"/>
              <a:chOff x="2992" y="2725"/>
              <a:chExt cx="17077" cy="724"/>
            </a:xfrm>
          </p:grpSpPr>
          <p:sp>
            <p:nvSpPr>
              <p:cNvPr id="19" name="平行四边形 18"/>
              <p:cNvSpPr/>
              <p:nvPr>
                <p:custDataLst>
                  <p:tags r:id="rId8"/>
                </p:custDataLst>
              </p:nvPr>
            </p:nvSpPr>
            <p:spPr>
              <a:xfrm>
                <a:off x="2992" y="2770"/>
                <a:ext cx="17077"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20" name="平行四边形 19"/>
              <p:cNvSpPr/>
              <p:nvPr>
                <p:custDataLst>
                  <p:tags r:id="rId9"/>
                </p:custDataLst>
              </p:nvPr>
            </p:nvSpPr>
            <p:spPr>
              <a:xfrm>
                <a:off x="3192" y="272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03</a:t>
                </a:r>
              </a:p>
            </p:txBody>
          </p:sp>
        </p:grpSp>
        <p:sp>
          <p:nvSpPr>
            <p:cNvPr id="21" name="文本框 20"/>
            <p:cNvSpPr txBox="1"/>
            <p:nvPr>
              <p:custDataLst>
                <p:tags r:id="rId10"/>
              </p:custDataLst>
            </p:nvPr>
          </p:nvSpPr>
          <p:spPr>
            <a:xfrm>
              <a:off x="4875" y="2796"/>
              <a:ext cx="14798" cy="57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6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用习近平新时代中国特色社会主义思想统领共青团工作</a:t>
              </a:r>
            </a:p>
          </p:txBody>
        </p:sp>
      </p:grpSp>
      <p:grpSp>
        <p:nvGrpSpPr>
          <p:cNvPr id="27" name="组合 26"/>
          <p:cNvGrpSpPr/>
          <p:nvPr/>
        </p:nvGrpSpPr>
        <p:grpSpPr>
          <a:xfrm>
            <a:off x="739140" y="3607436"/>
            <a:ext cx="10843895" cy="497840"/>
            <a:chOff x="3080" y="2710"/>
            <a:chExt cx="17077" cy="784"/>
          </a:xfrm>
        </p:grpSpPr>
        <p:grpSp>
          <p:nvGrpSpPr>
            <p:cNvPr id="28" name="组合 27"/>
            <p:cNvGrpSpPr/>
            <p:nvPr/>
          </p:nvGrpSpPr>
          <p:grpSpPr>
            <a:xfrm>
              <a:off x="3080" y="2710"/>
              <a:ext cx="17077" cy="724"/>
              <a:chOff x="2992" y="2685"/>
              <a:chExt cx="17077" cy="724"/>
            </a:xfrm>
          </p:grpSpPr>
          <p:sp>
            <p:nvSpPr>
              <p:cNvPr id="29" name="平行四边形 28"/>
              <p:cNvSpPr/>
              <p:nvPr>
                <p:custDataLst>
                  <p:tags r:id="rId11"/>
                </p:custDataLst>
              </p:nvPr>
            </p:nvSpPr>
            <p:spPr>
              <a:xfrm>
                <a:off x="2992" y="2722"/>
                <a:ext cx="17077"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30" name="平行四边形 29"/>
              <p:cNvSpPr/>
              <p:nvPr>
                <p:custDataLst>
                  <p:tags r:id="rId12"/>
                </p:custDataLst>
              </p:nvPr>
            </p:nvSpPr>
            <p:spPr>
              <a:xfrm>
                <a:off x="3192" y="268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04</a:t>
                </a:r>
              </a:p>
            </p:txBody>
          </p:sp>
        </p:grpSp>
        <p:sp>
          <p:nvSpPr>
            <p:cNvPr id="31" name="文本框 30"/>
            <p:cNvSpPr txBox="1"/>
            <p:nvPr>
              <p:custDataLst>
                <p:tags r:id="rId13"/>
              </p:custDataLst>
            </p:nvPr>
          </p:nvSpPr>
          <p:spPr>
            <a:xfrm>
              <a:off x="4875" y="2769"/>
              <a:ext cx="10767"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8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大力加强青年思想政治引领</a:t>
              </a:r>
            </a:p>
          </p:txBody>
        </p:sp>
      </p:grpSp>
      <p:grpSp>
        <p:nvGrpSpPr>
          <p:cNvPr id="32" name="组合 31"/>
          <p:cNvGrpSpPr/>
          <p:nvPr/>
        </p:nvGrpSpPr>
        <p:grpSpPr>
          <a:xfrm>
            <a:off x="739140" y="4274821"/>
            <a:ext cx="10843895" cy="497840"/>
            <a:chOff x="3080" y="2710"/>
            <a:chExt cx="17077" cy="784"/>
          </a:xfrm>
        </p:grpSpPr>
        <p:grpSp>
          <p:nvGrpSpPr>
            <p:cNvPr id="33" name="组合 32"/>
            <p:cNvGrpSpPr/>
            <p:nvPr/>
          </p:nvGrpSpPr>
          <p:grpSpPr>
            <a:xfrm>
              <a:off x="3080" y="2710"/>
              <a:ext cx="17077" cy="724"/>
              <a:chOff x="2992" y="2685"/>
              <a:chExt cx="17077" cy="724"/>
            </a:xfrm>
          </p:grpSpPr>
          <p:sp>
            <p:nvSpPr>
              <p:cNvPr id="34" name="平行四边形 33"/>
              <p:cNvSpPr/>
              <p:nvPr>
                <p:custDataLst>
                  <p:tags r:id="rId14"/>
                </p:custDataLst>
              </p:nvPr>
            </p:nvSpPr>
            <p:spPr>
              <a:xfrm>
                <a:off x="2992" y="2722"/>
                <a:ext cx="17077"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35" name="平行四边形 34"/>
              <p:cNvSpPr/>
              <p:nvPr>
                <p:custDataLst>
                  <p:tags r:id="rId15"/>
                </p:custDataLst>
              </p:nvPr>
            </p:nvSpPr>
            <p:spPr>
              <a:xfrm>
                <a:off x="3192" y="268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05</a:t>
                </a:r>
              </a:p>
            </p:txBody>
          </p:sp>
        </p:grpSp>
        <p:sp>
          <p:nvSpPr>
            <p:cNvPr id="36" name="文本框 35"/>
            <p:cNvSpPr txBox="1"/>
            <p:nvPr>
              <p:custDataLst>
                <p:tags r:id="rId16"/>
              </p:custDataLst>
            </p:nvPr>
          </p:nvSpPr>
          <p:spPr>
            <a:xfrm>
              <a:off x="4875" y="2769"/>
              <a:ext cx="11819"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8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组织青年争当中国式现代化建设的生力军</a:t>
              </a:r>
            </a:p>
          </p:txBody>
        </p:sp>
      </p:grpSp>
      <p:pic>
        <p:nvPicPr>
          <p:cNvPr id="2" name="图片 1" descr="51miz-E1033461-C715BA88"/>
          <p:cNvPicPr>
            <a:picLocks noChangeAspect="1"/>
          </p:cNvPicPr>
          <p:nvPr/>
        </p:nvPicPr>
        <p:blipFill>
          <a:blip r:embed="rId17">
            <a:extLst>
              <a:ext uri="{28A0092B-C50C-407E-A947-70E740481C1C}">
                <a14:useLocalDpi xmlns:a14="http://schemas.microsoft.com/office/drawing/2010/main"/>
              </a:ext>
            </a:extLst>
          </a:blip>
          <a:stretch>
            <a:fillRect/>
          </a:stretch>
        </p:blipFill>
        <p:spPr>
          <a:xfrm>
            <a:off x="4394200" y="4979670"/>
            <a:ext cx="3403600" cy="142875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par>
                          <p:cTn id="8" fill="hold" nodeType="afterGroup">
                            <p:stCondLst>
                              <p:cond delay="500"/>
                            </p:stCondLst>
                            <p:childTnLst>
                              <p:par>
                                <p:cTn id="9" presetID="9" presetClass="entr" presetSubtype="0" dur="50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dissolve">
                                      <p:cBhvr>
                                        <p:cTn id="11" dur="500"/>
                                        <p:tgtEl>
                                          <p:spTgt spid="11"/>
                                        </p:tgtEl>
                                      </p:cBhvr>
                                    </p:animEffect>
                                  </p:childTnLst>
                                </p:cTn>
                              </p:par>
                            </p:childTnLst>
                          </p:cTn>
                        </p:par>
                        <p:par>
                          <p:cTn id="12" fill="hold" nodeType="afterGroup">
                            <p:stCondLst>
                              <p:cond delay="1000"/>
                            </p:stCondLst>
                            <p:childTnLst>
                              <p:par>
                                <p:cTn id="13" presetID="9" presetClass="entr" presetSubtype="0" dur="500" fill="hold"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dissolve">
                                      <p:cBhvr>
                                        <p:cTn id="15" dur="500"/>
                                        <p:tgtEl>
                                          <p:spTgt spid="12"/>
                                        </p:tgtEl>
                                      </p:cBhvr>
                                    </p:animEffect>
                                  </p:childTnLst>
                                </p:cTn>
                              </p:par>
                            </p:childTnLst>
                          </p:cTn>
                        </p:par>
                        <p:par>
                          <p:cTn id="16" fill="hold" nodeType="afterGroup">
                            <p:stCondLst>
                              <p:cond delay="1500"/>
                            </p:stCondLst>
                            <p:childTnLst>
                              <p:par>
                                <p:cTn id="17" presetID="9" presetClass="entr" presetSubtype="0" dur="500" fill="hold"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dissolve">
                                      <p:cBhvr>
                                        <p:cTn id="19" dur="500"/>
                                        <p:tgtEl>
                                          <p:spTgt spid="17"/>
                                        </p:tgtEl>
                                      </p:cBhvr>
                                    </p:animEffect>
                                  </p:childTnLst>
                                </p:cTn>
                              </p:par>
                            </p:childTnLst>
                          </p:cTn>
                        </p:par>
                        <p:par>
                          <p:cTn id="20" fill="hold" nodeType="afterGroup">
                            <p:stCondLst>
                              <p:cond delay="2000"/>
                            </p:stCondLst>
                            <p:childTnLst>
                              <p:par>
                                <p:cTn id="21" presetID="9" presetClass="entr" presetSubtype="0" dur="500" fill="hold" nodeType="after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dissolve">
                                      <p:cBhvr>
                                        <p:cTn id="23" dur="500"/>
                                        <p:tgtEl>
                                          <p:spTgt spid="27"/>
                                        </p:tgtEl>
                                      </p:cBhvr>
                                    </p:animEffect>
                                  </p:childTnLst>
                                </p:cTn>
                              </p:par>
                            </p:childTnLst>
                          </p:cTn>
                        </p:par>
                        <p:par>
                          <p:cTn id="24" fill="hold" nodeType="afterGroup">
                            <p:stCondLst>
                              <p:cond delay="2500"/>
                            </p:stCondLst>
                            <p:childTnLst>
                              <p:par>
                                <p:cTn id="25" presetID="9" presetClass="entr" presetSubtype="0" dur="500" fill="hold" nodeType="after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dissolve">
                                      <p:cBhvr>
                                        <p:cTn id="27" dur="500"/>
                                        <p:tgtEl>
                                          <p:spTgt spid="32"/>
                                        </p:tgtEl>
                                      </p:cBhvr>
                                    </p:animEffect>
                                  </p:childTnLst>
                                </p:cTn>
                              </p:par>
                            </p:childTnLst>
                          </p:cTn>
                        </p:par>
                        <p:par>
                          <p:cTn id="28" fill="hold" nodeType="afterGroup">
                            <p:stCondLst>
                              <p:cond delay="3000"/>
                            </p:stCondLst>
                            <p:childTnLst>
                              <p:par>
                                <p:cTn id="29" presetID="9" presetClass="entr" presetSubtype="0" dur="500" fill="hold" nodeType="after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dissolve">
                                      <p:cBhvr>
                                        <p:cTn id="3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8">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7" name="组合 6"/>
          <p:cNvGrpSpPr/>
          <p:nvPr/>
        </p:nvGrpSpPr>
        <p:grpSpPr>
          <a:xfrm>
            <a:off x="1650365" y="546100"/>
            <a:ext cx="7751445" cy="1014730"/>
            <a:chOff x="2266" y="927"/>
            <a:chExt cx="12207" cy="1598"/>
          </a:xfrm>
        </p:grpSpPr>
        <p:sp>
          <p:nvSpPr>
            <p:cNvPr id="4" name="文本框 3"/>
            <p:cNvSpPr txBox="1"/>
            <p:nvPr>
              <p:custDataLst>
                <p:tags r:id="rId2"/>
              </p:custDataLst>
            </p:nvPr>
          </p:nvSpPr>
          <p:spPr>
            <a:xfrm>
              <a:off x="2266" y="927"/>
              <a:ext cx="3617" cy="159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目录</a:t>
              </a:r>
            </a:p>
          </p:txBody>
        </p:sp>
        <p:sp>
          <p:nvSpPr>
            <p:cNvPr id="5" name="文本框 4"/>
            <p:cNvSpPr txBox="1"/>
            <p:nvPr>
              <p:custDataLst>
                <p:tags r:id="rId3"/>
              </p:custDataLst>
            </p:nvPr>
          </p:nvSpPr>
          <p:spPr>
            <a:xfrm>
              <a:off x="4873" y="1595"/>
              <a:ext cx="9600" cy="82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D</a:t>
              </a:r>
              <a:r>
                <a:rPr sz="28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irectory</a:t>
              </a:r>
            </a:p>
          </p:txBody>
        </p:sp>
      </p:grpSp>
      <p:grpSp>
        <p:nvGrpSpPr>
          <p:cNvPr id="11" name="组合 10"/>
          <p:cNvGrpSpPr/>
          <p:nvPr/>
        </p:nvGrpSpPr>
        <p:grpSpPr>
          <a:xfrm>
            <a:off x="1755140" y="1617663"/>
            <a:ext cx="9090660" cy="497523"/>
            <a:chOff x="3080" y="2710"/>
            <a:chExt cx="14316" cy="784"/>
          </a:xfrm>
        </p:grpSpPr>
        <p:grpSp>
          <p:nvGrpSpPr>
            <p:cNvPr id="9" name="组合 8"/>
            <p:cNvGrpSpPr/>
            <p:nvPr/>
          </p:nvGrpSpPr>
          <p:grpSpPr>
            <a:xfrm>
              <a:off x="3080" y="2710"/>
              <a:ext cx="14316" cy="724"/>
              <a:chOff x="2992" y="2685"/>
              <a:chExt cx="14316" cy="724"/>
            </a:xfrm>
          </p:grpSpPr>
          <p:sp>
            <p:nvSpPr>
              <p:cNvPr id="6" name="平行四边形 5"/>
              <p:cNvSpPr/>
              <p:nvPr/>
            </p:nvSpPr>
            <p:spPr>
              <a:xfrm>
                <a:off x="2992" y="2722"/>
                <a:ext cx="14316"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8" name="平行四边形 7"/>
              <p:cNvSpPr/>
              <p:nvPr>
                <p:custDataLst>
                  <p:tags r:id="rId4"/>
                </p:custDataLst>
              </p:nvPr>
            </p:nvSpPr>
            <p:spPr>
              <a:xfrm>
                <a:off x="3192" y="268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06</a:t>
                </a:r>
              </a:p>
            </p:txBody>
          </p:sp>
        </p:grpSp>
        <p:sp>
          <p:nvSpPr>
            <p:cNvPr id="10" name="文本框 9"/>
            <p:cNvSpPr txBox="1"/>
            <p:nvPr/>
          </p:nvSpPr>
          <p:spPr>
            <a:xfrm>
              <a:off x="4875" y="2769"/>
              <a:ext cx="7047"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8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竭诚服务青年成长发展</a:t>
              </a:r>
            </a:p>
          </p:txBody>
        </p:sp>
      </p:grpSp>
      <p:grpSp>
        <p:nvGrpSpPr>
          <p:cNvPr id="12" name="组合 11"/>
          <p:cNvGrpSpPr/>
          <p:nvPr/>
        </p:nvGrpSpPr>
        <p:grpSpPr>
          <a:xfrm>
            <a:off x="1755140" y="2285366"/>
            <a:ext cx="8975090" cy="497840"/>
            <a:chOff x="3080" y="2710"/>
            <a:chExt cx="14134" cy="784"/>
          </a:xfrm>
        </p:grpSpPr>
        <p:grpSp>
          <p:nvGrpSpPr>
            <p:cNvPr id="13" name="组合 12"/>
            <p:cNvGrpSpPr/>
            <p:nvPr/>
          </p:nvGrpSpPr>
          <p:grpSpPr>
            <a:xfrm>
              <a:off x="3080" y="2710"/>
              <a:ext cx="14134" cy="724"/>
              <a:chOff x="2992" y="2685"/>
              <a:chExt cx="14134" cy="724"/>
            </a:xfrm>
          </p:grpSpPr>
          <p:sp>
            <p:nvSpPr>
              <p:cNvPr id="14" name="平行四边形 13"/>
              <p:cNvSpPr/>
              <p:nvPr>
                <p:custDataLst>
                  <p:tags r:id="rId5"/>
                </p:custDataLst>
              </p:nvPr>
            </p:nvSpPr>
            <p:spPr>
              <a:xfrm>
                <a:off x="2992" y="2722"/>
                <a:ext cx="14134"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15" name="平行四边形 14"/>
              <p:cNvSpPr/>
              <p:nvPr>
                <p:custDataLst>
                  <p:tags r:id="rId6"/>
                </p:custDataLst>
              </p:nvPr>
            </p:nvSpPr>
            <p:spPr>
              <a:xfrm>
                <a:off x="3192" y="268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07</a:t>
                </a:r>
              </a:p>
            </p:txBody>
          </p:sp>
        </p:grpSp>
        <p:sp>
          <p:nvSpPr>
            <p:cNvPr id="16" name="文本框 15"/>
            <p:cNvSpPr txBox="1"/>
            <p:nvPr>
              <p:custDataLst>
                <p:tags r:id="rId7"/>
              </p:custDataLst>
            </p:nvPr>
          </p:nvSpPr>
          <p:spPr>
            <a:xfrm>
              <a:off x="4875" y="2769"/>
              <a:ext cx="10767"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8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巩固和扩大青年爱国统一战线</a:t>
              </a:r>
            </a:p>
          </p:txBody>
        </p:sp>
      </p:grpSp>
      <p:grpSp>
        <p:nvGrpSpPr>
          <p:cNvPr id="17" name="组合 16"/>
          <p:cNvGrpSpPr/>
          <p:nvPr/>
        </p:nvGrpSpPr>
        <p:grpSpPr>
          <a:xfrm>
            <a:off x="1755140" y="2952751"/>
            <a:ext cx="8862695" cy="459740"/>
            <a:chOff x="3080" y="2750"/>
            <a:chExt cx="13957" cy="724"/>
          </a:xfrm>
        </p:grpSpPr>
        <p:grpSp>
          <p:nvGrpSpPr>
            <p:cNvPr id="18" name="组合 17"/>
            <p:cNvGrpSpPr/>
            <p:nvPr/>
          </p:nvGrpSpPr>
          <p:grpSpPr>
            <a:xfrm>
              <a:off x="3080" y="2750"/>
              <a:ext cx="13957" cy="724"/>
              <a:chOff x="2992" y="2725"/>
              <a:chExt cx="13957" cy="724"/>
            </a:xfrm>
          </p:grpSpPr>
          <p:sp>
            <p:nvSpPr>
              <p:cNvPr id="19" name="平行四边形 18"/>
              <p:cNvSpPr/>
              <p:nvPr>
                <p:custDataLst>
                  <p:tags r:id="rId8"/>
                </p:custDataLst>
              </p:nvPr>
            </p:nvSpPr>
            <p:spPr>
              <a:xfrm>
                <a:off x="2992" y="2770"/>
                <a:ext cx="13957"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20" name="平行四边形 19"/>
              <p:cNvSpPr/>
              <p:nvPr>
                <p:custDataLst>
                  <p:tags r:id="rId9"/>
                </p:custDataLst>
              </p:nvPr>
            </p:nvSpPr>
            <p:spPr>
              <a:xfrm>
                <a:off x="3192" y="272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08</a:t>
                </a:r>
              </a:p>
            </p:txBody>
          </p:sp>
        </p:grpSp>
        <p:sp>
          <p:nvSpPr>
            <p:cNvPr id="21" name="文本框 20"/>
            <p:cNvSpPr txBox="1"/>
            <p:nvPr>
              <p:custDataLst>
                <p:tags r:id="rId10"/>
              </p:custDataLst>
            </p:nvPr>
          </p:nvSpPr>
          <p:spPr>
            <a:xfrm>
              <a:off x="4875" y="2796"/>
              <a:ext cx="11138" cy="57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6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汇聚起构建人类命运共同体的青春力量</a:t>
              </a:r>
            </a:p>
          </p:txBody>
        </p:sp>
      </p:grpSp>
      <p:grpSp>
        <p:nvGrpSpPr>
          <p:cNvPr id="27" name="组合 26"/>
          <p:cNvGrpSpPr/>
          <p:nvPr/>
        </p:nvGrpSpPr>
        <p:grpSpPr>
          <a:xfrm>
            <a:off x="1755140" y="3582036"/>
            <a:ext cx="8759825" cy="497840"/>
            <a:chOff x="3080" y="2710"/>
            <a:chExt cx="13795" cy="784"/>
          </a:xfrm>
        </p:grpSpPr>
        <p:grpSp>
          <p:nvGrpSpPr>
            <p:cNvPr id="28" name="组合 27"/>
            <p:cNvGrpSpPr/>
            <p:nvPr/>
          </p:nvGrpSpPr>
          <p:grpSpPr>
            <a:xfrm>
              <a:off x="3080" y="2710"/>
              <a:ext cx="13795" cy="724"/>
              <a:chOff x="2992" y="2685"/>
              <a:chExt cx="13795" cy="724"/>
            </a:xfrm>
          </p:grpSpPr>
          <p:sp>
            <p:nvSpPr>
              <p:cNvPr id="29" name="平行四边形 28"/>
              <p:cNvSpPr/>
              <p:nvPr>
                <p:custDataLst>
                  <p:tags r:id="rId11"/>
                </p:custDataLst>
              </p:nvPr>
            </p:nvSpPr>
            <p:spPr>
              <a:xfrm>
                <a:off x="2992" y="2722"/>
                <a:ext cx="13795"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30" name="平行四边形 29"/>
              <p:cNvSpPr/>
              <p:nvPr>
                <p:custDataLst>
                  <p:tags r:id="rId12"/>
                </p:custDataLst>
              </p:nvPr>
            </p:nvSpPr>
            <p:spPr>
              <a:xfrm>
                <a:off x="3192" y="268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09</a:t>
                </a:r>
              </a:p>
            </p:txBody>
          </p:sp>
        </p:grpSp>
        <p:sp>
          <p:nvSpPr>
            <p:cNvPr id="31" name="文本框 30"/>
            <p:cNvSpPr txBox="1"/>
            <p:nvPr>
              <p:custDataLst>
                <p:tags r:id="rId13"/>
              </p:custDataLst>
            </p:nvPr>
          </p:nvSpPr>
          <p:spPr>
            <a:xfrm>
              <a:off x="4875" y="2769"/>
              <a:ext cx="10767"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8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纵深推进共青团改革</a:t>
              </a:r>
            </a:p>
          </p:txBody>
        </p:sp>
      </p:grpSp>
      <p:grpSp>
        <p:nvGrpSpPr>
          <p:cNvPr id="32" name="组合 31"/>
          <p:cNvGrpSpPr/>
          <p:nvPr/>
        </p:nvGrpSpPr>
        <p:grpSpPr>
          <a:xfrm>
            <a:off x="1755140" y="4249421"/>
            <a:ext cx="8645525" cy="497840"/>
            <a:chOff x="3080" y="2710"/>
            <a:chExt cx="13615" cy="784"/>
          </a:xfrm>
        </p:grpSpPr>
        <p:grpSp>
          <p:nvGrpSpPr>
            <p:cNvPr id="33" name="组合 32"/>
            <p:cNvGrpSpPr/>
            <p:nvPr/>
          </p:nvGrpSpPr>
          <p:grpSpPr>
            <a:xfrm>
              <a:off x="3080" y="2710"/>
              <a:ext cx="13615" cy="724"/>
              <a:chOff x="2992" y="2685"/>
              <a:chExt cx="13615" cy="724"/>
            </a:xfrm>
          </p:grpSpPr>
          <p:sp>
            <p:nvSpPr>
              <p:cNvPr id="34" name="平行四边形 33"/>
              <p:cNvSpPr/>
              <p:nvPr>
                <p:custDataLst>
                  <p:tags r:id="rId14"/>
                </p:custDataLst>
              </p:nvPr>
            </p:nvSpPr>
            <p:spPr>
              <a:xfrm>
                <a:off x="2992" y="2722"/>
                <a:ext cx="13615" cy="651"/>
              </a:xfrm>
              <a:prstGeom prst="parallelogram">
                <a:avLst/>
              </a:prstGeom>
              <a:noFill/>
              <a:ln>
                <a:gradFill>
                  <a:gsLst>
                    <a:gs pos="0">
                      <a:srgbClr val="FEF9DD"/>
                    </a:gs>
                    <a:gs pos="100000">
                      <a:srgbClr val="F6E27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35" name="平行四边形 34"/>
              <p:cNvSpPr/>
              <p:nvPr>
                <p:custDataLst>
                  <p:tags r:id="rId15"/>
                </p:custDataLst>
              </p:nvPr>
            </p:nvSpPr>
            <p:spPr>
              <a:xfrm>
                <a:off x="3192" y="2685"/>
                <a:ext cx="1459" cy="724"/>
              </a:xfrm>
              <a:prstGeom prst="parallelogram">
                <a:avLst/>
              </a:prstGeom>
              <a:gradFill>
                <a:gsLst>
                  <a:gs pos="0">
                    <a:srgbClr val="F9EA96"/>
                  </a:gs>
                  <a:gs pos="100000">
                    <a:srgbClr val="F6E27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en-US" altLang="zh-CN" sz="2400">
                    <a:solidFill>
                      <a:srgbClr val="BE0000"/>
                    </a:solidFill>
                    <a:latin typeface="印品雅宋简 Bold（非商用）" panose="02000500000000000000" charset="-122"/>
                    <a:ea typeface="印品雅宋简 Bold（非商用）" panose="02000500000000000000" charset="-122"/>
                  </a:rPr>
                  <a:t>10</a:t>
                </a:r>
              </a:p>
            </p:txBody>
          </p:sp>
        </p:grpSp>
        <p:sp>
          <p:nvSpPr>
            <p:cNvPr id="36" name="文本框 35"/>
            <p:cNvSpPr txBox="1"/>
            <p:nvPr>
              <p:custDataLst>
                <p:tags r:id="rId16"/>
              </p:custDataLst>
            </p:nvPr>
          </p:nvSpPr>
          <p:spPr>
            <a:xfrm>
              <a:off x="4875" y="2769"/>
              <a:ext cx="11819" cy="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400" spc="800">
                  <a:gradFill>
                    <a:gsLst>
                      <a:gs pos="50000">
                        <a:srgbClr val="F8E786"/>
                      </a:gs>
                      <a:gs pos="0">
                        <a:srgbClr val="FAEFAE"/>
                      </a:gs>
                      <a:gs pos="100000">
                        <a:srgbClr val="F5DE5D"/>
                      </a:gs>
                    </a:gsLst>
                    <a:lin scaled="1"/>
                  </a:gradFill>
                  <a:uFillTx/>
                  <a:latin typeface="印品雅宋简 Bold（非商用）" panose="02000500000000000000" charset="-122"/>
                  <a:ea typeface="印品雅宋简 Bold（非商用）" panose="02000500000000000000" charset="-122"/>
                  <a:sym typeface="+mn-ea"/>
                </a:rPr>
                <a:t>坚定不移全面从严治团</a:t>
              </a:r>
            </a:p>
          </p:txBody>
        </p:sp>
      </p:grpSp>
      <p:pic>
        <p:nvPicPr>
          <p:cNvPr id="2" name="图片 1" descr="51miz-E1033461-C715BA88"/>
          <p:cNvPicPr>
            <a:picLocks noChangeAspect="1"/>
          </p:cNvPicPr>
          <p:nvPr/>
        </p:nvPicPr>
        <p:blipFill>
          <a:blip r:embed="rId17">
            <a:extLst>
              <a:ext uri="{28A0092B-C50C-407E-A947-70E740481C1C}">
                <a14:useLocalDpi xmlns:a14="http://schemas.microsoft.com/office/drawing/2010/main"/>
              </a:ext>
            </a:extLst>
          </a:blip>
          <a:stretch>
            <a:fillRect/>
          </a:stretch>
        </p:blipFill>
        <p:spPr>
          <a:xfrm>
            <a:off x="4394200" y="4979670"/>
            <a:ext cx="3403600" cy="142875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nodeType="afterGroup">
                            <p:stCondLst>
                              <p:cond delay="500"/>
                            </p:stCondLst>
                            <p:childTnLst>
                              <p:par>
                                <p:cTn id="9" presetID="22" presetClass="entr" presetSubtype="4" dur="50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ipe(down)">
                                      <p:cBhvr>
                                        <p:cTn id="11" dur="500"/>
                                        <p:tgtEl>
                                          <p:spTgt spid="11"/>
                                        </p:tgtEl>
                                      </p:cBhvr>
                                    </p:animEffect>
                                  </p:childTnLst>
                                </p:cTn>
                              </p:par>
                            </p:childTnLst>
                          </p:cTn>
                        </p:par>
                        <p:par>
                          <p:cTn id="12" fill="hold" nodeType="afterGroup">
                            <p:stCondLst>
                              <p:cond delay="1000"/>
                            </p:stCondLst>
                            <p:childTnLst>
                              <p:par>
                                <p:cTn id="13" presetID="22" presetClass="entr" presetSubtype="4" dur="500" fill="hold" nodeType="after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wipe(down)">
                                      <p:cBhvr>
                                        <p:cTn id="15" dur="500"/>
                                        <p:tgtEl>
                                          <p:spTgt spid="12"/>
                                        </p:tgtEl>
                                      </p:cBhvr>
                                    </p:animEffect>
                                  </p:childTnLst>
                                </p:cTn>
                              </p:par>
                            </p:childTnLst>
                          </p:cTn>
                        </p:par>
                        <p:par>
                          <p:cTn id="16" fill="hold" nodeType="afterGroup">
                            <p:stCondLst>
                              <p:cond delay="1500"/>
                            </p:stCondLst>
                            <p:childTnLst>
                              <p:par>
                                <p:cTn id="17" presetID="22" presetClass="entr" presetSubtype="4" dur="500" fill="hold"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wipe(down)">
                                      <p:cBhvr>
                                        <p:cTn id="19" dur="500"/>
                                        <p:tgtEl>
                                          <p:spTgt spid="17"/>
                                        </p:tgtEl>
                                      </p:cBhvr>
                                    </p:animEffect>
                                  </p:childTnLst>
                                </p:cTn>
                              </p:par>
                            </p:childTnLst>
                          </p:cTn>
                        </p:par>
                        <p:par>
                          <p:cTn id="20" fill="hold" nodeType="afterGroup">
                            <p:stCondLst>
                              <p:cond delay="2000"/>
                            </p:stCondLst>
                            <p:childTnLst>
                              <p:par>
                                <p:cTn id="21" presetID="22" presetClass="entr" presetSubtype="4" dur="500" fill="hold" nodeType="after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wipe(down)">
                                      <p:cBhvr>
                                        <p:cTn id="23" dur="500"/>
                                        <p:tgtEl>
                                          <p:spTgt spid="27"/>
                                        </p:tgtEl>
                                      </p:cBhvr>
                                    </p:animEffect>
                                  </p:childTnLst>
                                </p:cTn>
                              </p:par>
                            </p:childTnLst>
                          </p:cTn>
                        </p:par>
                        <p:par>
                          <p:cTn id="24" fill="hold" nodeType="afterGroup">
                            <p:stCondLst>
                              <p:cond delay="2500"/>
                            </p:stCondLst>
                            <p:childTnLst>
                              <p:par>
                                <p:cTn id="25" presetID="22" presetClass="entr" presetSubtype="4" dur="500" fill="hold" nodeType="after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wipe(down)">
                                      <p:cBhvr>
                                        <p:cTn id="27" dur="500"/>
                                        <p:tgtEl>
                                          <p:spTgt spid="32"/>
                                        </p:tgtEl>
                                      </p:cBhvr>
                                    </p:animEffect>
                                  </p:childTnLst>
                                </p:cTn>
                              </p:par>
                            </p:childTnLst>
                          </p:cTn>
                        </p:par>
                        <p:par>
                          <p:cTn id="28" fill="hold" nodeType="afterGroup">
                            <p:stCondLst>
                              <p:cond delay="3000"/>
                            </p:stCondLst>
                            <p:childTnLst>
                              <p:par>
                                <p:cTn id="29" presetID="22" presetClass="entr" presetSubtype="4" dur="500" fill="hold" nodeType="after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wipe(down)">
                                      <p:cBhvr>
                                        <p:cTn id="3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51miz-E1033461-C715BA88"/>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0" y="5104130"/>
            <a:ext cx="3048000" cy="1279525"/>
          </a:xfrm>
          <a:prstGeom prst="rect">
            <a:avLst/>
          </a:prstGeom>
        </p:spPr>
      </p:pic>
      <p:sp>
        <p:nvSpPr>
          <p:cNvPr id="5" name="文本框 4"/>
          <p:cNvSpPr txBox="1"/>
          <p:nvPr/>
        </p:nvSpPr>
        <p:spPr>
          <a:xfrm>
            <a:off x="1491615" y="2056130"/>
            <a:ext cx="9208770" cy="20853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90000"/>
              </a:lnSpc>
            </a:pPr>
            <a:r>
              <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在革命性磨砺中奋进的中国共青团</a:t>
            </a:r>
          </a:p>
        </p:txBody>
      </p:sp>
      <p:sp>
        <p:nvSpPr>
          <p:cNvPr id="7" name="文本框 6"/>
          <p:cNvSpPr txBox="1"/>
          <p:nvPr/>
        </p:nvSpPr>
        <p:spPr>
          <a:xfrm>
            <a:off x="2614295" y="4066540"/>
            <a:ext cx="696341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gradFill>
                  <a:gsLst>
                    <a:gs pos="50000">
                      <a:srgbClr val="F8E786"/>
                    </a:gs>
                    <a:gs pos="0">
                      <a:srgbClr val="FAEFAE"/>
                    </a:gs>
                    <a:gs pos="100000">
                      <a:srgbClr val="F5DE5D"/>
                    </a:gs>
                  </a:gsLst>
                  <a:lin scaled="1"/>
                </a:gradFill>
              </a:rPr>
              <a:t>十九大精神是指中国共产党第十九次全国代表大会提出的一系列重要思想、原则和战略部署。它包含了党的基本路线、基本纲领、基本经验和基本要求，是指导中国共产党和中国人民进行社会主义现代化建设的总纲。</a:t>
            </a:r>
          </a:p>
        </p:txBody>
      </p:sp>
      <p:sp>
        <p:nvSpPr>
          <p:cNvPr id="8" name="文本框 7"/>
          <p:cNvSpPr txBox="1"/>
          <p:nvPr/>
        </p:nvSpPr>
        <p:spPr>
          <a:xfrm>
            <a:off x="1036320" y="396875"/>
            <a:ext cx="10119360" cy="2451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0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The spirit of the 19th National Congress</a:t>
            </a:r>
          </a:p>
        </p:txBody>
      </p:sp>
      <p:sp>
        <p:nvSpPr>
          <p:cNvPr id="2" name="文本框 1"/>
          <p:cNvSpPr txBox="1"/>
          <p:nvPr/>
        </p:nvSpPr>
        <p:spPr>
          <a:xfrm>
            <a:off x="996950" y="1301750"/>
            <a:ext cx="102108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40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第一部分</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cond evt="onBegin" delay="0">
                          <p:tn val="6"/>
                        </p:cond>
                      </p:stCondLst>
                      <p:childTnLst>
                        <p:par>
                          <p:cTn id="8" fill="hold">
                            <p:stCondLst>
                              <p:cond delay="0"/>
                            </p:stCondLst>
                            <p:childTnLst>
                              <p:par>
                                <p:cTn id="9" presetID="2" presetClass="entr" presetSubtype="4" dur="50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1" presetClass="entr" presetSubtype="0" dur="1"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par>
                          <p:cTn id="16" fill="hold" nodeType="afterGroup">
                            <p:stCondLst>
                              <p:cond delay="501"/>
                            </p:stCondLst>
                            <p:childTnLst>
                              <p:par>
                                <p:cTn id="17" presetID="1" presetClass="entr" presetSubtype="0" dur="1"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2">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nvSpPr>
        <p:spPr>
          <a:xfrm>
            <a:off x="609600" y="624205"/>
            <a:ext cx="9398000" cy="5200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zh-CN" altLang="en-US" sz="3100" spc="500">
                <a:solidFill>
                  <a:srgbClr val="BE0000"/>
                </a:solidFill>
                <a:uFillTx/>
                <a:latin typeface="印品雅宋简 Bold（非商用）" panose="02000500000000000000" charset="-122"/>
                <a:ea typeface="印品雅宋简 Bold（非商用）" panose="02000500000000000000" charset="-122"/>
                <a:cs typeface="阿里巴巴普惠体" panose="00020600040101010101" charset="-122"/>
                <a:sym typeface="+mn-ea"/>
              </a:rPr>
              <a:t>一、在革命性磨砺中奋进的中国共青团</a:t>
            </a:r>
          </a:p>
        </p:txBody>
      </p:sp>
      <p:grpSp>
        <p:nvGrpSpPr>
          <p:cNvPr id="20" name="组合 19"/>
          <p:cNvGrpSpPr/>
          <p:nvPr/>
        </p:nvGrpSpPr>
        <p:grpSpPr>
          <a:xfrm>
            <a:off x="1053465" y="1696085"/>
            <a:ext cx="9974580" cy="1099185"/>
            <a:chOff x="1659" y="2671"/>
            <a:chExt cx="15708" cy="1731"/>
          </a:xfrm>
        </p:grpSpPr>
        <p:grpSp>
          <p:nvGrpSpPr>
            <p:cNvPr id="2" name="redpptx.com-Group 2"/>
            <p:cNvGrpSpPr/>
            <p:nvPr/>
          </p:nvGrpSpPr>
          <p:grpSpPr>
            <a:xfrm>
              <a:off x="1659" y="2671"/>
              <a:ext cx="15708" cy="1446"/>
              <a:chOff x="945336" y="2238932"/>
              <a:chExt cx="10371952" cy="3215657"/>
            </a:xfrm>
          </p:grpSpPr>
          <p:sp>
            <p:nvSpPr>
              <p:cNvPr id="4" name="矩形: 圆角 27"/>
              <p:cNvSpPr/>
              <p:nvPr>
                <p:custDataLst>
                  <p:tags r:id="rId2"/>
                </p:custDataLst>
              </p:nvPr>
            </p:nvSpPr>
            <p:spPr>
              <a:xfrm>
                <a:off x="945336" y="2238932"/>
                <a:ext cx="10371952" cy="3215657"/>
              </a:xfrm>
              <a:prstGeom prst="roundRect">
                <a:avLst>
                  <a:gd name="adj" fmla="val 3003"/>
                </a:avLst>
              </a:prstGeom>
              <a:noFill/>
              <a:ln>
                <a:gradFill flip="none" rotWithShape="1">
                  <a:gsLst>
                    <a:gs pos="63000">
                      <a:srgbClr val="F3AB9D"/>
                    </a:gs>
                    <a:gs pos="0">
                      <a:srgbClr val="C00000"/>
                    </a:gs>
                    <a:gs pos="100000">
                      <a:srgbClr val="FFFFFF">
                        <a:alpha val="0"/>
                      </a:srgbClr>
                    </a:gs>
                  </a:gsLst>
                  <a:lin ang="5400000" scaled="1"/>
                </a:gradFill>
              </a:ln>
            </p:spPr>
            <p:style>
              <a:lnRef idx="2">
                <a:srgbClr val="CC1E37">
                  <a:shade val="50000"/>
                </a:srgbClr>
              </a:lnRef>
              <a:fillRef idx="1">
                <a:srgbClr val="CC1E37"/>
              </a:fillRef>
              <a:effectRef idx="0">
                <a:srgbClr val="CC1E37"/>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6" name="任意多边形: 形状 30"/>
              <p:cNvSpPr/>
              <p:nvPr>
                <p:custDataLst>
                  <p:tags r:id="rId3"/>
                </p:custDataLst>
              </p:nvPr>
            </p:nvSpPr>
            <p:spPr>
              <a:xfrm>
                <a:off x="1700206" y="2239078"/>
                <a:ext cx="1466851" cy="180052"/>
              </a:xfrm>
              <a:custGeom>
                <a:gdLst>
                  <a:gd name="connsiteX0" fmla="*/ 0 w 1466851"/>
                  <a:gd name="connsiteY0" fmla="*/ 0 h 792000"/>
                  <a:gd name="connsiteX1" fmla="*/ 1466851 w 1466851"/>
                  <a:gd name="connsiteY1" fmla="*/ 0 h 792000"/>
                  <a:gd name="connsiteX2" fmla="*/ 1268851 w 1466851"/>
                  <a:gd name="connsiteY2" fmla="*/ 792000 h 792000"/>
                  <a:gd name="connsiteX3" fmla="*/ 0 w 1466851"/>
                  <a:gd name="connsiteY3" fmla="*/ 792000 h 792000"/>
                </a:gdLst>
                <a:cxnLst>
                  <a:cxn ang="0">
                    <a:pos x="connsiteX0" y="connsiteY0"/>
                  </a:cxn>
                  <a:cxn ang="0">
                    <a:pos x="connsiteX1" y="connsiteY1"/>
                  </a:cxn>
                  <a:cxn ang="0">
                    <a:pos x="connsiteX2" y="connsiteY2"/>
                  </a:cxn>
                  <a:cxn ang="0">
                    <a:pos x="connsiteX3" y="connsiteY3"/>
                  </a:cxn>
                </a:cxnLst>
                <a:rect l="l" t="t" r="r" b="b"/>
                <a:pathLst>
                  <a:path w="1466851" h="792000">
                    <a:moveTo>
                      <a:pt x="0" y="0"/>
                    </a:moveTo>
                    <a:lnTo>
                      <a:pt x="1466851" y="0"/>
                    </a:lnTo>
                    <a:lnTo>
                      <a:pt x="1268851" y="792000"/>
                    </a:lnTo>
                    <a:lnTo>
                      <a:pt x="0" y="792000"/>
                    </a:lnTo>
                    <a:close/>
                  </a:path>
                </a:pathLst>
              </a:custGeom>
              <a:solidFill>
                <a:srgbClr val="E32C17">
                  <a:lumMod val="100000"/>
                </a:srgbClr>
              </a:solidFill>
              <a:ln>
                <a:noFill/>
              </a:ln>
            </p:spPr>
            <p:style>
              <a:lnRef idx="2">
                <a:srgbClr val="CC1E37">
                  <a:shade val="50000"/>
                </a:srgbClr>
              </a:lnRef>
              <a:fillRef idx="1">
                <a:srgbClr val="CC1E37"/>
              </a:fillRef>
              <a:effectRef idx="0">
                <a:srgbClr val="CC1E37"/>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800"/>
              </a:p>
            </p:txBody>
          </p:sp>
        </p:grpSp>
        <p:sp>
          <p:nvSpPr>
            <p:cNvPr id="10" name="redpptx.com-TextBox 9"/>
            <p:cNvSpPr txBox="1"/>
            <p:nvPr>
              <p:custDataLst>
                <p:tags r:id="rId4"/>
              </p:custDataLst>
            </p:nvPr>
          </p:nvSpPr>
          <p:spPr>
            <a:xfrm>
              <a:off x="1806" y="2866"/>
              <a:ext cx="15287" cy="153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fontAlgn="auto">
                <a:buFont typeface="Wingdings" panose="05000000000000000000" charset="0"/>
                <a:buChar char="p"/>
              </a:pPr>
              <a:r>
                <a:rPr altLang="zh-CN" sz="1600">
                  <a:solidFill>
                    <a:srgbClr val="C00000"/>
                  </a:solidFill>
                  <a:latin typeface="阿里巴巴普惠体"/>
                  <a:ea typeface="阿里巴巴普惠体"/>
                </a:rPr>
                <a:t>党的十八大以来，习近平总书记高度重视青少年和共青团工作，着眼党的事业薪火相传、中华民族永续发展，用行动为新时代团的建设和工作指明了方向，推动党的青年工作取得历史性成就、发生历史性变革，推动共青团事业迈入崭新历史阶段。</a:t>
              </a:r>
            </a:p>
          </p:txBody>
        </p:sp>
      </p:grpSp>
      <p:sp>
        <p:nvSpPr>
          <p:cNvPr id="7" name="1"/>
          <p:cNvSpPr txBox="1"/>
          <p:nvPr/>
        </p:nvSpPr>
        <p:spPr>
          <a:xfrm>
            <a:off x="1146810" y="2917190"/>
            <a:ext cx="3634740" cy="423545"/>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chemeClr val="tx1">
                    <a:lumMod val="75000"/>
                    <a:lumOff val="25000"/>
                  </a:scheme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charset="0"/>
              <a:buChar char="p"/>
            </a:pPr>
            <a:r>
              <a:rPr altLang="zh-CN" b="1">
                <a:solidFill>
                  <a:srgbClr val="C00000"/>
                </a:solidFill>
                <a:latin typeface="阿里巴巴普惠体"/>
                <a:ea typeface="阿里巴巴普惠体"/>
              </a:rPr>
              <a:t>团十八大以来的五年</a:t>
            </a:r>
          </a:p>
        </p:txBody>
      </p:sp>
      <p:grpSp>
        <p:nvGrpSpPr>
          <p:cNvPr id="13" name="1"/>
          <p:cNvGrpSpPr/>
          <p:nvPr/>
        </p:nvGrpSpPr>
        <p:grpSpPr>
          <a:xfrm>
            <a:off x="1146810" y="3519170"/>
            <a:ext cx="6422390" cy="538480"/>
            <a:chOff x="6682738" y="2276758"/>
            <a:chExt cx="5734602" cy="440397"/>
          </a:xfrm>
        </p:grpSpPr>
        <p:sp>
          <p:nvSpPr>
            <p:cNvPr id="14" name="平行四边形 13"/>
            <p:cNvSpPr/>
            <p:nvPr>
              <p:custDataLst>
                <p:tags r:id="rId5"/>
              </p:custDataLst>
            </p:nvPr>
          </p:nvSpPr>
          <p:spPr>
            <a:xfrm rot="10800000" flipV="1">
              <a:off x="6682738" y="2276758"/>
              <a:ext cx="5734602" cy="440397"/>
            </a:xfrm>
            <a:prstGeom prst="parallelogram">
              <a:avLst>
                <a:gd name="adj" fmla="val 0"/>
              </a:avLst>
            </a:prstGeom>
            <a:gradFill flip="none" rotWithShape="1">
              <a:gsLst>
                <a:gs pos="100000">
                  <a:srgbClr val="FFC659">
                    <a:alpha val="25000"/>
                  </a:srgbClr>
                </a:gs>
                <a:gs pos="0">
                  <a:srgbClr val="FDE5BC">
                    <a:alpha val="0"/>
                  </a:srgbClr>
                </a:gs>
              </a:gsLst>
              <a:lin ang="0" scaled="1"/>
            </a:gradFill>
            <a:ln w="6350">
              <a:gradFill flip="none" rotWithShape="1">
                <a:gsLst>
                  <a:gs pos="0">
                    <a:srgbClr val="FFC659"/>
                  </a:gs>
                  <a:gs pos="100000">
                    <a:srgbClr val="FFC659">
                      <a:alpha val="0"/>
                    </a:srgbClr>
                  </a:gs>
                </a:gsLst>
                <a:lin ang="10800000" scaled="1"/>
              </a:gra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lumMod val="75000"/>
                    <a:lumOff val="25000"/>
                  </a:schemeClr>
                </a:solidFill>
                <a:latin typeface="阿里巴巴普惠体"/>
                <a:ea typeface="阿里巴巴普惠体"/>
              </a:endParaRPr>
            </a:p>
          </p:txBody>
        </p:sp>
        <p:sp>
          <p:nvSpPr>
            <p:cNvPr id="15" name="文本框 14"/>
            <p:cNvSpPr txBox="1"/>
            <p:nvPr>
              <p:custDataLst>
                <p:tags r:id="rId6"/>
              </p:custDataLst>
            </p:nvPr>
          </p:nvSpPr>
          <p:spPr>
            <a:xfrm>
              <a:off x="6682738" y="2306879"/>
              <a:ext cx="5645910" cy="315756"/>
            </a:xfrm>
            <a:prstGeom prst="rect">
              <a:avLst/>
            </a:prstGeom>
            <a:noFill/>
          </p:spPr>
          <p:txBody>
            <a:bodyPr wrap="square" rtlCol="0">
              <a:spAutoFit/>
            </a:bodyPr>
            <a:lstStyle>
              <a:defPPr>
                <a:defRPr lang="zh-CN"/>
              </a:defPPr>
              <a:lvl1pPr marL="0" algn="l" defTabSz="914400" rtl="0" eaLnBrk="1" latinLnBrk="0" hangingPunct="1">
                <a:defRPr sz="2400" kern="1200">
                  <a:gradFill flip="none" rotWithShape="1">
                    <a:gsLst>
                      <a:gs pos="18000">
                        <a:srgbClr val="E00E0C">
                          <a:alpha val="80000"/>
                        </a:srgbClr>
                      </a:gs>
                      <a:gs pos="100000">
                        <a:srgbClr val="E00E0C">
                          <a:lumMod val="90000"/>
                        </a:srgbClr>
                      </a:gs>
                    </a:gsLst>
                    <a:lin ang="5400000" scaled="1"/>
                  </a:gradFill>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20000"/>
                </a:lnSpc>
                <a:spcBef>
                  <a:spcPct val="0"/>
                </a:spcBef>
                <a:spcAft>
                  <a:spcPct val="0"/>
                </a:spcAft>
                <a:buFont typeface="Wingdings" panose="05000000000000000000" charset="0"/>
                <a:buChar char="u"/>
              </a:pPr>
              <a:r>
                <a:rPr lang="en-US" altLang="zh-CN" sz="1600">
                  <a:solidFill>
                    <a:schemeClr val="tx1">
                      <a:lumMod val="75000"/>
                      <a:lumOff val="25000"/>
                    </a:schemeClr>
                  </a:solidFill>
                  <a:latin typeface="阿里巴巴普惠体"/>
                  <a:ea typeface="阿里巴巴普惠体"/>
                  <a:cs typeface="汉仪超粗宋简" panose="02010600000101010101" charset="-122"/>
                  <a:sym typeface="+mn-ea"/>
                </a:rPr>
                <a:t>全团深入学习贯彻习近平新时代中国特色社会主义思想</a:t>
              </a:r>
            </a:p>
          </p:txBody>
        </p:sp>
      </p:grpSp>
      <p:grpSp>
        <p:nvGrpSpPr>
          <p:cNvPr id="8" name="1"/>
          <p:cNvGrpSpPr/>
          <p:nvPr/>
        </p:nvGrpSpPr>
        <p:grpSpPr>
          <a:xfrm>
            <a:off x="1146810" y="4197985"/>
            <a:ext cx="6421755" cy="577850"/>
            <a:chOff x="6682738" y="2276758"/>
            <a:chExt cx="5734202" cy="472596"/>
          </a:xfrm>
        </p:grpSpPr>
        <p:sp>
          <p:nvSpPr>
            <p:cNvPr id="9" name="平行四边形 8"/>
            <p:cNvSpPr/>
            <p:nvPr>
              <p:custDataLst>
                <p:tags r:id="rId7"/>
              </p:custDataLst>
            </p:nvPr>
          </p:nvSpPr>
          <p:spPr>
            <a:xfrm rot="10800000" flipV="1">
              <a:off x="6682738" y="2276758"/>
              <a:ext cx="5734202" cy="472596"/>
            </a:xfrm>
            <a:prstGeom prst="parallelogram">
              <a:avLst>
                <a:gd name="adj" fmla="val 0"/>
              </a:avLst>
            </a:prstGeom>
            <a:gradFill flip="none" rotWithShape="1">
              <a:gsLst>
                <a:gs pos="100000">
                  <a:srgbClr val="FFC659">
                    <a:alpha val="25000"/>
                  </a:srgbClr>
                </a:gs>
                <a:gs pos="0">
                  <a:srgbClr val="FDE5BC">
                    <a:alpha val="0"/>
                  </a:srgbClr>
                </a:gs>
              </a:gsLst>
              <a:lin ang="0" scaled="1"/>
            </a:gradFill>
            <a:ln w="6350">
              <a:gradFill flip="none" rotWithShape="1">
                <a:gsLst>
                  <a:gs pos="0">
                    <a:srgbClr val="FFC659"/>
                  </a:gs>
                  <a:gs pos="100000">
                    <a:srgbClr val="FFC659">
                      <a:alpha val="0"/>
                    </a:srgbClr>
                  </a:gs>
                </a:gsLst>
                <a:lin ang="10800000" scaled="1"/>
              </a:gra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lumMod val="75000"/>
                    <a:lumOff val="25000"/>
                  </a:schemeClr>
                </a:solidFill>
                <a:latin typeface="阿里巴巴普惠体"/>
                <a:ea typeface="阿里巴巴普惠体"/>
              </a:endParaRPr>
            </a:p>
          </p:txBody>
        </p:sp>
        <p:sp>
          <p:nvSpPr>
            <p:cNvPr id="11" name="文本框 10"/>
            <p:cNvSpPr txBox="1"/>
            <p:nvPr>
              <p:custDataLst>
                <p:tags r:id="rId8"/>
              </p:custDataLst>
            </p:nvPr>
          </p:nvSpPr>
          <p:spPr>
            <a:xfrm>
              <a:off x="6682738" y="2327653"/>
              <a:ext cx="5645910" cy="315756"/>
            </a:xfrm>
            <a:prstGeom prst="rect">
              <a:avLst/>
            </a:prstGeom>
            <a:noFill/>
          </p:spPr>
          <p:txBody>
            <a:bodyPr wrap="square" rtlCol="0">
              <a:spAutoFit/>
            </a:bodyPr>
            <a:lstStyle>
              <a:defPPr>
                <a:defRPr lang="zh-CN"/>
              </a:defPPr>
              <a:lvl1pPr marL="0" algn="l" defTabSz="914400" rtl="0" eaLnBrk="1" latinLnBrk="0" hangingPunct="1">
                <a:defRPr sz="2400" kern="1200">
                  <a:gradFill flip="none" rotWithShape="1">
                    <a:gsLst>
                      <a:gs pos="18000">
                        <a:srgbClr val="E00E0C">
                          <a:alpha val="80000"/>
                        </a:srgbClr>
                      </a:gs>
                      <a:gs pos="100000">
                        <a:srgbClr val="E00E0C">
                          <a:lumMod val="90000"/>
                        </a:srgbClr>
                      </a:gs>
                    </a:gsLst>
                    <a:lin ang="5400000" scaled="1"/>
                  </a:gradFill>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20000"/>
                </a:lnSpc>
                <a:spcBef>
                  <a:spcPct val="0"/>
                </a:spcBef>
                <a:spcAft>
                  <a:spcPct val="0"/>
                </a:spcAft>
                <a:buFont typeface="Wingdings" panose="05000000000000000000" charset="0"/>
                <a:buChar char="u"/>
              </a:pPr>
              <a:r>
                <a:rPr lang="en-US" altLang="zh-CN" sz="1600">
                  <a:solidFill>
                    <a:schemeClr val="tx1">
                      <a:lumMod val="75000"/>
                      <a:lumOff val="25000"/>
                    </a:schemeClr>
                  </a:solidFill>
                  <a:latin typeface="阿里巴巴普惠体"/>
                  <a:ea typeface="阿里巴巴普惠体"/>
                  <a:cs typeface="汉仪超粗宋简" panose="02010600000101010101" charset="-122"/>
                  <a:sym typeface="+mn-ea"/>
                </a:rPr>
                <a:t>牢牢把握根本任务、政治责任、工作主线</a:t>
              </a:r>
            </a:p>
          </p:txBody>
        </p:sp>
      </p:grpSp>
      <p:grpSp>
        <p:nvGrpSpPr>
          <p:cNvPr id="12" name="1"/>
          <p:cNvGrpSpPr/>
          <p:nvPr/>
        </p:nvGrpSpPr>
        <p:grpSpPr>
          <a:xfrm>
            <a:off x="1146810" y="4916170"/>
            <a:ext cx="6421755" cy="573405"/>
            <a:chOff x="6682738" y="2276758"/>
            <a:chExt cx="5734202" cy="468960"/>
          </a:xfrm>
        </p:grpSpPr>
        <p:sp>
          <p:nvSpPr>
            <p:cNvPr id="16" name="平行四边形 15"/>
            <p:cNvSpPr/>
            <p:nvPr>
              <p:custDataLst>
                <p:tags r:id="rId9"/>
              </p:custDataLst>
            </p:nvPr>
          </p:nvSpPr>
          <p:spPr>
            <a:xfrm rot="10800000" flipV="1">
              <a:off x="6682738" y="2276758"/>
              <a:ext cx="5734202" cy="468960"/>
            </a:xfrm>
            <a:prstGeom prst="parallelogram">
              <a:avLst>
                <a:gd name="adj" fmla="val 0"/>
              </a:avLst>
            </a:prstGeom>
            <a:gradFill flip="none" rotWithShape="1">
              <a:gsLst>
                <a:gs pos="100000">
                  <a:srgbClr val="FFC659">
                    <a:alpha val="25000"/>
                  </a:srgbClr>
                </a:gs>
                <a:gs pos="0">
                  <a:srgbClr val="FDE5BC">
                    <a:alpha val="0"/>
                  </a:srgbClr>
                </a:gs>
              </a:gsLst>
              <a:lin ang="0" scaled="1"/>
            </a:gradFill>
            <a:ln w="6350">
              <a:gradFill flip="none" rotWithShape="1">
                <a:gsLst>
                  <a:gs pos="0">
                    <a:srgbClr val="FFC659"/>
                  </a:gs>
                  <a:gs pos="100000">
                    <a:srgbClr val="FFC659">
                      <a:alpha val="0"/>
                    </a:srgbClr>
                  </a:gs>
                </a:gsLst>
                <a:lin ang="10800000" scaled="1"/>
              </a:gra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lumMod val="75000"/>
                    <a:lumOff val="25000"/>
                  </a:schemeClr>
                </a:solidFill>
                <a:latin typeface="阿里巴巴普惠体"/>
                <a:ea typeface="阿里巴巴普惠体"/>
              </a:endParaRPr>
            </a:p>
          </p:txBody>
        </p:sp>
        <p:sp>
          <p:nvSpPr>
            <p:cNvPr id="17" name="文本框 16"/>
            <p:cNvSpPr txBox="1"/>
            <p:nvPr>
              <p:custDataLst>
                <p:tags r:id="rId10"/>
              </p:custDataLst>
            </p:nvPr>
          </p:nvSpPr>
          <p:spPr>
            <a:xfrm>
              <a:off x="6682738" y="2327653"/>
              <a:ext cx="5645910" cy="315756"/>
            </a:xfrm>
            <a:prstGeom prst="rect">
              <a:avLst/>
            </a:prstGeom>
            <a:noFill/>
          </p:spPr>
          <p:txBody>
            <a:bodyPr wrap="square" rtlCol="0">
              <a:spAutoFit/>
            </a:bodyPr>
            <a:lstStyle>
              <a:defPPr>
                <a:defRPr lang="zh-CN"/>
              </a:defPPr>
              <a:lvl1pPr marL="0" algn="l" defTabSz="914400" rtl="0" eaLnBrk="1" latinLnBrk="0" hangingPunct="1">
                <a:defRPr sz="2400" kern="1200">
                  <a:gradFill flip="none" rotWithShape="1">
                    <a:gsLst>
                      <a:gs pos="18000">
                        <a:srgbClr val="E00E0C">
                          <a:alpha val="80000"/>
                        </a:srgbClr>
                      </a:gs>
                      <a:gs pos="100000">
                        <a:srgbClr val="E00E0C">
                          <a:lumMod val="90000"/>
                        </a:srgbClr>
                      </a:gs>
                    </a:gsLst>
                    <a:lin ang="5400000" scaled="1"/>
                  </a:gradFill>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20000"/>
                </a:lnSpc>
                <a:spcBef>
                  <a:spcPct val="0"/>
                </a:spcBef>
                <a:spcAft>
                  <a:spcPct val="0"/>
                </a:spcAft>
                <a:buFont typeface="Wingdings" panose="05000000000000000000" charset="0"/>
                <a:buChar char="u"/>
              </a:pPr>
              <a:r>
                <a:rPr lang="en-US" altLang="zh-CN" sz="1600">
                  <a:solidFill>
                    <a:schemeClr val="tx1">
                      <a:lumMod val="75000"/>
                      <a:lumOff val="25000"/>
                    </a:schemeClr>
                  </a:solidFill>
                  <a:latin typeface="阿里巴巴普惠体"/>
                  <a:ea typeface="阿里巴巴普惠体"/>
                  <a:cs typeface="汉仪超粗宋简" panose="02010600000101010101" charset="-122"/>
                  <a:sym typeface="+mn-ea"/>
                </a:rPr>
                <a:t>紧紧围绕保持和增强政治性、先进性、群众性</a:t>
              </a:r>
            </a:p>
          </p:txBody>
        </p:sp>
      </p:grpSp>
      <p:sp>
        <p:nvSpPr>
          <p:cNvPr id="18" name="文本框 17"/>
          <p:cNvSpPr txBox="1"/>
          <p:nvPr/>
        </p:nvSpPr>
        <p:spPr>
          <a:xfrm>
            <a:off x="6993255" y="4641215"/>
            <a:ext cx="4426585" cy="8661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buNone/>
            </a:pPr>
            <a:r>
              <a:rPr altLang="zh-CN" sz="1400">
                <a:solidFill>
                  <a:srgbClr val="C00000"/>
                </a:solidFill>
                <a:latin typeface="阿里巴巴普惠体"/>
                <a:ea typeface="阿里巴巴普惠体"/>
                <a:sym typeface="+mn-ea"/>
              </a:rPr>
              <a:t>逐步形成了以增强团的引领力、组织力、服务力为重点，以提升共青团工作的大局贡献度为目标，以深化改革攻坚、全面从严治团为保证的工作格局</a:t>
            </a:r>
            <a:endParaRPr lang="zh-CN" altLang="zh-CN" sz="1400">
              <a:solidFill>
                <a:srgbClr val="C00000"/>
              </a:solidFill>
              <a:latin typeface="阿里巴巴普惠体"/>
              <a:ea typeface="阿里巴巴普惠体"/>
              <a:sym typeface="+mn-ea"/>
            </a:endParaRPr>
          </a:p>
        </p:txBody>
      </p:sp>
      <p:pic>
        <p:nvPicPr>
          <p:cNvPr id="19" name="图片 18" descr="P-10217840-10206692"/>
          <p:cNvPicPr>
            <a:picLocks noChangeAspect="1"/>
          </p:cNvPicPr>
          <p:nvPr/>
        </p:nvPicPr>
        <p:blipFill>
          <a:blip r:embed="rId11">
            <a:extLst>
              <a:ext uri="{28A0092B-C50C-407E-A947-70E740481C1C}">
                <a14:useLocalDpi xmlns:a14="http://schemas.microsoft.com/office/drawing/2010/main"/>
              </a:ext>
            </a:extLst>
          </a:blip>
          <a:srcRect t="-2365"/>
          <a:stretch>
            <a:fillRect/>
          </a:stretch>
        </p:blipFill>
        <p:spPr>
          <a:xfrm>
            <a:off x="7109460" y="2913380"/>
            <a:ext cx="3918585" cy="166878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grpId="0" nodeType="afterEffect">
                                  <p:stCondLst>
                                    <p:cond delay="0"/>
                                  </p:stCondLst>
                                  <p:childTnLst>
                                    <p:set>
                                      <p:cBhvr>
                                        <p:cTn id="9" dur="1" fill="hold">
                                          <p:stCondLst>
                                            <p:cond delay="0"/>
                                          </p:stCondLst>
                                        </p:cTn>
                                        <p:tgtEl>
                                          <p:spTgt spid="7"/>
                                        </p:tgtEl>
                                        <p:attrNameLst>
                                          <p:attrName>style.visibility</p:attrName>
                                        </p:attrNameLst>
                                      </p:cBhvr>
                                      <p:to>
                                        <p:strVal val="visible"/>
                                      </p:to>
                                    </p:set>
                                  </p:childTnLst>
                                </p:cTn>
                              </p:par>
                            </p:childTnLst>
                          </p:cTn>
                        </p:par>
                        <p:par>
                          <p:cTn id="10" fill="hold" nodeType="afterGroup">
                            <p:stCondLst>
                              <p:cond delay="2"/>
                            </p:stCondLst>
                            <p:childTnLst>
                              <p:par>
                                <p:cTn id="11" presetID="1" presetClass="entr" presetSubtype="0" dur="1" fill="hold" nodeType="after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par>
                          <p:cTn id="13" fill="hold" nodeType="afterGroup">
                            <p:stCondLst>
                              <p:cond delay="3"/>
                            </p:stCondLst>
                            <p:childTnLst>
                              <p:par>
                                <p:cTn id="14" presetID="1" presetClass="entr" presetSubtype="0" dur="1" fill="hold" nodeType="after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par>
                          <p:cTn id="16" fill="hold" nodeType="afterGroup">
                            <p:stCondLst>
                              <p:cond delay="4"/>
                            </p:stCondLst>
                            <p:childTnLst>
                              <p:par>
                                <p:cTn id="17" presetID="1" presetClass="entr" presetSubtype="0" dur="1"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par>
                          <p:cTn id="19" fill="hold" nodeType="afterGroup">
                            <p:stCondLst>
                              <p:cond delay="5"/>
                            </p:stCondLst>
                            <p:childTnLst>
                              <p:par>
                                <p:cTn id="20" presetID="1" presetClass="entr" presetSubtype="0" dur="1" fill="hold" nodeType="afterEffect">
                                  <p:stCondLst>
                                    <p:cond delay="0"/>
                                  </p:stCondLst>
                                  <p:childTnLst>
                                    <p:set>
                                      <p:cBhvr>
                                        <p:cTn id="21" dur="1" fill="hold">
                                          <p:stCondLst>
                                            <p:cond delay="0"/>
                                          </p:stCondLst>
                                        </p:cTn>
                                        <p:tgtEl>
                                          <p:spTgt spid="19"/>
                                        </p:tgtEl>
                                        <p:attrNameLst>
                                          <p:attrName>style.visibility</p:attrName>
                                        </p:attrNameLst>
                                      </p:cBhvr>
                                      <p:to>
                                        <p:strVal val="visible"/>
                                      </p:to>
                                    </p:set>
                                  </p:childTnLst>
                                </p:cTn>
                              </p:par>
                            </p:childTnLst>
                          </p:cTn>
                        </p:par>
                        <p:par>
                          <p:cTn id="22" fill="hold" nodeType="afterGroup">
                            <p:stCondLst>
                              <p:cond delay="6"/>
                            </p:stCondLst>
                            <p:childTnLst>
                              <p:par>
                                <p:cTn id="23" presetID="1" presetClass="entr" presetSubtype="0" dur="1" fill="hold" grpId="0" nodeType="after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609600" y="743585"/>
            <a:ext cx="9398000" cy="5200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zh-CN" altLang="en-US" sz="3100" spc="500">
                <a:solidFill>
                  <a:srgbClr val="BE0000"/>
                </a:solidFill>
                <a:uFillTx/>
                <a:latin typeface="印品雅宋简 Bold（非商用）" panose="02000500000000000000" charset="-122"/>
                <a:ea typeface="印品雅宋简 Bold（非商用）" panose="02000500000000000000" charset="-122"/>
                <a:cs typeface="阿里巴巴普惠体" panose="00020600040101010101" charset="-122"/>
                <a:sym typeface="+mn-ea"/>
              </a:rPr>
              <a:t>一、在革命性磨砺中奋进的中国共青团</a:t>
            </a:r>
          </a:p>
        </p:txBody>
      </p:sp>
      <p:grpSp>
        <p:nvGrpSpPr>
          <p:cNvPr id="9" name="组合 8"/>
          <p:cNvGrpSpPr/>
          <p:nvPr/>
        </p:nvGrpSpPr>
        <p:grpSpPr>
          <a:xfrm>
            <a:off x="1932940" y="1564005"/>
            <a:ext cx="8319137" cy="1115695"/>
            <a:chOff x="2085" y="2250"/>
            <a:chExt cx="13101" cy="1757"/>
          </a:xfrm>
        </p:grpSpPr>
        <p:grpSp>
          <p:nvGrpSpPr>
            <p:cNvPr id="2" name="redpptx.com-redpptx.com-redpptx.com-redpptx.com-redpptx.com-redpptx.com-redpptx.com-redpptx.com-Group 13"/>
            <p:cNvGrpSpPr/>
            <p:nvPr/>
          </p:nvGrpSpPr>
          <p:grpSpPr>
            <a:xfrm>
              <a:off x="2398" y="2775"/>
              <a:ext cx="12788" cy="839"/>
              <a:chOff x="874710" y="3387970"/>
              <a:chExt cx="12636234" cy="2893262"/>
            </a:xfrm>
          </p:grpSpPr>
          <p:sp>
            <p:nvSpPr>
              <p:cNvPr id="6" name="矩形: 圆顶角 6"/>
              <p:cNvSpPr/>
              <p:nvPr>
                <p:custDataLst>
                  <p:tags r:id="rId3"/>
                </p:custDataLst>
              </p:nvPr>
            </p:nvSpPr>
            <p:spPr>
              <a:xfrm rot="10800000">
                <a:off x="874710" y="3387970"/>
                <a:ext cx="12601646"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7" name="直接连接符 6"/>
              <p:cNvCxnSpPr/>
              <p:nvPr>
                <p:custDataLst>
                  <p:tags r:id="rId4"/>
                </p:custDataLst>
              </p:nvPr>
            </p:nvCxnSpPr>
            <p:spPr>
              <a:xfrm>
                <a:off x="874713" y="3389925"/>
                <a:ext cx="12636231" cy="0"/>
              </a:xfrm>
              <a:prstGeom prst="line">
                <a:avLst/>
              </a:prstGeom>
              <a:noFill/>
              <a:ln w="31750" cap="flat" cmpd="sng" algn="ctr">
                <a:solidFill>
                  <a:srgbClr val="A9330B"/>
                </a:solidFill>
                <a:prstDash val="solid"/>
                <a:miter lim="800000"/>
              </a:ln>
              <a:effectLst/>
            </p:spPr>
          </p:cxnSp>
        </p:grpSp>
        <p:sp>
          <p:nvSpPr>
            <p:cNvPr id="26" name="redpptx.com-TextBox 25"/>
            <p:cNvSpPr txBox="1"/>
            <p:nvPr>
              <p:custDataLst>
                <p:tags r:id="rId5"/>
              </p:custDataLst>
            </p:nvPr>
          </p:nvSpPr>
          <p:spPr>
            <a:xfrm>
              <a:off x="3303" y="2867"/>
              <a:ext cx="9425"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全面加强政治建设，党旗所指就是团旗所向成为高度自觉</a:t>
              </a:r>
            </a:p>
          </p:txBody>
        </p:sp>
        <p:pic>
          <p:nvPicPr>
            <p:cNvPr id="8" name="redpptx.com-元素" descr="E:\PPT\美化\共青团十九大精神-红底科技\51miz-E1151182-728E4DB7.png51miz-E1151182-728E4DB7"/>
            <p:cNvPicPr>
              <a:picLocks noChangeAspect="1"/>
            </p:cNvPicPr>
            <p:nvPr>
              <p:custDataLst>
                <p:tags r:id="rId7"/>
              </p:custDataLst>
            </p:nvPr>
          </p:nvPicPr>
          <p:blipFill>
            <a:blip r:embed="rId6">
              <a:extLst>
                <a:ext uri="{28A0092B-C50C-407E-A947-70E740481C1C}">
                  <a14:useLocalDpi xmlns:a14="http://schemas.microsoft.com/office/drawing/2010/main"/>
                </a:ext>
              </a:extLst>
            </a:blip>
            <a:stretch>
              <a:fillRect/>
            </a:stretch>
          </p:blipFill>
          <p:spPr>
            <a:xfrm rot="900000" flipH="1">
              <a:off x="2085" y="2250"/>
              <a:ext cx="1319" cy="1757"/>
            </a:xfrm>
            <a:prstGeom prst="rect">
              <a:avLst/>
            </a:prstGeom>
          </p:spPr>
        </p:pic>
      </p:grpSp>
      <p:grpSp>
        <p:nvGrpSpPr>
          <p:cNvPr id="10" name="组合 9"/>
          <p:cNvGrpSpPr/>
          <p:nvPr/>
        </p:nvGrpSpPr>
        <p:grpSpPr>
          <a:xfrm>
            <a:off x="1932940" y="2523490"/>
            <a:ext cx="8296912" cy="1115695"/>
            <a:chOff x="2085" y="2250"/>
            <a:chExt cx="13066" cy="1757"/>
          </a:xfrm>
        </p:grpSpPr>
        <p:grpSp>
          <p:nvGrpSpPr>
            <p:cNvPr id="11" name="redpptx.com-redpptx.com-redpptx.com-redpptx.com-redpptx.com-redpptx.com-redpptx.com-redpptx.com-Group 13"/>
            <p:cNvGrpSpPr/>
            <p:nvPr/>
          </p:nvGrpSpPr>
          <p:grpSpPr>
            <a:xfrm>
              <a:off x="2398" y="2775"/>
              <a:ext cx="12753" cy="839"/>
              <a:chOff x="874710" y="3387970"/>
              <a:chExt cx="12601649" cy="2893262"/>
            </a:xfrm>
          </p:grpSpPr>
          <p:sp>
            <p:nvSpPr>
              <p:cNvPr id="12" name="矩形: 圆顶角 6"/>
              <p:cNvSpPr/>
              <p:nvPr>
                <p:custDataLst>
                  <p:tags r:id="rId8"/>
                </p:custDataLst>
              </p:nvPr>
            </p:nvSpPr>
            <p:spPr>
              <a:xfrm rot="10800000">
                <a:off x="874710" y="3387970"/>
                <a:ext cx="12581884"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13" name="直接连接符 12"/>
              <p:cNvCxnSpPr/>
              <p:nvPr>
                <p:custDataLst>
                  <p:tags r:id="rId9"/>
                </p:custDataLst>
              </p:nvPr>
            </p:nvCxnSpPr>
            <p:spPr>
              <a:xfrm>
                <a:off x="874713" y="3389925"/>
                <a:ext cx="12601646" cy="0"/>
              </a:xfrm>
              <a:prstGeom prst="line">
                <a:avLst/>
              </a:prstGeom>
              <a:noFill/>
              <a:ln w="31750" cap="flat" cmpd="sng" algn="ctr">
                <a:solidFill>
                  <a:srgbClr val="A9330B"/>
                </a:solidFill>
                <a:prstDash val="solid"/>
                <a:miter lim="800000"/>
              </a:ln>
              <a:effectLst/>
            </p:spPr>
          </p:cxnSp>
        </p:grpSp>
        <p:sp>
          <p:nvSpPr>
            <p:cNvPr id="14" name="redpptx.com-TextBox 25"/>
            <p:cNvSpPr txBox="1"/>
            <p:nvPr>
              <p:custDataLst>
                <p:tags r:id="rId10"/>
              </p:custDataLst>
            </p:nvPr>
          </p:nvSpPr>
          <p:spPr>
            <a:xfrm>
              <a:off x="3303" y="2867"/>
              <a:ext cx="9425"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着力优化思想引领，为党育人的针对性实效性显著增强。</a:t>
              </a:r>
            </a:p>
          </p:txBody>
        </p:sp>
        <p:pic>
          <p:nvPicPr>
            <p:cNvPr id="15" name="redpptx.com-元素" descr="E:\PPT\美化\共青团十九大精神-红底科技\51miz-E1151182-728E4DB7.png51miz-E1151182-728E4DB7"/>
            <p:cNvPicPr>
              <a:picLocks noChangeAspect="1"/>
            </p:cNvPicPr>
            <p:nvPr>
              <p:custDataLst>
                <p:tags r:id="rId11"/>
              </p:custDataLst>
            </p:nvPr>
          </p:nvPicPr>
          <p:blipFill>
            <a:blip r:embed="rId6">
              <a:extLst>
                <a:ext uri="{28A0092B-C50C-407E-A947-70E740481C1C}">
                  <a14:useLocalDpi xmlns:a14="http://schemas.microsoft.com/office/drawing/2010/main"/>
                </a:ext>
              </a:extLst>
            </a:blip>
            <a:stretch>
              <a:fillRect/>
            </a:stretch>
          </p:blipFill>
          <p:spPr>
            <a:xfrm rot="900000" flipH="1">
              <a:off x="2085" y="2250"/>
              <a:ext cx="1319" cy="1757"/>
            </a:xfrm>
            <a:prstGeom prst="rect">
              <a:avLst/>
            </a:prstGeom>
          </p:spPr>
        </p:pic>
      </p:grpSp>
      <p:grpSp>
        <p:nvGrpSpPr>
          <p:cNvPr id="23" name="组合 22"/>
          <p:cNvGrpSpPr/>
          <p:nvPr/>
        </p:nvGrpSpPr>
        <p:grpSpPr>
          <a:xfrm>
            <a:off x="1932940" y="3482975"/>
            <a:ext cx="8284845" cy="1115060"/>
            <a:chOff x="2247" y="5532"/>
            <a:chExt cx="13047" cy="1756"/>
          </a:xfrm>
        </p:grpSpPr>
        <p:grpSp>
          <p:nvGrpSpPr>
            <p:cNvPr id="22" name="组合 21"/>
            <p:cNvGrpSpPr/>
            <p:nvPr/>
          </p:nvGrpSpPr>
          <p:grpSpPr>
            <a:xfrm>
              <a:off x="2560" y="6057"/>
              <a:ext cx="12734" cy="838"/>
              <a:chOff x="2560" y="6057"/>
              <a:chExt cx="12734" cy="838"/>
            </a:xfrm>
          </p:grpSpPr>
          <p:grpSp>
            <p:nvGrpSpPr>
              <p:cNvPr id="17" name="redpptx.com-redpptx.com-redpptx.com-redpptx.com-redpptx.com-redpptx.com-redpptx.com-redpptx.com-Group 13"/>
              <p:cNvGrpSpPr/>
              <p:nvPr/>
            </p:nvGrpSpPr>
            <p:grpSpPr>
              <a:xfrm>
                <a:off x="2560" y="6057"/>
                <a:ext cx="12734" cy="839"/>
                <a:chOff x="874710" y="3387970"/>
                <a:chExt cx="10442578" cy="2893262"/>
              </a:xfrm>
            </p:grpSpPr>
            <p:sp>
              <p:nvSpPr>
                <p:cNvPr id="18" name="矩形: 圆顶角 6"/>
                <p:cNvSpPr/>
                <p:nvPr>
                  <p:custDataLst>
                    <p:tags r:id="rId12"/>
                  </p:custDataLst>
                </p:nvPr>
              </p:nvSpPr>
              <p:spPr>
                <a:xfrm rot="10800000">
                  <a:off x="874710" y="3387970"/>
                  <a:ext cx="10442577"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19" name="直接连接符 18"/>
                <p:cNvCxnSpPr/>
                <p:nvPr>
                  <p:custDataLst>
                    <p:tags r:id="rId13"/>
                  </p:custDataLst>
                </p:nvPr>
              </p:nvCxnSpPr>
              <p:spPr>
                <a:xfrm>
                  <a:off x="874713" y="3389925"/>
                  <a:ext cx="10442575" cy="0"/>
                </a:xfrm>
                <a:prstGeom prst="line">
                  <a:avLst/>
                </a:prstGeom>
                <a:noFill/>
                <a:ln w="31750" cap="flat" cmpd="sng" algn="ctr">
                  <a:solidFill>
                    <a:srgbClr val="A9330B"/>
                  </a:solidFill>
                  <a:prstDash val="solid"/>
                  <a:miter lim="800000"/>
                </a:ln>
                <a:effectLst/>
              </p:spPr>
            </p:cxnSp>
          </p:grpSp>
          <p:sp>
            <p:nvSpPr>
              <p:cNvPr id="20" name="redpptx.com-TextBox 25"/>
              <p:cNvSpPr txBox="1"/>
              <p:nvPr>
                <p:custDataLst>
                  <p:tags r:id="rId14"/>
                </p:custDataLst>
              </p:nvPr>
            </p:nvSpPr>
            <p:spPr>
              <a:xfrm>
                <a:off x="3465" y="6149"/>
                <a:ext cx="11333"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始终胸怀“国之大者”，生力军和突击队作用在服务大局中得到彰显。</a:t>
                </a:r>
              </a:p>
            </p:txBody>
          </p:sp>
        </p:grpSp>
        <p:pic>
          <p:nvPicPr>
            <p:cNvPr id="21" name="redpptx.com-元素" descr="E:\PPT\美化\共青团十九大精神-红底科技\51miz-E1151182-728E4DB7.png51miz-E1151182-728E4DB7"/>
            <p:cNvPicPr>
              <a:picLocks noChangeAspect="1"/>
            </p:cNvPicPr>
            <p:nvPr>
              <p:custDataLst>
                <p:tags r:id="rId15"/>
              </p:custDataLst>
            </p:nvPr>
          </p:nvPicPr>
          <p:blipFill>
            <a:blip r:embed="rId6">
              <a:extLst>
                <a:ext uri="{28A0092B-C50C-407E-A947-70E740481C1C}">
                  <a14:useLocalDpi xmlns:a14="http://schemas.microsoft.com/office/drawing/2010/main"/>
                </a:ext>
              </a:extLst>
            </a:blip>
            <a:stretch>
              <a:fillRect/>
            </a:stretch>
          </p:blipFill>
          <p:spPr>
            <a:xfrm rot="900000" flipH="1">
              <a:off x="2247" y="5532"/>
              <a:ext cx="1319" cy="1757"/>
            </a:xfrm>
            <a:prstGeom prst="rect">
              <a:avLst/>
            </a:prstGeom>
          </p:spPr>
        </p:pic>
      </p:grpSp>
      <p:grpSp>
        <p:nvGrpSpPr>
          <p:cNvPr id="24" name="组合 23"/>
          <p:cNvGrpSpPr/>
          <p:nvPr/>
        </p:nvGrpSpPr>
        <p:grpSpPr>
          <a:xfrm>
            <a:off x="1932940" y="4441825"/>
            <a:ext cx="8388985" cy="1115695"/>
            <a:chOff x="2247" y="5532"/>
            <a:chExt cx="13211" cy="1757"/>
          </a:xfrm>
        </p:grpSpPr>
        <p:grpSp>
          <p:nvGrpSpPr>
            <p:cNvPr id="25" name="组合 24"/>
            <p:cNvGrpSpPr/>
            <p:nvPr/>
          </p:nvGrpSpPr>
          <p:grpSpPr>
            <a:xfrm>
              <a:off x="2560" y="6057"/>
              <a:ext cx="12898" cy="839"/>
              <a:chOff x="2560" y="6057"/>
              <a:chExt cx="12898" cy="839"/>
            </a:xfrm>
          </p:grpSpPr>
          <p:grpSp>
            <p:nvGrpSpPr>
              <p:cNvPr id="27" name="redpptx.com-redpptx.com-redpptx.com-redpptx.com-redpptx.com-redpptx.com-redpptx.com-redpptx.com-Group 13"/>
              <p:cNvGrpSpPr/>
              <p:nvPr/>
            </p:nvGrpSpPr>
            <p:grpSpPr>
              <a:xfrm>
                <a:off x="2560" y="6057"/>
                <a:ext cx="12898" cy="839"/>
                <a:chOff x="874710" y="3387970"/>
                <a:chExt cx="10577067" cy="2893262"/>
              </a:xfrm>
            </p:grpSpPr>
            <p:sp>
              <p:nvSpPr>
                <p:cNvPr id="28" name="矩形: 圆顶角 6"/>
                <p:cNvSpPr/>
                <p:nvPr>
                  <p:custDataLst>
                    <p:tags r:id="rId16"/>
                  </p:custDataLst>
                </p:nvPr>
              </p:nvSpPr>
              <p:spPr>
                <a:xfrm rot="10800000">
                  <a:off x="874710" y="3387970"/>
                  <a:ext cx="10577067"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29" name="直接连接符 28"/>
                <p:cNvCxnSpPr/>
                <p:nvPr>
                  <p:custDataLst>
                    <p:tags r:id="rId17"/>
                  </p:custDataLst>
                </p:nvPr>
              </p:nvCxnSpPr>
              <p:spPr>
                <a:xfrm>
                  <a:off x="874713" y="3389925"/>
                  <a:ext cx="10573787" cy="0"/>
                </a:xfrm>
                <a:prstGeom prst="line">
                  <a:avLst/>
                </a:prstGeom>
                <a:noFill/>
                <a:ln w="31750" cap="flat" cmpd="sng" algn="ctr">
                  <a:solidFill>
                    <a:srgbClr val="A9330B"/>
                  </a:solidFill>
                  <a:prstDash val="solid"/>
                  <a:miter lim="800000"/>
                </a:ln>
                <a:effectLst/>
              </p:spPr>
            </p:cxnSp>
          </p:grpSp>
          <p:sp>
            <p:nvSpPr>
              <p:cNvPr id="30" name="redpptx.com-TextBox 25"/>
              <p:cNvSpPr txBox="1"/>
              <p:nvPr>
                <p:custDataLst>
                  <p:tags r:id="rId18"/>
                </p:custDataLst>
              </p:nvPr>
            </p:nvSpPr>
            <p:spPr>
              <a:xfrm>
                <a:off x="3465" y="6149"/>
                <a:ext cx="9313"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多措并举服务青年，促进青年发展的工作体系更加完善。</a:t>
                </a:r>
              </a:p>
            </p:txBody>
          </p:sp>
        </p:grpSp>
        <p:pic>
          <p:nvPicPr>
            <p:cNvPr id="31" name="redpptx.com-元素" descr="E:\PPT\美化\共青团十九大精神-红底科技\51miz-E1151182-728E4DB7.png51miz-E1151182-728E4DB7"/>
            <p:cNvPicPr>
              <a:picLocks noChangeAspect="1"/>
            </p:cNvPicPr>
            <p:nvPr>
              <p:custDataLst>
                <p:tags r:id="rId19"/>
              </p:custDataLst>
            </p:nvPr>
          </p:nvPicPr>
          <p:blipFill>
            <a:blip r:embed="rId6">
              <a:extLst>
                <a:ext uri="{28A0092B-C50C-407E-A947-70E740481C1C}">
                  <a14:useLocalDpi xmlns:a14="http://schemas.microsoft.com/office/drawing/2010/main"/>
                </a:ext>
              </a:extLst>
            </a:blip>
            <a:stretch>
              <a:fillRect/>
            </a:stretch>
          </p:blipFill>
          <p:spPr>
            <a:xfrm rot="900000" flipH="1">
              <a:off x="2247" y="5532"/>
              <a:ext cx="1319" cy="1757"/>
            </a:xfrm>
            <a:prstGeom prst="rect">
              <a:avLst/>
            </a:prstGeom>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linds(horizontal)">
                                      <p:cBhvr>
                                        <p:cTn id="11" dur="500"/>
                                        <p:tgtEl>
                                          <p:spTgt spid="10"/>
                                        </p:tgtEl>
                                      </p:cBhvr>
                                    </p:animEffect>
                                  </p:childTnLst>
                                </p:cTn>
                              </p:par>
                            </p:childTnLst>
                          </p:cTn>
                        </p:par>
                        <p:par>
                          <p:cTn id="12" fill="hold" nodeType="afterGroup">
                            <p:stCondLst>
                              <p:cond delay="1000"/>
                            </p:stCondLst>
                            <p:childTnLst>
                              <p:par>
                                <p:cTn id="13" presetID="3" presetClass="entr" presetSubtype="10" dur="500" fill="hold" nodeType="after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blinds(horizontal)">
                                      <p:cBhvr>
                                        <p:cTn id="15" dur="500"/>
                                        <p:tgtEl>
                                          <p:spTgt spid="23"/>
                                        </p:tgtEl>
                                      </p:cBhvr>
                                    </p:animEffect>
                                  </p:childTnLst>
                                </p:cTn>
                              </p:par>
                            </p:childTnLst>
                          </p:cTn>
                        </p:par>
                        <p:par>
                          <p:cTn id="16" fill="hold" nodeType="afterGroup">
                            <p:stCondLst>
                              <p:cond delay="1500"/>
                            </p:stCondLst>
                            <p:childTnLst>
                              <p:par>
                                <p:cTn id="17" presetID="3" presetClass="entr" presetSubtype="10" dur="500" fill="hold"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blinds(horizontal)">
                                      <p:cBhvr>
                                        <p:cTn id="19"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609600" y="743585"/>
            <a:ext cx="9398000" cy="5200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zh-CN" altLang="en-US" sz="3100" spc="500">
                <a:solidFill>
                  <a:srgbClr val="BE0000"/>
                </a:solidFill>
                <a:uFillTx/>
                <a:latin typeface="印品雅宋简 Bold（非商用）" panose="02000500000000000000" charset="-122"/>
                <a:ea typeface="印品雅宋简 Bold（非商用）" panose="02000500000000000000" charset="-122"/>
                <a:cs typeface="阿里巴巴普惠体" panose="00020600040101010101" charset="-122"/>
                <a:sym typeface="+mn-ea"/>
              </a:rPr>
              <a:t>一、在革命性磨砺中奋进的中国共青团</a:t>
            </a:r>
          </a:p>
        </p:txBody>
      </p:sp>
      <p:grpSp>
        <p:nvGrpSpPr>
          <p:cNvPr id="4" name="组合 3"/>
          <p:cNvGrpSpPr/>
          <p:nvPr/>
        </p:nvGrpSpPr>
        <p:grpSpPr>
          <a:xfrm>
            <a:off x="2263140" y="1529080"/>
            <a:ext cx="7670165" cy="1115695"/>
            <a:chOff x="2085" y="2391"/>
            <a:chExt cx="12079" cy="1757"/>
          </a:xfrm>
        </p:grpSpPr>
        <p:grpSp>
          <p:nvGrpSpPr>
            <p:cNvPr id="2" name="redpptx.com-redpptx.com-redpptx.com-redpptx.com-redpptx.com-redpptx.com-redpptx.com-redpptx.com-Group 13"/>
            <p:cNvGrpSpPr/>
            <p:nvPr/>
          </p:nvGrpSpPr>
          <p:grpSpPr>
            <a:xfrm>
              <a:off x="2398" y="2916"/>
              <a:ext cx="11766" cy="839"/>
              <a:chOff x="874710" y="3387970"/>
              <a:chExt cx="11121232" cy="2893262"/>
            </a:xfrm>
          </p:grpSpPr>
          <p:sp>
            <p:nvSpPr>
              <p:cNvPr id="6" name="矩形: 圆顶角 6"/>
              <p:cNvSpPr/>
              <p:nvPr>
                <p:custDataLst>
                  <p:tags r:id="rId3"/>
                </p:custDataLst>
              </p:nvPr>
            </p:nvSpPr>
            <p:spPr>
              <a:xfrm rot="10800000">
                <a:off x="874710" y="3387970"/>
                <a:ext cx="11121232"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7" name="直接连接符 6"/>
              <p:cNvCxnSpPr/>
              <p:nvPr>
                <p:custDataLst>
                  <p:tags r:id="rId4"/>
                </p:custDataLst>
              </p:nvPr>
            </p:nvCxnSpPr>
            <p:spPr>
              <a:xfrm>
                <a:off x="874713" y="3389925"/>
                <a:ext cx="11108945" cy="0"/>
              </a:xfrm>
              <a:prstGeom prst="line">
                <a:avLst/>
              </a:prstGeom>
              <a:noFill/>
              <a:ln w="31750" cap="flat" cmpd="sng" algn="ctr">
                <a:solidFill>
                  <a:srgbClr val="A9330B"/>
                </a:solidFill>
                <a:prstDash val="solid"/>
                <a:miter lim="800000"/>
              </a:ln>
              <a:effectLst/>
            </p:spPr>
          </p:cxnSp>
        </p:grpSp>
        <p:sp>
          <p:nvSpPr>
            <p:cNvPr id="26" name="redpptx.com-TextBox 25"/>
            <p:cNvSpPr txBox="1"/>
            <p:nvPr>
              <p:custDataLst>
                <p:tags r:id="rId5"/>
              </p:custDataLst>
            </p:nvPr>
          </p:nvSpPr>
          <p:spPr>
            <a:xfrm>
              <a:off x="3303" y="3008"/>
              <a:ext cx="987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持之以恒大抓基层，团组织的有效覆盖和功能发挥明显提升。</a:t>
              </a:r>
            </a:p>
          </p:txBody>
        </p:sp>
        <p:pic>
          <p:nvPicPr>
            <p:cNvPr id="8" name="redpptx.com-元素" descr="E:\PPT\美化\共青团十九大精神-红底科技\51miz-E1151182-728E4DB7.png51miz-E1151182-728E4DB7"/>
            <p:cNvPicPr>
              <a:picLocks noChangeAspect="1"/>
            </p:cNvPicPr>
            <p:nvPr>
              <p:custDataLst>
                <p:tags r:id="rId7"/>
              </p:custDataLst>
            </p:nvPr>
          </p:nvPicPr>
          <p:blipFill>
            <a:blip r:embed="rId6">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grpSp>
        <p:nvGrpSpPr>
          <p:cNvPr id="10" name="组合 9"/>
          <p:cNvGrpSpPr/>
          <p:nvPr/>
        </p:nvGrpSpPr>
        <p:grpSpPr>
          <a:xfrm>
            <a:off x="2263140" y="2488565"/>
            <a:ext cx="7670802" cy="1115695"/>
            <a:chOff x="2085" y="2250"/>
            <a:chExt cx="12080" cy="1757"/>
          </a:xfrm>
        </p:grpSpPr>
        <p:grpSp>
          <p:nvGrpSpPr>
            <p:cNvPr id="11" name="redpptx.com-redpptx.com-redpptx.com-redpptx.com-redpptx.com-redpptx.com-redpptx.com-redpptx.com-Group 13"/>
            <p:cNvGrpSpPr/>
            <p:nvPr/>
          </p:nvGrpSpPr>
          <p:grpSpPr>
            <a:xfrm>
              <a:off x="2398" y="2775"/>
              <a:ext cx="11767" cy="839"/>
              <a:chOff x="874710" y="3387970"/>
              <a:chExt cx="11627351" cy="2893262"/>
            </a:xfrm>
          </p:grpSpPr>
          <p:sp>
            <p:nvSpPr>
              <p:cNvPr id="12" name="矩形: 圆顶角 6"/>
              <p:cNvSpPr/>
              <p:nvPr>
                <p:custDataLst>
                  <p:tags r:id="rId8"/>
                </p:custDataLst>
              </p:nvPr>
            </p:nvSpPr>
            <p:spPr>
              <a:xfrm rot="10800000">
                <a:off x="874710" y="3387970"/>
                <a:ext cx="11587823"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13" name="直接连接符 12"/>
              <p:cNvCxnSpPr/>
              <p:nvPr>
                <p:custDataLst>
                  <p:tags r:id="rId9"/>
                </p:custDataLst>
              </p:nvPr>
            </p:nvCxnSpPr>
            <p:spPr>
              <a:xfrm>
                <a:off x="874713" y="3389925"/>
                <a:ext cx="11627348" cy="0"/>
              </a:xfrm>
              <a:prstGeom prst="line">
                <a:avLst/>
              </a:prstGeom>
              <a:noFill/>
              <a:ln w="31750" cap="flat" cmpd="sng" algn="ctr">
                <a:solidFill>
                  <a:srgbClr val="A9330B"/>
                </a:solidFill>
                <a:prstDash val="solid"/>
                <a:miter lim="800000"/>
              </a:ln>
              <a:effectLst/>
            </p:spPr>
          </p:cxnSp>
        </p:grpSp>
        <p:sp>
          <p:nvSpPr>
            <p:cNvPr id="14" name="redpptx.com-TextBox 25"/>
            <p:cNvSpPr txBox="1"/>
            <p:nvPr>
              <p:custDataLst>
                <p:tags r:id="rId10"/>
              </p:custDataLst>
            </p:nvPr>
          </p:nvSpPr>
          <p:spPr>
            <a:xfrm>
              <a:off x="3303" y="2867"/>
              <a:ext cx="10729"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重塑青年外事工作，服务新时代中国特色大国外交更加进取有为。</a:t>
              </a:r>
            </a:p>
          </p:txBody>
        </p:sp>
        <p:pic>
          <p:nvPicPr>
            <p:cNvPr id="15" name="redpptx.com-元素" descr="E:\PPT\美化\共青团十九大精神-红底科技\51miz-E1151182-728E4DB7.png51miz-E1151182-728E4DB7"/>
            <p:cNvPicPr>
              <a:picLocks noChangeAspect="1"/>
            </p:cNvPicPr>
            <p:nvPr>
              <p:custDataLst>
                <p:tags r:id="rId11"/>
              </p:custDataLst>
            </p:nvPr>
          </p:nvPicPr>
          <p:blipFill>
            <a:blip r:embed="rId6">
              <a:extLst>
                <a:ext uri="{28A0092B-C50C-407E-A947-70E740481C1C}">
                  <a14:useLocalDpi xmlns:a14="http://schemas.microsoft.com/office/drawing/2010/main"/>
                </a:ext>
              </a:extLst>
            </a:blip>
            <a:stretch>
              <a:fillRect/>
            </a:stretch>
          </p:blipFill>
          <p:spPr>
            <a:xfrm rot="900000" flipH="1">
              <a:off x="2085" y="2250"/>
              <a:ext cx="1319" cy="1757"/>
            </a:xfrm>
            <a:prstGeom prst="rect">
              <a:avLst/>
            </a:prstGeom>
          </p:spPr>
        </p:pic>
      </p:grpSp>
      <p:grpSp>
        <p:nvGrpSpPr>
          <p:cNvPr id="23" name="组合 22"/>
          <p:cNvGrpSpPr/>
          <p:nvPr/>
        </p:nvGrpSpPr>
        <p:grpSpPr>
          <a:xfrm>
            <a:off x="2263140" y="3448050"/>
            <a:ext cx="7670165" cy="1115695"/>
            <a:chOff x="2247" y="5532"/>
            <a:chExt cx="12079" cy="1757"/>
          </a:xfrm>
        </p:grpSpPr>
        <p:grpSp>
          <p:nvGrpSpPr>
            <p:cNvPr id="22" name="组合 21"/>
            <p:cNvGrpSpPr/>
            <p:nvPr/>
          </p:nvGrpSpPr>
          <p:grpSpPr>
            <a:xfrm>
              <a:off x="2560" y="6057"/>
              <a:ext cx="11766" cy="839"/>
              <a:chOff x="2560" y="6057"/>
              <a:chExt cx="11766" cy="839"/>
            </a:xfrm>
          </p:grpSpPr>
          <p:grpSp>
            <p:nvGrpSpPr>
              <p:cNvPr id="17" name="redpptx.com-redpptx.com-redpptx.com-redpptx.com-redpptx.com-redpptx.com-redpptx.com-redpptx.com-Group 13"/>
              <p:cNvGrpSpPr/>
              <p:nvPr/>
            </p:nvGrpSpPr>
            <p:grpSpPr>
              <a:xfrm>
                <a:off x="2560" y="6057"/>
                <a:ext cx="11766" cy="839"/>
                <a:chOff x="874710" y="3387970"/>
                <a:chExt cx="9648765" cy="2893262"/>
              </a:xfrm>
            </p:grpSpPr>
            <p:sp>
              <p:nvSpPr>
                <p:cNvPr id="18" name="矩形: 圆顶角 6"/>
                <p:cNvSpPr/>
                <p:nvPr>
                  <p:custDataLst>
                    <p:tags r:id="rId12"/>
                  </p:custDataLst>
                </p:nvPr>
              </p:nvSpPr>
              <p:spPr>
                <a:xfrm rot="10800000">
                  <a:off x="874710" y="3387970"/>
                  <a:ext cx="9648765"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19" name="直接连接符 18"/>
                <p:cNvCxnSpPr/>
                <p:nvPr>
                  <p:custDataLst>
                    <p:tags r:id="rId13"/>
                  </p:custDataLst>
                </p:nvPr>
              </p:nvCxnSpPr>
              <p:spPr>
                <a:xfrm>
                  <a:off x="874713" y="3389925"/>
                  <a:ext cx="9627444" cy="0"/>
                </a:xfrm>
                <a:prstGeom prst="line">
                  <a:avLst/>
                </a:prstGeom>
                <a:noFill/>
                <a:ln w="31750" cap="flat" cmpd="sng" algn="ctr">
                  <a:solidFill>
                    <a:srgbClr val="A9330B"/>
                  </a:solidFill>
                  <a:prstDash val="solid"/>
                  <a:miter lim="800000"/>
                </a:ln>
                <a:effectLst/>
              </p:spPr>
            </p:cxnSp>
          </p:grpSp>
          <p:sp>
            <p:nvSpPr>
              <p:cNvPr id="20" name="redpptx.com-TextBox 25"/>
              <p:cNvSpPr txBox="1"/>
              <p:nvPr>
                <p:custDataLst>
                  <p:tags r:id="rId14"/>
                </p:custDataLst>
              </p:nvPr>
            </p:nvSpPr>
            <p:spPr>
              <a:xfrm>
                <a:off x="3465" y="6149"/>
                <a:ext cx="9879"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持续深化改革攻坚，共青团在深彻锻造中不断焕发生机活力。</a:t>
                </a:r>
              </a:p>
            </p:txBody>
          </p:sp>
        </p:grpSp>
        <p:pic>
          <p:nvPicPr>
            <p:cNvPr id="21" name="redpptx.com-元素" descr="E:\PPT\美化\共青团十九大精神-红底科技\51miz-E1151182-728E4DB7.png51miz-E1151182-728E4DB7"/>
            <p:cNvPicPr>
              <a:picLocks noChangeAspect="1"/>
            </p:cNvPicPr>
            <p:nvPr>
              <p:custDataLst>
                <p:tags r:id="rId15"/>
              </p:custDataLst>
            </p:nvPr>
          </p:nvPicPr>
          <p:blipFill>
            <a:blip r:embed="rId6">
              <a:extLst>
                <a:ext uri="{28A0092B-C50C-407E-A947-70E740481C1C}">
                  <a14:useLocalDpi xmlns:a14="http://schemas.microsoft.com/office/drawing/2010/main"/>
                </a:ext>
              </a:extLst>
            </a:blip>
            <a:stretch>
              <a:fillRect/>
            </a:stretch>
          </p:blipFill>
          <p:spPr>
            <a:xfrm rot="900000" flipH="1">
              <a:off x="2247" y="5532"/>
              <a:ext cx="1319" cy="1757"/>
            </a:xfrm>
            <a:prstGeom prst="rect">
              <a:avLst/>
            </a:prstGeom>
          </p:spPr>
        </p:pic>
      </p:grpSp>
      <p:grpSp>
        <p:nvGrpSpPr>
          <p:cNvPr id="24" name="组合 23"/>
          <p:cNvGrpSpPr/>
          <p:nvPr/>
        </p:nvGrpSpPr>
        <p:grpSpPr>
          <a:xfrm>
            <a:off x="2263140" y="4407535"/>
            <a:ext cx="7679057" cy="1115695"/>
            <a:chOff x="2247" y="5532"/>
            <a:chExt cx="12093" cy="1757"/>
          </a:xfrm>
        </p:grpSpPr>
        <p:grpSp>
          <p:nvGrpSpPr>
            <p:cNvPr id="25" name="组合 24"/>
            <p:cNvGrpSpPr/>
            <p:nvPr/>
          </p:nvGrpSpPr>
          <p:grpSpPr>
            <a:xfrm>
              <a:off x="2560" y="6057"/>
              <a:ext cx="11780" cy="839"/>
              <a:chOff x="2560" y="6057"/>
              <a:chExt cx="11780" cy="839"/>
            </a:xfrm>
          </p:grpSpPr>
          <p:grpSp>
            <p:nvGrpSpPr>
              <p:cNvPr id="27" name="redpptx.com-redpptx.com-redpptx.com-redpptx.com-redpptx.com-redpptx.com-redpptx.com-redpptx.com-Group 13"/>
              <p:cNvGrpSpPr/>
              <p:nvPr/>
            </p:nvGrpSpPr>
            <p:grpSpPr>
              <a:xfrm>
                <a:off x="2560" y="6057"/>
                <a:ext cx="11780" cy="839"/>
                <a:chOff x="874710" y="3387970"/>
                <a:chExt cx="9660249" cy="2893262"/>
              </a:xfrm>
            </p:grpSpPr>
            <p:sp>
              <p:nvSpPr>
                <p:cNvPr id="28" name="矩形: 圆顶角 6"/>
                <p:cNvSpPr/>
                <p:nvPr>
                  <p:custDataLst>
                    <p:tags r:id="rId16"/>
                  </p:custDataLst>
                </p:nvPr>
              </p:nvSpPr>
              <p:spPr>
                <a:xfrm rot="10800000">
                  <a:off x="874710" y="3387970"/>
                  <a:ext cx="9650405"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29" name="直接连接符 28"/>
                <p:cNvCxnSpPr/>
                <p:nvPr>
                  <p:custDataLst>
                    <p:tags r:id="rId17"/>
                  </p:custDataLst>
                </p:nvPr>
              </p:nvCxnSpPr>
              <p:spPr>
                <a:xfrm>
                  <a:off x="874713" y="3389925"/>
                  <a:ext cx="9660246" cy="0"/>
                </a:xfrm>
                <a:prstGeom prst="line">
                  <a:avLst/>
                </a:prstGeom>
                <a:noFill/>
                <a:ln w="31750" cap="flat" cmpd="sng" algn="ctr">
                  <a:solidFill>
                    <a:srgbClr val="A9330B"/>
                  </a:solidFill>
                  <a:prstDash val="solid"/>
                  <a:miter lim="800000"/>
                </a:ln>
                <a:effectLst/>
              </p:spPr>
            </p:cxnSp>
          </p:grpSp>
          <p:sp>
            <p:nvSpPr>
              <p:cNvPr id="30" name="redpptx.com-TextBox 25"/>
              <p:cNvSpPr txBox="1"/>
              <p:nvPr>
                <p:custDataLst>
                  <p:tags r:id="rId18"/>
                </p:custDataLst>
              </p:nvPr>
            </p:nvSpPr>
            <p:spPr>
              <a:xfrm>
                <a:off x="3465" y="6149"/>
                <a:ext cx="9313"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全面从严管团治团，严和实的基调在全团鲜明树立。</a:t>
                </a:r>
              </a:p>
            </p:txBody>
          </p:sp>
        </p:grpSp>
        <p:pic>
          <p:nvPicPr>
            <p:cNvPr id="31" name="redpptx.com-元素" descr="E:\PPT\美化\共青团十九大精神-红底科技\51miz-E1151182-728E4DB7.png51miz-E1151182-728E4DB7"/>
            <p:cNvPicPr>
              <a:picLocks noChangeAspect="1"/>
            </p:cNvPicPr>
            <p:nvPr>
              <p:custDataLst>
                <p:tags r:id="rId19"/>
              </p:custDataLst>
            </p:nvPr>
          </p:nvPicPr>
          <p:blipFill>
            <a:blip r:embed="rId6">
              <a:extLst>
                <a:ext uri="{28A0092B-C50C-407E-A947-70E740481C1C}">
                  <a14:useLocalDpi xmlns:a14="http://schemas.microsoft.com/office/drawing/2010/main"/>
                </a:ext>
              </a:extLst>
            </a:blip>
            <a:stretch>
              <a:fillRect/>
            </a:stretch>
          </p:blipFill>
          <p:spPr>
            <a:xfrm rot="900000" flipH="1">
              <a:off x="2247" y="5532"/>
              <a:ext cx="1319" cy="1757"/>
            </a:xfrm>
            <a:prstGeom prst="rect">
              <a:avLst/>
            </a:prstGeom>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par>
                          <p:cTn id="8" fill="hold" nodeType="afterGroup">
                            <p:stCondLst>
                              <p:cond delay="500"/>
                            </p:stCondLst>
                            <p:childTnLst>
                              <p:par>
                                <p:cTn id="9" presetID="9" presetClass="entr" presetSubtype="0" dur="50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dissolve">
                                      <p:cBhvr>
                                        <p:cTn id="11" dur="500"/>
                                        <p:tgtEl>
                                          <p:spTgt spid="10"/>
                                        </p:tgtEl>
                                      </p:cBhvr>
                                    </p:animEffect>
                                  </p:childTnLst>
                                </p:cTn>
                              </p:par>
                            </p:childTnLst>
                          </p:cTn>
                        </p:par>
                        <p:par>
                          <p:cTn id="12" fill="hold" nodeType="afterGroup">
                            <p:stCondLst>
                              <p:cond delay="1000"/>
                            </p:stCondLst>
                            <p:childTnLst>
                              <p:par>
                                <p:cTn id="13" presetID="9" presetClass="entr" presetSubtype="0" dur="500" fill="hold" nodeType="after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dissolve">
                                      <p:cBhvr>
                                        <p:cTn id="15" dur="500"/>
                                        <p:tgtEl>
                                          <p:spTgt spid="23"/>
                                        </p:tgtEl>
                                      </p:cBhvr>
                                    </p:animEffect>
                                  </p:childTnLst>
                                </p:cTn>
                              </p:par>
                            </p:childTnLst>
                          </p:cTn>
                        </p:par>
                        <p:par>
                          <p:cTn id="16" fill="hold" nodeType="afterGroup">
                            <p:stCondLst>
                              <p:cond delay="1500"/>
                            </p:stCondLst>
                            <p:childTnLst>
                              <p:par>
                                <p:cTn id="17" presetID="9" presetClass="entr" presetSubtype="0" dur="500" fill="hold"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dissolve">
                                      <p:cBhvr>
                                        <p:cTn id="19"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51miz-E1033461-C715BA88"/>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0" y="5104130"/>
            <a:ext cx="3048000" cy="1279525"/>
          </a:xfrm>
          <a:prstGeom prst="rect">
            <a:avLst/>
          </a:prstGeom>
        </p:spPr>
      </p:pic>
      <p:sp>
        <p:nvSpPr>
          <p:cNvPr id="5" name="文本框 4"/>
          <p:cNvSpPr txBox="1"/>
          <p:nvPr/>
        </p:nvSpPr>
        <p:spPr>
          <a:xfrm>
            <a:off x="1491615" y="2056130"/>
            <a:ext cx="9208770" cy="30822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90000"/>
              </a:lnSpc>
            </a:pPr>
            <a:r>
              <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新时代中国青年</a:t>
            </a:r>
          </a:p>
          <a:p>
            <a:pPr indent="0" algn="ctr" fontAlgn="auto">
              <a:lnSpc>
                <a:spcPct val="90000"/>
              </a:lnSpc>
            </a:pPr>
            <a:r>
              <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的使命担当</a:t>
            </a:r>
            <a:br>
              <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br>
            <a:endPar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endParaRPr>
          </a:p>
        </p:txBody>
      </p:sp>
      <p:sp>
        <p:nvSpPr>
          <p:cNvPr id="7" name="文本框 6"/>
          <p:cNvSpPr txBox="1"/>
          <p:nvPr/>
        </p:nvSpPr>
        <p:spPr>
          <a:xfrm>
            <a:off x="2614295" y="4066540"/>
            <a:ext cx="696341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gradFill>
                  <a:gsLst>
                    <a:gs pos="50000">
                      <a:srgbClr val="F8E786"/>
                    </a:gs>
                    <a:gs pos="0">
                      <a:srgbClr val="FAEFAE"/>
                    </a:gs>
                    <a:gs pos="100000">
                      <a:srgbClr val="F5DE5D"/>
                    </a:gs>
                  </a:gsLst>
                  <a:lin scaled="1"/>
                </a:gradFill>
              </a:rPr>
              <a:t>十九大精神是指中国共产党第十九次全国代表大会提出的一系列重要思想、原则和战略部署。它包含了党的基本路线、基本纲领、基本经验和基本要求，是指导中国共产党和中国人民进行社会主义现代化建设的总纲。</a:t>
            </a:r>
          </a:p>
        </p:txBody>
      </p:sp>
      <p:sp>
        <p:nvSpPr>
          <p:cNvPr id="8" name="文本框 7"/>
          <p:cNvSpPr txBox="1"/>
          <p:nvPr/>
        </p:nvSpPr>
        <p:spPr>
          <a:xfrm>
            <a:off x="1036320" y="396875"/>
            <a:ext cx="10119360" cy="2451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0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The spirit of the 19th National Congress</a:t>
            </a:r>
          </a:p>
        </p:txBody>
      </p:sp>
      <p:sp>
        <p:nvSpPr>
          <p:cNvPr id="2" name="文本框 1"/>
          <p:cNvSpPr txBox="1"/>
          <p:nvPr/>
        </p:nvSpPr>
        <p:spPr>
          <a:xfrm>
            <a:off x="996950" y="1301750"/>
            <a:ext cx="102108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40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第二部分</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cond evt="onBegin" delay="0">
                          <p:tn val="6"/>
                        </p:cond>
                      </p:stCondLst>
                      <p:childTnLst>
                        <p:par>
                          <p:cTn id="8" fill="hold">
                            <p:stCondLst>
                              <p:cond delay="0"/>
                            </p:stCondLst>
                            <p:childTnLst>
                              <p:par>
                                <p:cTn id="9" presetID="2" presetClass="entr" presetSubtype="4" dur="50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1" presetClass="entr" presetSubtype="0" dur="1"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par>
                          <p:cTn id="16" fill="hold" nodeType="afterGroup">
                            <p:stCondLst>
                              <p:cond delay="501"/>
                            </p:stCondLst>
                            <p:childTnLst>
                              <p:par>
                                <p:cTn id="17" presetID="1" presetClass="entr" presetSubtype="0" dur="1"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4" name="矩形 3"/>
          <p:cNvSpPr/>
          <p:nvPr/>
        </p:nvSpPr>
        <p:spPr>
          <a:xfrm>
            <a:off x="755015" y="-846455"/>
            <a:ext cx="7898130" cy="922020"/>
          </a:xfrm>
          <a:prstGeom prst="rect">
            <a:avLst/>
          </a:prstGeom>
        </p:spPr>
        <p:txBody>
          <a:bodyPr vert="horz" wrap="square"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endParaRPr lang="zh-CN" altLang="en-US" sz="3100" b="1">
              <a:solidFill>
                <a:srgbClr val="C00000"/>
              </a:solidFill>
              <a:latin typeface="+mj-lt"/>
              <a:ea typeface="+mj-ea"/>
              <a:cs typeface="阿里巴巴普惠体" panose="00020600040101010101" charset="-122"/>
              <a:sym typeface="+mn-ea"/>
            </a:endParaRPr>
          </a:p>
        </p:txBody>
      </p:sp>
      <p:sp>
        <p:nvSpPr>
          <p:cNvPr id="3" name="文本框 2"/>
          <p:cNvSpPr txBox="1"/>
          <p:nvPr>
            <p:custDataLst>
              <p:tags r:id="rId2"/>
            </p:custDataLst>
          </p:nvPr>
        </p:nvSpPr>
        <p:spPr>
          <a:xfrm>
            <a:off x="609600" y="743585"/>
            <a:ext cx="9398000" cy="5200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zh-CN" altLang="en-US" sz="3100" spc="500">
                <a:solidFill>
                  <a:srgbClr val="BE0000"/>
                </a:solidFill>
                <a:uFillTx/>
                <a:latin typeface="印品雅宋简 Bold（非商用）" panose="02000500000000000000" charset="-122"/>
                <a:ea typeface="印品雅宋简 Bold（非商用）" panose="02000500000000000000" charset="-122"/>
                <a:cs typeface="阿里巴巴普惠体" panose="00020600040101010101" charset="-122"/>
                <a:sym typeface="+mn-ea"/>
              </a:rPr>
              <a:t>二、新时代中国青年的使命担当</a:t>
            </a:r>
          </a:p>
        </p:txBody>
      </p:sp>
      <p:grpSp>
        <p:nvGrpSpPr>
          <p:cNvPr id="9" name="组合 8"/>
          <p:cNvGrpSpPr/>
          <p:nvPr/>
        </p:nvGrpSpPr>
        <p:grpSpPr>
          <a:xfrm>
            <a:off x="1053465" y="1879600"/>
            <a:ext cx="9974580" cy="918210"/>
            <a:chOff x="1659" y="2671"/>
            <a:chExt cx="15708" cy="1446"/>
          </a:xfrm>
        </p:grpSpPr>
        <p:grpSp>
          <p:nvGrpSpPr>
            <p:cNvPr id="6" name="redpptx.com-Group 2"/>
            <p:cNvGrpSpPr/>
            <p:nvPr/>
          </p:nvGrpSpPr>
          <p:grpSpPr>
            <a:xfrm>
              <a:off x="1659" y="2671"/>
              <a:ext cx="15708" cy="1446"/>
              <a:chOff x="945336" y="2238932"/>
              <a:chExt cx="10371952" cy="3215657"/>
            </a:xfrm>
          </p:grpSpPr>
          <p:sp>
            <p:nvSpPr>
              <p:cNvPr id="7" name="矩形: 圆角 27"/>
              <p:cNvSpPr/>
              <p:nvPr>
                <p:custDataLst>
                  <p:tags r:id="rId3"/>
                </p:custDataLst>
              </p:nvPr>
            </p:nvSpPr>
            <p:spPr>
              <a:xfrm>
                <a:off x="945336" y="2238932"/>
                <a:ext cx="10371952" cy="3215657"/>
              </a:xfrm>
              <a:prstGeom prst="roundRect">
                <a:avLst>
                  <a:gd name="adj" fmla="val 3003"/>
                </a:avLst>
              </a:prstGeom>
              <a:noFill/>
              <a:ln>
                <a:gradFill flip="none" rotWithShape="1">
                  <a:gsLst>
                    <a:gs pos="63000">
                      <a:srgbClr val="F3AB9D"/>
                    </a:gs>
                    <a:gs pos="0">
                      <a:srgbClr val="C00000"/>
                    </a:gs>
                    <a:gs pos="100000">
                      <a:srgbClr val="FFFFFF">
                        <a:alpha val="0"/>
                      </a:srgbClr>
                    </a:gs>
                  </a:gsLst>
                  <a:lin ang="5400000" scaled="1"/>
                </a:gradFill>
              </a:ln>
            </p:spPr>
            <p:style>
              <a:lnRef idx="2">
                <a:srgbClr val="CC1E37">
                  <a:shade val="50000"/>
                </a:srgbClr>
              </a:lnRef>
              <a:fillRef idx="1">
                <a:srgbClr val="CC1E37"/>
              </a:fillRef>
              <a:effectRef idx="0">
                <a:srgbClr val="CC1E37"/>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8" name="任意多边形: 形状 30"/>
              <p:cNvSpPr/>
              <p:nvPr>
                <p:custDataLst>
                  <p:tags r:id="rId4"/>
                </p:custDataLst>
              </p:nvPr>
            </p:nvSpPr>
            <p:spPr>
              <a:xfrm>
                <a:off x="1700206" y="2239078"/>
                <a:ext cx="1466851" cy="180052"/>
              </a:xfrm>
              <a:custGeom>
                <a:gdLst>
                  <a:gd name="connsiteX0" fmla="*/ 0 w 1466851"/>
                  <a:gd name="connsiteY0" fmla="*/ 0 h 792000"/>
                  <a:gd name="connsiteX1" fmla="*/ 1466851 w 1466851"/>
                  <a:gd name="connsiteY1" fmla="*/ 0 h 792000"/>
                  <a:gd name="connsiteX2" fmla="*/ 1268851 w 1466851"/>
                  <a:gd name="connsiteY2" fmla="*/ 792000 h 792000"/>
                  <a:gd name="connsiteX3" fmla="*/ 0 w 1466851"/>
                  <a:gd name="connsiteY3" fmla="*/ 792000 h 792000"/>
                </a:gdLst>
                <a:cxnLst>
                  <a:cxn ang="0">
                    <a:pos x="connsiteX0" y="connsiteY0"/>
                  </a:cxn>
                  <a:cxn ang="0">
                    <a:pos x="connsiteX1" y="connsiteY1"/>
                  </a:cxn>
                  <a:cxn ang="0">
                    <a:pos x="connsiteX2" y="connsiteY2"/>
                  </a:cxn>
                  <a:cxn ang="0">
                    <a:pos x="connsiteX3" y="connsiteY3"/>
                  </a:cxn>
                </a:cxnLst>
                <a:rect l="l" t="t" r="r" b="b"/>
                <a:pathLst>
                  <a:path w="1466851" h="792000">
                    <a:moveTo>
                      <a:pt x="0" y="0"/>
                    </a:moveTo>
                    <a:lnTo>
                      <a:pt x="1466851" y="0"/>
                    </a:lnTo>
                    <a:lnTo>
                      <a:pt x="1268851" y="792000"/>
                    </a:lnTo>
                    <a:lnTo>
                      <a:pt x="0" y="792000"/>
                    </a:lnTo>
                    <a:close/>
                  </a:path>
                </a:pathLst>
              </a:custGeom>
              <a:solidFill>
                <a:srgbClr val="E32C17">
                  <a:lumMod val="100000"/>
                </a:srgbClr>
              </a:solidFill>
              <a:ln>
                <a:noFill/>
              </a:ln>
            </p:spPr>
            <p:style>
              <a:lnRef idx="2">
                <a:srgbClr val="CC1E37">
                  <a:shade val="50000"/>
                </a:srgbClr>
              </a:lnRef>
              <a:fillRef idx="1">
                <a:srgbClr val="CC1E37"/>
              </a:fillRef>
              <a:effectRef idx="0">
                <a:srgbClr val="CC1E37"/>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800"/>
              </a:p>
            </p:txBody>
          </p:sp>
        </p:grpSp>
        <p:sp>
          <p:nvSpPr>
            <p:cNvPr id="10" name="redpptx.com-TextBox 9"/>
            <p:cNvSpPr txBox="1"/>
            <p:nvPr>
              <p:custDataLst>
                <p:tags r:id="rId5"/>
              </p:custDataLst>
            </p:nvPr>
          </p:nvSpPr>
          <p:spPr>
            <a:xfrm>
              <a:off x="1806" y="2866"/>
              <a:ext cx="15287" cy="1073"/>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fontAlgn="auto">
                <a:buFont typeface="Wingdings" panose="05000000000000000000" charset="0"/>
                <a:buChar char="p"/>
              </a:pPr>
              <a:r>
                <a:rPr altLang="zh-CN" sz="1600">
                  <a:solidFill>
                    <a:srgbClr val="C00000"/>
                  </a:solidFill>
                  <a:latin typeface="阿里巴巴普惠体"/>
                  <a:ea typeface="阿里巴巴普惠体"/>
                </a:rPr>
                <a:t>面对中华民族伟大复兴战略全局和世界百年未有之大变局，面对前进道路上可能遇到的艰难险阻甚至惊涛骇浪，广大青年必须展现勇当先锋的青春气质，为强国建设、民族复兴挺膺担当。</a:t>
              </a:r>
            </a:p>
          </p:txBody>
        </p:sp>
      </p:grpSp>
      <p:grpSp>
        <p:nvGrpSpPr>
          <p:cNvPr id="11" name="组合 10"/>
          <p:cNvGrpSpPr/>
          <p:nvPr/>
        </p:nvGrpSpPr>
        <p:grpSpPr>
          <a:xfrm>
            <a:off x="1053465" y="3368040"/>
            <a:ext cx="5527040" cy="1395095"/>
            <a:chOff x="1659" y="2671"/>
            <a:chExt cx="15708" cy="2197"/>
          </a:xfrm>
        </p:grpSpPr>
        <p:grpSp>
          <p:nvGrpSpPr>
            <p:cNvPr id="12" name="redpptx.com-Group 2"/>
            <p:cNvGrpSpPr/>
            <p:nvPr/>
          </p:nvGrpSpPr>
          <p:grpSpPr>
            <a:xfrm>
              <a:off x="1659" y="2671"/>
              <a:ext cx="15708" cy="1446"/>
              <a:chOff x="945336" y="2238932"/>
              <a:chExt cx="10371952" cy="3215657"/>
            </a:xfrm>
          </p:grpSpPr>
          <p:sp>
            <p:nvSpPr>
              <p:cNvPr id="13" name="矩形: 圆角 27"/>
              <p:cNvSpPr/>
              <p:nvPr>
                <p:custDataLst>
                  <p:tags r:id="rId6"/>
                </p:custDataLst>
              </p:nvPr>
            </p:nvSpPr>
            <p:spPr>
              <a:xfrm>
                <a:off x="945336" y="2238932"/>
                <a:ext cx="10371952" cy="3215657"/>
              </a:xfrm>
              <a:prstGeom prst="roundRect">
                <a:avLst>
                  <a:gd name="adj" fmla="val 3003"/>
                </a:avLst>
              </a:prstGeom>
              <a:noFill/>
              <a:ln>
                <a:gradFill flip="none" rotWithShape="1">
                  <a:gsLst>
                    <a:gs pos="63000">
                      <a:srgbClr val="F3AB9D"/>
                    </a:gs>
                    <a:gs pos="0">
                      <a:srgbClr val="C00000"/>
                    </a:gs>
                    <a:gs pos="100000">
                      <a:srgbClr val="FFFFFF">
                        <a:alpha val="0"/>
                      </a:srgbClr>
                    </a:gs>
                  </a:gsLst>
                  <a:lin ang="5400000" scaled="1"/>
                </a:gradFill>
              </a:ln>
            </p:spPr>
            <p:style>
              <a:lnRef idx="2">
                <a:srgbClr val="CC1E37">
                  <a:shade val="50000"/>
                </a:srgbClr>
              </a:lnRef>
              <a:fillRef idx="1">
                <a:srgbClr val="CC1E37"/>
              </a:fillRef>
              <a:effectRef idx="0">
                <a:srgbClr val="CC1E37"/>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14" name="任意多边形: 形状 30"/>
              <p:cNvSpPr/>
              <p:nvPr>
                <p:custDataLst>
                  <p:tags r:id="rId7"/>
                </p:custDataLst>
              </p:nvPr>
            </p:nvSpPr>
            <p:spPr>
              <a:xfrm>
                <a:off x="1700206" y="2239078"/>
                <a:ext cx="1466851" cy="180052"/>
              </a:xfrm>
              <a:custGeom>
                <a:gdLst>
                  <a:gd name="connsiteX0" fmla="*/ 0 w 1466851"/>
                  <a:gd name="connsiteY0" fmla="*/ 0 h 792000"/>
                  <a:gd name="connsiteX1" fmla="*/ 1466851 w 1466851"/>
                  <a:gd name="connsiteY1" fmla="*/ 0 h 792000"/>
                  <a:gd name="connsiteX2" fmla="*/ 1268851 w 1466851"/>
                  <a:gd name="connsiteY2" fmla="*/ 792000 h 792000"/>
                  <a:gd name="connsiteX3" fmla="*/ 0 w 1466851"/>
                  <a:gd name="connsiteY3" fmla="*/ 792000 h 792000"/>
                </a:gdLst>
                <a:cxnLst>
                  <a:cxn ang="0">
                    <a:pos x="connsiteX0" y="connsiteY0"/>
                  </a:cxn>
                  <a:cxn ang="0">
                    <a:pos x="connsiteX1" y="connsiteY1"/>
                  </a:cxn>
                  <a:cxn ang="0">
                    <a:pos x="connsiteX2" y="connsiteY2"/>
                  </a:cxn>
                  <a:cxn ang="0">
                    <a:pos x="connsiteX3" y="connsiteY3"/>
                  </a:cxn>
                </a:cxnLst>
                <a:rect l="l" t="t" r="r" b="b"/>
                <a:pathLst>
                  <a:path w="1466851" h="792000">
                    <a:moveTo>
                      <a:pt x="0" y="0"/>
                    </a:moveTo>
                    <a:lnTo>
                      <a:pt x="1466851" y="0"/>
                    </a:lnTo>
                    <a:lnTo>
                      <a:pt x="1268851" y="792000"/>
                    </a:lnTo>
                    <a:lnTo>
                      <a:pt x="0" y="792000"/>
                    </a:lnTo>
                    <a:close/>
                  </a:path>
                </a:pathLst>
              </a:custGeom>
              <a:solidFill>
                <a:srgbClr val="E32C17">
                  <a:lumMod val="100000"/>
                </a:srgbClr>
              </a:solidFill>
              <a:ln>
                <a:noFill/>
              </a:ln>
            </p:spPr>
            <p:style>
              <a:lnRef idx="2">
                <a:srgbClr val="CC1E37">
                  <a:shade val="50000"/>
                </a:srgbClr>
              </a:lnRef>
              <a:fillRef idx="1">
                <a:srgbClr val="CC1E37"/>
              </a:fillRef>
              <a:effectRef idx="0">
                <a:srgbClr val="CC1E37"/>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800"/>
              </a:p>
            </p:txBody>
          </p:sp>
        </p:grpSp>
        <p:sp>
          <p:nvSpPr>
            <p:cNvPr id="15" name="redpptx.com-TextBox 9"/>
            <p:cNvSpPr txBox="1"/>
            <p:nvPr>
              <p:custDataLst>
                <p:tags r:id="rId8"/>
              </p:custDataLst>
            </p:nvPr>
          </p:nvSpPr>
          <p:spPr>
            <a:xfrm>
              <a:off x="1806" y="2866"/>
              <a:ext cx="15287" cy="2002"/>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fontAlgn="auto">
                <a:buFont typeface="Wingdings" panose="05000000000000000000" charset="0"/>
                <a:buChar char="p"/>
              </a:pPr>
              <a:r>
                <a:rPr altLang="zh-CN" sz="1600">
                  <a:solidFill>
                    <a:srgbClr val="C00000"/>
                  </a:solidFill>
                  <a:latin typeface="阿里巴巴普惠体"/>
                  <a:ea typeface="阿里巴巴普惠体"/>
                </a:rPr>
                <a:t>我们要牢记总书记教诲，自觉向总书记学习，坚定历史自信、激发历史主动，努力做有理想、敢担当、能吃苦、肯奋斗的新时代好青年，让青春在全面建设社会主义现代化国家的火热实践中绽放绚丽之花。</a:t>
              </a:r>
            </a:p>
          </p:txBody>
        </p:sp>
      </p:grpSp>
      <p:pic>
        <p:nvPicPr>
          <p:cNvPr id="16" name="图片 15" descr="P-10242499-10226133"/>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7244080" y="3233420"/>
            <a:ext cx="3480435" cy="232029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par>
                          <p:cTn id="8" fill="hold" nodeType="afterGroup">
                            <p:stCondLst>
                              <p:cond delay="500"/>
                            </p:stCondLst>
                            <p:childTnLst>
                              <p:par>
                                <p:cTn id="9" presetID="22" presetClass="entr" presetSubtype="4" dur="50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ipe(down)">
                                      <p:cBhvr>
                                        <p:cTn id="11" dur="500"/>
                                        <p:tgtEl>
                                          <p:spTgt spid="11"/>
                                        </p:tgtEl>
                                      </p:cBhvr>
                                    </p:animEffect>
                                  </p:childTnLst>
                                </p:cTn>
                              </p:par>
                            </p:childTnLst>
                          </p:cTn>
                        </p:par>
                        <p:par>
                          <p:cTn id="12" fill="hold" nodeType="afterGroup">
                            <p:stCondLst>
                              <p:cond delay="1000"/>
                            </p:stCondLst>
                            <p:childTnLst>
                              <p:par>
                                <p:cTn id="13" presetID="22" presetClass="entr" presetSubtype="4"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down)">
                                      <p:cBhvr>
                                        <p:cTn id="1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5" name="文本框 4"/>
          <p:cNvSpPr txBox="1"/>
          <p:nvPr/>
        </p:nvSpPr>
        <p:spPr>
          <a:xfrm>
            <a:off x="1903095" y="6955790"/>
            <a:ext cx="7837170" cy="23069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阿里巴巴普惠体" panose="00020600040101010101" charset="-122"/>
            </a:endParaRPr>
          </a:p>
          <a:p>
            <a:endParaRPr lang="zh-CN" altLang="en-US">
              <a:cs typeface="阿里巴巴普惠体" panose="00020600040101010101" charset="-122"/>
            </a:endParaRPr>
          </a:p>
          <a:p>
            <a:endParaRPr lang="zh-CN" altLang="en-US">
              <a:cs typeface="阿里巴巴普惠体" panose="00020600040101010101" charset="-122"/>
            </a:endParaRPr>
          </a:p>
          <a:p>
            <a:endParaRPr lang="zh-CN" altLang="en-US">
              <a:cs typeface="阿里巴巴普惠体" panose="00020600040101010101" charset="-122"/>
            </a:endParaRPr>
          </a:p>
          <a:p>
            <a:endParaRPr lang="zh-CN" altLang="en-US">
              <a:cs typeface="阿里巴巴普惠体" panose="00020600040101010101" charset="-122"/>
            </a:endParaRPr>
          </a:p>
          <a:p>
            <a:endParaRPr lang="zh-CN" altLang="en-US">
              <a:cs typeface="阿里巴巴普惠体" panose="00020600040101010101" charset="-122"/>
            </a:endParaRPr>
          </a:p>
          <a:p>
            <a:endParaRPr lang="zh-CN" altLang="en-US">
              <a:cs typeface="阿里巴巴普惠体" panose="00020600040101010101" charset="-122"/>
            </a:endParaRPr>
          </a:p>
          <a:p>
            <a:endParaRPr lang="zh-CN" altLang="en-US">
              <a:cs typeface="阿里巴巴普惠体" panose="00020600040101010101" charset="-122"/>
            </a:endParaRPr>
          </a:p>
        </p:txBody>
      </p:sp>
      <p:sp>
        <p:nvSpPr>
          <p:cNvPr id="3" name="文本框 2"/>
          <p:cNvSpPr txBox="1"/>
          <p:nvPr>
            <p:custDataLst>
              <p:tags r:id="rId2"/>
            </p:custDataLst>
          </p:nvPr>
        </p:nvSpPr>
        <p:spPr>
          <a:xfrm>
            <a:off x="609600" y="743585"/>
            <a:ext cx="9398000" cy="5200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zh-CN" altLang="en-US" sz="3100" spc="500">
                <a:solidFill>
                  <a:srgbClr val="BE0000"/>
                </a:solidFill>
                <a:uFillTx/>
                <a:latin typeface="印品雅宋简 Bold（非商用）" panose="02000500000000000000" charset="-122"/>
                <a:ea typeface="印品雅宋简 Bold（非商用）" panose="02000500000000000000" charset="-122"/>
                <a:cs typeface="阿里巴巴普惠体" panose="00020600040101010101" charset="-122"/>
                <a:sym typeface="+mn-ea"/>
              </a:rPr>
              <a:t>二、新时代中国青年的使命担当</a:t>
            </a:r>
          </a:p>
        </p:txBody>
      </p:sp>
      <p:grpSp>
        <p:nvGrpSpPr>
          <p:cNvPr id="2" name="组合 1"/>
          <p:cNvGrpSpPr/>
          <p:nvPr/>
        </p:nvGrpSpPr>
        <p:grpSpPr>
          <a:xfrm>
            <a:off x="1750695" y="1530985"/>
            <a:ext cx="8652512" cy="1115695"/>
            <a:chOff x="2085" y="2391"/>
            <a:chExt cx="13626" cy="1757"/>
          </a:xfrm>
        </p:grpSpPr>
        <p:grpSp>
          <p:nvGrpSpPr>
            <p:cNvPr id="6" name="redpptx.com-redpptx.com-redpptx.com-redpptx.com-redpptx.com-redpptx.com-redpptx.com-redpptx.com-Group 13"/>
            <p:cNvGrpSpPr/>
            <p:nvPr/>
          </p:nvGrpSpPr>
          <p:grpSpPr>
            <a:xfrm>
              <a:off x="2398" y="2916"/>
              <a:ext cx="13313" cy="839"/>
              <a:chOff x="874710" y="3387970"/>
              <a:chExt cx="12583461" cy="2893262"/>
            </a:xfrm>
          </p:grpSpPr>
          <p:sp>
            <p:nvSpPr>
              <p:cNvPr id="7" name="矩形: 圆顶角 6"/>
              <p:cNvSpPr/>
              <p:nvPr>
                <p:custDataLst>
                  <p:tags r:id="rId3"/>
                </p:custDataLst>
              </p:nvPr>
            </p:nvSpPr>
            <p:spPr>
              <a:xfrm rot="10800000">
                <a:off x="874710" y="3387970"/>
                <a:ext cx="12564554"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8" name="直接连接符 7"/>
              <p:cNvCxnSpPr/>
              <p:nvPr>
                <p:custDataLst>
                  <p:tags r:id="rId4"/>
                </p:custDataLst>
              </p:nvPr>
            </p:nvCxnSpPr>
            <p:spPr>
              <a:xfrm>
                <a:off x="874713" y="3389925"/>
                <a:ext cx="12583458" cy="0"/>
              </a:xfrm>
              <a:prstGeom prst="line">
                <a:avLst/>
              </a:prstGeom>
              <a:noFill/>
              <a:ln w="31750" cap="flat" cmpd="sng" algn="ctr">
                <a:solidFill>
                  <a:srgbClr val="A9330B"/>
                </a:solidFill>
                <a:prstDash val="solid"/>
                <a:miter lim="800000"/>
              </a:ln>
              <a:effectLst/>
            </p:spPr>
          </p:cxnSp>
        </p:grpSp>
        <p:sp>
          <p:nvSpPr>
            <p:cNvPr id="26" name="redpptx.com-TextBox 25"/>
            <p:cNvSpPr txBox="1"/>
            <p:nvPr>
              <p:custDataLst>
                <p:tags r:id="rId5"/>
              </p:custDataLst>
            </p:nvPr>
          </p:nvSpPr>
          <p:spPr>
            <a:xfrm>
              <a:off x="3303" y="3008"/>
              <a:ext cx="987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一、新时代青年要自信自强，坚定不移紧跟党走好中国道路。</a:t>
              </a:r>
            </a:p>
          </p:txBody>
        </p:sp>
        <p:pic>
          <p:nvPicPr>
            <p:cNvPr id="9" name="redpptx.com-元素" descr="E:\PPT\美化\共青团十九大精神-红底科技\51miz-E1151182-728E4DB7.png51miz-E1151182-728E4DB7"/>
            <p:cNvPicPr>
              <a:picLocks noChangeAspect="1"/>
            </p:cNvPicPr>
            <p:nvPr>
              <p:custDataLst>
                <p:tags r:id="rId7"/>
              </p:custDataLst>
            </p:nvPr>
          </p:nvPicPr>
          <p:blipFill>
            <a:blip r:embed="rId6">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grpSp>
        <p:nvGrpSpPr>
          <p:cNvPr id="10" name="组合 9"/>
          <p:cNvGrpSpPr/>
          <p:nvPr/>
        </p:nvGrpSpPr>
        <p:grpSpPr>
          <a:xfrm>
            <a:off x="1750695" y="2472690"/>
            <a:ext cx="8673467" cy="1115695"/>
            <a:chOff x="2085" y="2391"/>
            <a:chExt cx="13659" cy="1757"/>
          </a:xfrm>
        </p:grpSpPr>
        <p:grpSp>
          <p:nvGrpSpPr>
            <p:cNvPr id="11" name="redpptx.com-redpptx.com-redpptx.com-redpptx.com-redpptx.com-redpptx.com-redpptx.com-redpptx.com-Group 13"/>
            <p:cNvGrpSpPr/>
            <p:nvPr/>
          </p:nvGrpSpPr>
          <p:grpSpPr>
            <a:xfrm>
              <a:off x="2398" y="2916"/>
              <a:ext cx="13346" cy="839"/>
              <a:chOff x="874710" y="3387970"/>
              <a:chExt cx="12614652" cy="2893262"/>
            </a:xfrm>
          </p:grpSpPr>
          <p:sp>
            <p:nvSpPr>
              <p:cNvPr id="12" name="矩形: 圆顶角 6"/>
              <p:cNvSpPr/>
              <p:nvPr>
                <p:custDataLst>
                  <p:tags r:id="rId8"/>
                </p:custDataLst>
              </p:nvPr>
            </p:nvSpPr>
            <p:spPr>
              <a:xfrm rot="10800000">
                <a:off x="874710" y="3387970"/>
                <a:ext cx="12575896"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13" name="直接连接符 12"/>
              <p:cNvCxnSpPr/>
              <p:nvPr>
                <p:custDataLst>
                  <p:tags r:id="rId9"/>
                </p:custDataLst>
              </p:nvPr>
            </p:nvCxnSpPr>
            <p:spPr>
              <a:xfrm>
                <a:off x="874713" y="3389925"/>
                <a:ext cx="12614649" cy="0"/>
              </a:xfrm>
              <a:prstGeom prst="line">
                <a:avLst/>
              </a:prstGeom>
              <a:noFill/>
              <a:ln w="31750" cap="flat" cmpd="sng" algn="ctr">
                <a:solidFill>
                  <a:srgbClr val="A9330B"/>
                </a:solidFill>
                <a:prstDash val="solid"/>
                <a:miter lim="800000"/>
              </a:ln>
              <a:effectLst/>
            </p:spPr>
          </p:cxnSp>
        </p:grpSp>
        <p:sp>
          <p:nvSpPr>
            <p:cNvPr id="14" name="redpptx.com-TextBox 25"/>
            <p:cNvSpPr txBox="1"/>
            <p:nvPr>
              <p:custDataLst>
                <p:tags r:id="rId10"/>
              </p:custDataLst>
            </p:nvPr>
          </p:nvSpPr>
          <p:spPr>
            <a:xfrm>
              <a:off x="3303" y="3008"/>
              <a:ext cx="987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二、新时代青年要担当奋斗，以实际行动传承弘扬中国精神。</a:t>
              </a:r>
            </a:p>
          </p:txBody>
        </p:sp>
        <p:pic>
          <p:nvPicPr>
            <p:cNvPr id="15" name="redpptx.com-元素" descr="E:\PPT\美化\共青团十九大精神-红底科技\51miz-E1151182-728E4DB7.png51miz-E1151182-728E4DB7"/>
            <p:cNvPicPr>
              <a:picLocks noChangeAspect="1"/>
            </p:cNvPicPr>
            <p:nvPr>
              <p:custDataLst>
                <p:tags r:id="rId11"/>
              </p:custDataLst>
            </p:nvPr>
          </p:nvPicPr>
          <p:blipFill>
            <a:blip r:embed="rId6">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grpSp>
        <p:nvGrpSpPr>
          <p:cNvPr id="16" name="组合 15"/>
          <p:cNvGrpSpPr/>
          <p:nvPr/>
        </p:nvGrpSpPr>
        <p:grpSpPr>
          <a:xfrm>
            <a:off x="1750695" y="3414395"/>
            <a:ext cx="8681722" cy="1115695"/>
            <a:chOff x="2085" y="2391"/>
            <a:chExt cx="13672" cy="1757"/>
          </a:xfrm>
        </p:grpSpPr>
        <p:grpSp>
          <p:nvGrpSpPr>
            <p:cNvPr id="17" name="redpptx.com-redpptx.com-redpptx.com-redpptx.com-redpptx.com-redpptx.com-redpptx.com-redpptx.com-Group 13"/>
            <p:cNvGrpSpPr/>
            <p:nvPr/>
          </p:nvGrpSpPr>
          <p:grpSpPr>
            <a:xfrm>
              <a:off x="2398" y="2916"/>
              <a:ext cx="13359" cy="839"/>
              <a:chOff x="874710" y="3387970"/>
              <a:chExt cx="12626940" cy="2893262"/>
            </a:xfrm>
          </p:grpSpPr>
          <p:sp>
            <p:nvSpPr>
              <p:cNvPr id="18" name="矩形: 圆顶角 6"/>
              <p:cNvSpPr/>
              <p:nvPr>
                <p:custDataLst>
                  <p:tags r:id="rId12"/>
                </p:custDataLst>
              </p:nvPr>
            </p:nvSpPr>
            <p:spPr>
              <a:xfrm rot="10800000">
                <a:off x="874710" y="3387970"/>
                <a:ext cx="12588184"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19" name="直接连接符 18"/>
              <p:cNvCxnSpPr/>
              <p:nvPr>
                <p:custDataLst>
                  <p:tags r:id="rId13"/>
                </p:custDataLst>
              </p:nvPr>
            </p:nvCxnSpPr>
            <p:spPr>
              <a:xfrm>
                <a:off x="874713" y="3389925"/>
                <a:ext cx="12626937" cy="0"/>
              </a:xfrm>
              <a:prstGeom prst="line">
                <a:avLst/>
              </a:prstGeom>
              <a:noFill/>
              <a:ln w="31750" cap="flat" cmpd="sng" algn="ctr">
                <a:solidFill>
                  <a:srgbClr val="A9330B"/>
                </a:solidFill>
                <a:prstDash val="solid"/>
                <a:miter lim="800000"/>
              </a:ln>
              <a:effectLst/>
            </p:spPr>
          </p:cxnSp>
        </p:grpSp>
        <p:sp>
          <p:nvSpPr>
            <p:cNvPr id="20" name="redpptx.com-TextBox 25"/>
            <p:cNvSpPr txBox="1"/>
            <p:nvPr>
              <p:custDataLst>
                <p:tags r:id="rId14"/>
              </p:custDataLst>
            </p:nvPr>
          </p:nvSpPr>
          <p:spPr>
            <a:xfrm>
              <a:off x="3303" y="3008"/>
              <a:ext cx="1038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三、新时代青年要团结一心，同人民群众一道凝聚起中国力量。</a:t>
              </a:r>
            </a:p>
          </p:txBody>
        </p:sp>
        <p:pic>
          <p:nvPicPr>
            <p:cNvPr id="21" name="redpptx.com-元素" descr="E:\PPT\美化\共青团十九大精神-红底科技\51miz-E1151182-728E4DB7.png51miz-E1151182-728E4DB7"/>
            <p:cNvPicPr>
              <a:picLocks noChangeAspect="1"/>
            </p:cNvPicPr>
            <p:nvPr>
              <p:custDataLst>
                <p:tags r:id="rId15"/>
              </p:custDataLst>
            </p:nvPr>
          </p:nvPicPr>
          <p:blipFill>
            <a:blip r:embed="rId6">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grpSp>
        <p:nvGrpSpPr>
          <p:cNvPr id="22" name="组合 21"/>
          <p:cNvGrpSpPr/>
          <p:nvPr/>
        </p:nvGrpSpPr>
        <p:grpSpPr>
          <a:xfrm>
            <a:off x="1750695" y="4356100"/>
            <a:ext cx="8689975" cy="1115695"/>
            <a:chOff x="2085" y="2391"/>
            <a:chExt cx="13685" cy="1757"/>
          </a:xfrm>
        </p:grpSpPr>
        <p:grpSp>
          <p:nvGrpSpPr>
            <p:cNvPr id="23" name="redpptx.com-redpptx.com-redpptx.com-redpptx.com-redpptx.com-redpptx.com-redpptx.com-redpptx.com-Group 13"/>
            <p:cNvGrpSpPr/>
            <p:nvPr/>
          </p:nvGrpSpPr>
          <p:grpSpPr>
            <a:xfrm>
              <a:off x="2398" y="2916"/>
              <a:ext cx="13176" cy="839"/>
              <a:chOff x="874710" y="3387970"/>
              <a:chExt cx="12453968" cy="2893262"/>
            </a:xfrm>
          </p:grpSpPr>
          <p:sp>
            <p:nvSpPr>
              <p:cNvPr id="24" name="矩形: 圆顶角 6"/>
              <p:cNvSpPr/>
              <p:nvPr>
                <p:custDataLst>
                  <p:tags r:id="rId16"/>
                </p:custDataLst>
              </p:nvPr>
            </p:nvSpPr>
            <p:spPr>
              <a:xfrm rot="10800000">
                <a:off x="874710" y="3387970"/>
                <a:ext cx="12453020"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25" name="直接连接符 24"/>
              <p:cNvCxnSpPr/>
              <p:nvPr>
                <p:custDataLst>
                  <p:tags r:id="rId17"/>
                </p:custDataLst>
              </p:nvPr>
            </p:nvCxnSpPr>
            <p:spPr>
              <a:xfrm>
                <a:off x="874713" y="3389925"/>
                <a:ext cx="12453965" cy="0"/>
              </a:xfrm>
              <a:prstGeom prst="line">
                <a:avLst/>
              </a:prstGeom>
              <a:noFill/>
              <a:ln w="31750" cap="flat" cmpd="sng" algn="ctr">
                <a:solidFill>
                  <a:srgbClr val="A9330B"/>
                </a:solidFill>
                <a:prstDash val="solid"/>
                <a:miter lim="800000"/>
              </a:ln>
              <a:effectLst/>
            </p:spPr>
          </p:cxnSp>
        </p:grpSp>
        <p:sp>
          <p:nvSpPr>
            <p:cNvPr id="27" name="redpptx.com-TextBox 25"/>
            <p:cNvSpPr txBox="1"/>
            <p:nvPr>
              <p:custDataLst>
                <p:tags r:id="rId18"/>
              </p:custDataLst>
            </p:nvPr>
          </p:nvSpPr>
          <p:spPr>
            <a:xfrm>
              <a:off x="3303" y="3008"/>
              <a:ext cx="12467"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四、新时代青年要开放包容，向全世界展现可信、可爱、可敬的中国形象。</a:t>
              </a:r>
            </a:p>
          </p:txBody>
        </p:sp>
        <p:pic>
          <p:nvPicPr>
            <p:cNvPr id="28" name="redpptx.com-元素" descr="E:\PPT\美化\共青团十九大精神-红底科技\51miz-E1151182-728E4DB7.png51miz-E1151182-728E4DB7"/>
            <p:cNvPicPr>
              <a:picLocks noChangeAspect="1"/>
            </p:cNvPicPr>
            <p:nvPr>
              <p:custDataLst>
                <p:tags r:id="rId19"/>
              </p:custDataLst>
            </p:nvPr>
          </p:nvPicPr>
          <p:blipFill>
            <a:blip r:embed="rId6">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dur="500" fill="hold" nodeType="afterEffect">
                                  <p:stCondLst>
                                    <p:cond delay="0"/>
                                  </p:stCondLst>
                                  <p:childTnLst>
                                    <p:set>
                                      <p:cBhvr>
                                        <p:cTn id="16" dur="1" fill="hold">
                                          <p:stCondLst>
                                            <p:cond delay="0"/>
                                          </p:stCondLst>
                                        </p:cTn>
                                        <p:tgtEl>
                                          <p:spTgt spid="16"/>
                                        </p:tgtEl>
                                        <p:attrNameLst>
                                          <p:attrName>style.visibility</p:attrName>
                                        </p:attrNameLst>
                                      </p:cBhvr>
                                      <p:to>
                                        <p:strVal val="visible"/>
                                      </p:to>
                                    </p:set>
                                    <p:anim calcmode="lin" valueType="num">
                                      <p:cBhvr additive="base">
                                        <p:cTn id="17" dur="500" fill="hold"/>
                                        <p:tgtEl>
                                          <p:spTgt spid="16"/>
                                        </p:tgtEl>
                                        <p:attrNameLst>
                                          <p:attrName>ppt_x</p:attrName>
                                        </p:attrNameLst>
                                      </p:cBhvr>
                                      <p:tavLst>
                                        <p:tav tm="0">
                                          <p:val>
                                            <p:strVal val="#ppt_x"/>
                                          </p:val>
                                        </p:tav>
                                        <p:tav tm="100000">
                                          <p:val>
                                            <p:strVal val="#ppt_x"/>
                                          </p:val>
                                        </p:tav>
                                      </p:tavLst>
                                    </p:anim>
                                    <p:anim calcmode="lin" valueType="num">
                                      <p:cBhvr additive="base">
                                        <p:cTn id="18" dur="500" fill="hold"/>
                                        <p:tgtEl>
                                          <p:spTgt spid="16"/>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dur="500" fill="hold" nodeType="afterEffect">
                                  <p:stCondLst>
                                    <p:cond delay="0"/>
                                  </p:stCondLst>
                                  <p:childTnLst>
                                    <p:set>
                                      <p:cBhvr>
                                        <p:cTn id="21" dur="1" fill="hold">
                                          <p:stCondLst>
                                            <p:cond delay="0"/>
                                          </p:stCondLst>
                                        </p:cTn>
                                        <p:tgtEl>
                                          <p:spTgt spid="22"/>
                                        </p:tgtEl>
                                        <p:attrNameLst>
                                          <p:attrName>style.visibility</p:attrName>
                                        </p:attrNameLst>
                                      </p:cBhvr>
                                      <p:to>
                                        <p:strVal val="visible"/>
                                      </p:to>
                                    </p:set>
                                    <p:anim calcmode="lin" valueType="num">
                                      <p:cBhvr additive="base">
                                        <p:cTn id="22" dur="500" fill="hold"/>
                                        <p:tgtEl>
                                          <p:spTgt spid="22"/>
                                        </p:tgtEl>
                                        <p:attrNameLst>
                                          <p:attrName>ppt_x</p:attrName>
                                        </p:attrNameLst>
                                      </p:cBhvr>
                                      <p:tavLst>
                                        <p:tav tm="0">
                                          <p:val>
                                            <p:strVal val="#ppt_x"/>
                                          </p:val>
                                        </p:tav>
                                        <p:tav tm="100000">
                                          <p:val>
                                            <p:strVal val="#ppt_x"/>
                                          </p:val>
                                        </p:tav>
                                      </p:tavLst>
                                    </p:anim>
                                    <p:anim calcmode="lin" valueType="num">
                                      <p:cBhvr additive="base">
                                        <p:cTn id="23"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51miz-E1033461-C715BA88"/>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0" y="5104130"/>
            <a:ext cx="3048000" cy="1279525"/>
          </a:xfrm>
          <a:prstGeom prst="rect">
            <a:avLst/>
          </a:prstGeom>
        </p:spPr>
      </p:pic>
      <p:sp>
        <p:nvSpPr>
          <p:cNvPr id="5" name="文本框 4"/>
          <p:cNvSpPr txBox="1"/>
          <p:nvPr/>
        </p:nvSpPr>
        <p:spPr>
          <a:xfrm>
            <a:off x="1136015" y="2259330"/>
            <a:ext cx="9919970" cy="15862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90000"/>
              </a:lnSpc>
            </a:pPr>
            <a:r>
              <a:rPr lang="zh-CN" altLang="en-US" sz="54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用习近平新时代中国特色社会主义思想统领共青团工作</a:t>
            </a:r>
          </a:p>
        </p:txBody>
      </p:sp>
      <p:sp>
        <p:nvSpPr>
          <p:cNvPr id="7" name="文本框 6"/>
          <p:cNvSpPr txBox="1"/>
          <p:nvPr/>
        </p:nvSpPr>
        <p:spPr>
          <a:xfrm>
            <a:off x="2614295" y="3964940"/>
            <a:ext cx="696341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gradFill>
                  <a:gsLst>
                    <a:gs pos="50000">
                      <a:srgbClr val="F8E786"/>
                    </a:gs>
                    <a:gs pos="0">
                      <a:srgbClr val="FAEFAE"/>
                    </a:gs>
                    <a:gs pos="100000">
                      <a:srgbClr val="F5DE5D"/>
                    </a:gs>
                  </a:gsLst>
                  <a:lin scaled="1"/>
                </a:gradFill>
              </a:rPr>
              <a:t>十九大精神是指中国共产党第十九次全国代表大会提出的一系列重要思想、原则和战略部署。它包含了党的基本路线、基本纲领、基本经验和基本要求，是指导中国共产党和中国人民进行社会主义现代化建设的总纲。</a:t>
            </a:r>
          </a:p>
        </p:txBody>
      </p:sp>
      <p:sp>
        <p:nvSpPr>
          <p:cNvPr id="8" name="文本框 7"/>
          <p:cNvSpPr txBox="1"/>
          <p:nvPr/>
        </p:nvSpPr>
        <p:spPr>
          <a:xfrm>
            <a:off x="1036320" y="396875"/>
            <a:ext cx="10119360" cy="2451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0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The spirit of the 19th National Congress</a:t>
            </a:r>
          </a:p>
        </p:txBody>
      </p:sp>
      <p:sp>
        <p:nvSpPr>
          <p:cNvPr id="2" name="文本框 1"/>
          <p:cNvSpPr txBox="1"/>
          <p:nvPr/>
        </p:nvSpPr>
        <p:spPr>
          <a:xfrm>
            <a:off x="996950" y="1428750"/>
            <a:ext cx="102108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40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第三部分</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cond evt="onBegin" delay="0">
                          <p:tn val="6"/>
                        </p:cond>
                      </p:stCondLst>
                      <p:childTnLst>
                        <p:par>
                          <p:cTn id="8" fill="hold">
                            <p:stCondLst>
                              <p:cond delay="0"/>
                            </p:stCondLst>
                            <p:childTnLst>
                              <p:par>
                                <p:cTn id="9" presetID="2" presetClass="entr" presetSubtype="4" dur="50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1" presetClass="entr" presetSubtype="0" dur="1"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par>
                          <p:cTn id="16" fill="hold" nodeType="afterGroup">
                            <p:stCondLst>
                              <p:cond delay="501"/>
                            </p:stCondLst>
                            <p:childTnLst>
                              <p:par>
                                <p:cTn id="17" presetID="1" presetClass="entr" presetSubtype="0" dur="1"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4" name="矩形 3"/>
          <p:cNvSpPr/>
          <p:nvPr/>
        </p:nvSpPr>
        <p:spPr>
          <a:xfrm>
            <a:off x="453390" y="-1161415"/>
            <a:ext cx="10776585" cy="922020"/>
          </a:xfrm>
          <a:prstGeom prst="rect">
            <a:avLst/>
          </a:prstGeom>
        </p:spPr>
        <p:txBody>
          <a:bodyPr vert="horz" wrap="square"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endParaRPr lang="zh-CN" altLang="en-US" sz="2800" b="1">
              <a:solidFill>
                <a:srgbClr val="C00000"/>
              </a:solidFill>
              <a:latin typeface="+mj-lt"/>
              <a:ea typeface="+mj-ea"/>
              <a:cs typeface="阿里巴巴普惠体" panose="00020600040101010101" charset="-122"/>
              <a:sym typeface="+mn-ea"/>
            </a:endParaRPr>
          </a:p>
        </p:txBody>
      </p:sp>
      <p:sp>
        <p:nvSpPr>
          <p:cNvPr id="3" name="文本框 2"/>
          <p:cNvSpPr txBox="1"/>
          <p:nvPr>
            <p:custDataLst>
              <p:tags r:id="rId2"/>
            </p:custDataLst>
          </p:nvPr>
        </p:nvSpPr>
        <p:spPr>
          <a:xfrm>
            <a:off x="609600" y="743585"/>
            <a:ext cx="11087100" cy="5200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zh-CN" altLang="en-US" sz="3100">
                <a:solidFill>
                  <a:srgbClr val="BE0000"/>
                </a:solidFill>
                <a:uFillTx/>
                <a:latin typeface="印品雅宋简 Bold（非商用）" panose="02000500000000000000" charset="-122"/>
                <a:ea typeface="印品雅宋简 Bold（非商用）" panose="02000500000000000000" charset="-122"/>
                <a:cs typeface="阿里巴巴普惠体" panose="00020600040101010101" charset="-122"/>
                <a:sym typeface="+mn-ea"/>
              </a:rPr>
              <a:t>三、用习近平新时代中国特色社会主义思想统领共青团工作</a:t>
            </a:r>
          </a:p>
        </p:txBody>
      </p:sp>
      <p:sp>
        <p:nvSpPr>
          <p:cNvPr id="19" name="文本框 18"/>
          <p:cNvSpPr txBox="1"/>
          <p:nvPr/>
        </p:nvSpPr>
        <p:spPr>
          <a:xfrm>
            <a:off x="1015365" y="3807460"/>
            <a:ext cx="10076815" cy="2247900"/>
          </a:xfrm>
          <a:prstGeom prst="rect">
            <a:avLst/>
          </a:prstGeom>
          <a:noFill/>
        </p:spPr>
        <p:txBody>
          <a:bodyPr wrap="square" rtlCol="0">
            <a:spAutoFit/>
          </a:bodyPr>
          <a:lstStyle>
            <a:defPPr>
              <a:defRPr lang="zh-CN"/>
            </a:defPPr>
            <a:lvl1pPr marL="0" algn="l" defTabSz="914400" rtl="0" eaLnBrk="1" latinLnBrk="0" hangingPunct="1">
              <a:defRPr sz="2400" kern="1200">
                <a:gradFill flip="none" rotWithShape="1">
                  <a:gsLst>
                    <a:gs pos="18000">
                      <a:srgbClr val="E00E0C">
                        <a:alpha val="80000"/>
                      </a:srgbClr>
                    </a:gs>
                    <a:gs pos="100000">
                      <a:srgbClr val="E00E0C">
                        <a:lumMod val="90000"/>
                      </a:srgbClr>
                    </a:gs>
                  </a:gsLst>
                  <a:lin ang="5400000" scaled="1"/>
                </a:gradFill>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20000"/>
              </a:lnSpc>
              <a:spcBef>
                <a:spcPct val="0"/>
              </a:spcBef>
              <a:spcAft>
                <a:spcPct val="0"/>
              </a:spcAft>
              <a:buFont typeface="Wingdings" panose="05000000000000000000" charset="0"/>
              <a:buChar char="Ø"/>
            </a:pPr>
            <a:r>
              <a:rPr altLang="zh-CN" sz="1600">
                <a:solidFill>
                  <a:schemeClr val="tx1">
                    <a:lumMod val="75000"/>
                    <a:lumOff val="25000"/>
                  </a:schemeClr>
                </a:solidFill>
                <a:latin typeface="阿里巴巴普惠体"/>
                <a:ea typeface="阿里巴巴普惠体"/>
                <a:sym typeface="+mn-ea"/>
              </a:rPr>
              <a:t>习近平总书记深刻把握中国青年运动时代规律，系统回答党的青年工作战略课题，作出一系列重大论断，提出一系列重要要求，集中体现为习近平总书记关于青年工作的重要思想，为新时代共青团和青年工作提供了根本遵循。</a:t>
            </a:r>
          </a:p>
          <a:p>
            <a:pPr marL="285750" indent="-285750">
              <a:lnSpc>
                <a:spcPct val="120000"/>
              </a:lnSpc>
              <a:spcBef>
                <a:spcPct val="0"/>
              </a:spcBef>
              <a:spcAft>
                <a:spcPct val="0"/>
              </a:spcAft>
              <a:buFont typeface="Wingdings" panose="05000000000000000000" charset="0"/>
              <a:buChar char="Ø"/>
            </a:pPr>
            <a:endParaRPr altLang="zh-CN" sz="500">
              <a:solidFill>
                <a:schemeClr val="tx1">
                  <a:lumMod val="75000"/>
                  <a:lumOff val="25000"/>
                </a:schemeClr>
              </a:solidFill>
              <a:latin typeface="阿里巴巴普惠体"/>
              <a:ea typeface="阿里巴巴普惠体"/>
              <a:sym typeface="+mn-ea"/>
            </a:endParaRPr>
          </a:p>
          <a:p>
            <a:pPr marL="285750" indent="-285750">
              <a:lnSpc>
                <a:spcPct val="120000"/>
              </a:lnSpc>
              <a:spcBef>
                <a:spcPct val="0"/>
              </a:spcBef>
              <a:spcAft>
                <a:spcPct val="0"/>
              </a:spcAft>
              <a:buFont typeface="Wingdings" panose="05000000000000000000" charset="0"/>
              <a:buChar char="Ø"/>
            </a:pPr>
            <a:r>
              <a:rPr altLang="zh-CN" sz="1600">
                <a:solidFill>
                  <a:schemeClr val="tx1">
                    <a:lumMod val="75000"/>
                    <a:lumOff val="25000"/>
                  </a:schemeClr>
                </a:solidFill>
                <a:latin typeface="阿里巴巴普惠体"/>
                <a:ea typeface="阿里巴巴普惠体"/>
                <a:sym typeface="+mn-ea"/>
              </a:rPr>
              <a:t>新征程上，全团要坚持以习近平新时代中国特色社会主义思想为指导，深学细悟笃行习近平总书记关于青年工作的重要思想，始终成为引领中国青年思想进步的政治学校、组织中国青年永久奋斗的先锋力量、党联系青年最为牢固的桥梁纽带、紧跟党走在时代前列的先进组织，推动新时代共青团工作结出更大硕果。</a:t>
            </a:r>
          </a:p>
        </p:txBody>
      </p:sp>
      <p:pic>
        <p:nvPicPr>
          <p:cNvPr id="2" name="图片 1" descr="P-10224754-1021307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89965" y="1555750"/>
            <a:ext cx="10083800" cy="21463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nodeType="afterEffect">
                                  <p:stCondLst>
                                    <p:cond delay="0"/>
                                  </p:stCondLst>
                                  <p:childTnLst>
                                    <p:set>
                                      <p:cBhvr>
                                        <p:cTn id="9"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8">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2" name="组合 1"/>
          <p:cNvGrpSpPr/>
          <p:nvPr/>
        </p:nvGrpSpPr>
        <p:grpSpPr>
          <a:xfrm>
            <a:off x="668020" y="1794510"/>
            <a:ext cx="5126357" cy="1115695"/>
            <a:chOff x="2085" y="2391"/>
            <a:chExt cx="8073" cy="1757"/>
          </a:xfrm>
        </p:grpSpPr>
        <p:grpSp>
          <p:nvGrpSpPr>
            <p:cNvPr id="6" name="redpptx.com-redpptx.com-redpptx.com-redpptx.com-redpptx.com-redpptx.com-redpptx.com-redpptx.com-Group 13"/>
            <p:cNvGrpSpPr/>
            <p:nvPr/>
          </p:nvGrpSpPr>
          <p:grpSpPr>
            <a:xfrm>
              <a:off x="2398" y="2916"/>
              <a:ext cx="7760" cy="839"/>
              <a:chOff x="874710" y="3387970"/>
              <a:chExt cx="7334761" cy="2893262"/>
            </a:xfrm>
          </p:grpSpPr>
          <p:sp>
            <p:nvSpPr>
              <p:cNvPr id="7" name="矩形: 圆顶角 6"/>
              <p:cNvSpPr/>
              <p:nvPr>
                <p:custDataLst>
                  <p:tags r:id="rId2"/>
                </p:custDataLst>
              </p:nvPr>
            </p:nvSpPr>
            <p:spPr>
              <a:xfrm rot="10800000">
                <a:off x="874710" y="3387970"/>
                <a:ext cx="7334758"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8" name="直接连接符 7"/>
              <p:cNvCxnSpPr/>
              <p:nvPr>
                <p:custDataLst>
                  <p:tags r:id="rId3"/>
                </p:custDataLst>
              </p:nvPr>
            </p:nvCxnSpPr>
            <p:spPr>
              <a:xfrm>
                <a:off x="874713" y="3389925"/>
                <a:ext cx="7334758" cy="0"/>
              </a:xfrm>
              <a:prstGeom prst="line">
                <a:avLst/>
              </a:prstGeom>
              <a:noFill/>
              <a:ln w="31750" cap="flat" cmpd="sng" algn="ctr">
                <a:solidFill>
                  <a:srgbClr val="A9330B"/>
                </a:solidFill>
                <a:prstDash val="solid"/>
                <a:miter lim="800000"/>
              </a:ln>
              <a:effectLst/>
            </p:spPr>
          </p:cxnSp>
        </p:grpSp>
        <p:sp>
          <p:nvSpPr>
            <p:cNvPr id="26" name="redpptx.com-TextBox 25"/>
            <p:cNvSpPr txBox="1"/>
            <p:nvPr>
              <p:custDataLst>
                <p:tags r:id="rId4"/>
              </p:custDataLst>
            </p:nvPr>
          </p:nvSpPr>
          <p:spPr>
            <a:xfrm>
              <a:off x="3303" y="3008"/>
              <a:ext cx="681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一、必须始终铸牢对党忠诚的政治灵魂。</a:t>
              </a:r>
            </a:p>
          </p:txBody>
        </p:sp>
        <p:pic>
          <p:nvPicPr>
            <p:cNvPr id="9" name="redpptx.com-元素" descr="E:\PPT\美化\共青团十九大精神-红底科技\51miz-E1151182-728E4DB7.png51miz-E1151182-728E4DB7"/>
            <p:cNvPicPr>
              <a:picLocks noChangeAspect="1"/>
            </p:cNvPicPr>
            <p:nvPr>
              <p:custDataLst>
                <p:tags r:id="rId6"/>
              </p:custDataLst>
            </p:nvPr>
          </p:nvPicPr>
          <p:blipFill>
            <a:blip r:embed="rId5">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sp>
        <p:nvSpPr>
          <p:cNvPr id="3" name="文本框 2"/>
          <p:cNvSpPr txBox="1"/>
          <p:nvPr>
            <p:custDataLst>
              <p:tags r:id="rId7"/>
            </p:custDataLst>
          </p:nvPr>
        </p:nvSpPr>
        <p:spPr>
          <a:xfrm>
            <a:off x="609600" y="743585"/>
            <a:ext cx="11087100" cy="5200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zh-CN" altLang="en-US" sz="3100">
                <a:solidFill>
                  <a:srgbClr val="BE0000"/>
                </a:solidFill>
                <a:uFillTx/>
                <a:latin typeface="印品雅宋简 Bold（非商用）" panose="02000500000000000000" charset="-122"/>
                <a:ea typeface="印品雅宋简 Bold（非商用）" panose="02000500000000000000" charset="-122"/>
                <a:cs typeface="阿里巴巴普惠体" panose="00020600040101010101" charset="-122"/>
                <a:sym typeface="+mn-ea"/>
              </a:rPr>
              <a:t>三、用习近平新时代中国特色社会主义思想统领共青团工作</a:t>
            </a:r>
          </a:p>
        </p:txBody>
      </p:sp>
      <p:grpSp>
        <p:nvGrpSpPr>
          <p:cNvPr id="10" name="组合 9"/>
          <p:cNvGrpSpPr/>
          <p:nvPr/>
        </p:nvGrpSpPr>
        <p:grpSpPr>
          <a:xfrm>
            <a:off x="668020" y="3062605"/>
            <a:ext cx="5126357" cy="1115695"/>
            <a:chOff x="2085" y="2391"/>
            <a:chExt cx="8073" cy="1757"/>
          </a:xfrm>
        </p:grpSpPr>
        <p:grpSp>
          <p:nvGrpSpPr>
            <p:cNvPr id="11" name="redpptx.com-redpptx.com-redpptx.com-redpptx.com-redpptx.com-redpptx.com-redpptx.com-redpptx.com-Group 13"/>
            <p:cNvGrpSpPr/>
            <p:nvPr/>
          </p:nvGrpSpPr>
          <p:grpSpPr>
            <a:xfrm>
              <a:off x="2398" y="2916"/>
              <a:ext cx="7760" cy="839"/>
              <a:chOff x="874710" y="3387970"/>
              <a:chExt cx="7334761" cy="2893262"/>
            </a:xfrm>
          </p:grpSpPr>
          <p:sp>
            <p:nvSpPr>
              <p:cNvPr id="12" name="矩形: 圆顶角 6"/>
              <p:cNvSpPr/>
              <p:nvPr>
                <p:custDataLst>
                  <p:tags r:id="rId8"/>
                </p:custDataLst>
              </p:nvPr>
            </p:nvSpPr>
            <p:spPr>
              <a:xfrm rot="10800000">
                <a:off x="874710" y="3387970"/>
                <a:ext cx="7334758"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13" name="直接连接符 12"/>
              <p:cNvCxnSpPr/>
              <p:nvPr>
                <p:custDataLst>
                  <p:tags r:id="rId9"/>
                </p:custDataLst>
              </p:nvPr>
            </p:nvCxnSpPr>
            <p:spPr>
              <a:xfrm>
                <a:off x="874713" y="3389925"/>
                <a:ext cx="7334758" cy="0"/>
              </a:xfrm>
              <a:prstGeom prst="line">
                <a:avLst/>
              </a:prstGeom>
              <a:noFill/>
              <a:ln w="31750" cap="flat" cmpd="sng" algn="ctr">
                <a:solidFill>
                  <a:srgbClr val="A9330B"/>
                </a:solidFill>
                <a:prstDash val="solid"/>
                <a:miter lim="800000"/>
              </a:ln>
              <a:effectLst/>
            </p:spPr>
          </p:cxnSp>
        </p:grpSp>
        <p:sp>
          <p:nvSpPr>
            <p:cNvPr id="14" name="redpptx.com-TextBox 25"/>
            <p:cNvSpPr txBox="1"/>
            <p:nvPr>
              <p:custDataLst>
                <p:tags r:id="rId10"/>
              </p:custDataLst>
            </p:nvPr>
          </p:nvSpPr>
          <p:spPr>
            <a:xfrm>
              <a:off x="3303" y="3008"/>
              <a:ext cx="681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二、必须始终聚焦为党育人的主责主业。</a:t>
              </a:r>
            </a:p>
          </p:txBody>
        </p:sp>
        <p:pic>
          <p:nvPicPr>
            <p:cNvPr id="15" name="redpptx.com-元素" descr="E:\PPT\美化\共青团十九大精神-红底科技\51miz-E1151182-728E4DB7.png51miz-E1151182-728E4DB7"/>
            <p:cNvPicPr>
              <a:picLocks noChangeAspect="1"/>
            </p:cNvPicPr>
            <p:nvPr>
              <p:custDataLst>
                <p:tags r:id="rId11"/>
              </p:custDataLst>
            </p:nvPr>
          </p:nvPicPr>
          <p:blipFill>
            <a:blip r:embed="rId5">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grpSp>
        <p:nvGrpSpPr>
          <p:cNvPr id="16" name="组合 15"/>
          <p:cNvGrpSpPr/>
          <p:nvPr/>
        </p:nvGrpSpPr>
        <p:grpSpPr>
          <a:xfrm>
            <a:off x="668020" y="4330700"/>
            <a:ext cx="5126357" cy="1115695"/>
            <a:chOff x="2085" y="2391"/>
            <a:chExt cx="8073" cy="1757"/>
          </a:xfrm>
        </p:grpSpPr>
        <p:grpSp>
          <p:nvGrpSpPr>
            <p:cNvPr id="17" name="redpptx.com-redpptx.com-redpptx.com-redpptx.com-redpptx.com-redpptx.com-redpptx.com-redpptx.com-Group 13"/>
            <p:cNvGrpSpPr/>
            <p:nvPr/>
          </p:nvGrpSpPr>
          <p:grpSpPr>
            <a:xfrm>
              <a:off x="2398" y="2916"/>
              <a:ext cx="7760" cy="839"/>
              <a:chOff x="874710" y="3387970"/>
              <a:chExt cx="7334761" cy="2893262"/>
            </a:xfrm>
          </p:grpSpPr>
          <p:sp>
            <p:nvSpPr>
              <p:cNvPr id="18" name="矩形: 圆顶角 6"/>
              <p:cNvSpPr/>
              <p:nvPr>
                <p:custDataLst>
                  <p:tags r:id="rId12"/>
                </p:custDataLst>
              </p:nvPr>
            </p:nvSpPr>
            <p:spPr>
              <a:xfrm rot="10800000">
                <a:off x="874710" y="3387970"/>
                <a:ext cx="7334758"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19" name="直接连接符 18"/>
              <p:cNvCxnSpPr/>
              <p:nvPr>
                <p:custDataLst>
                  <p:tags r:id="rId13"/>
                </p:custDataLst>
              </p:nvPr>
            </p:nvCxnSpPr>
            <p:spPr>
              <a:xfrm>
                <a:off x="874713" y="3389925"/>
                <a:ext cx="7334758" cy="0"/>
              </a:xfrm>
              <a:prstGeom prst="line">
                <a:avLst/>
              </a:prstGeom>
              <a:noFill/>
              <a:ln w="31750" cap="flat" cmpd="sng" algn="ctr">
                <a:solidFill>
                  <a:srgbClr val="A9330B"/>
                </a:solidFill>
                <a:prstDash val="solid"/>
                <a:miter lim="800000"/>
              </a:ln>
              <a:effectLst/>
            </p:spPr>
          </p:cxnSp>
        </p:grpSp>
        <p:sp>
          <p:nvSpPr>
            <p:cNvPr id="20" name="redpptx.com-TextBox 25"/>
            <p:cNvSpPr txBox="1"/>
            <p:nvPr>
              <p:custDataLst>
                <p:tags r:id="rId14"/>
              </p:custDataLst>
            </p:nvPr>
          </p:nvSpPr>
          <p:spPr>
            <a:xfrm>
              <a:off x="3303" y="3008"/>
              <a:ext cx="681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三、必须始终展现跟党奋斗的担当作为。</a:t>
              </a:r>
            </a:p>
          </p:txBody>
        </p:sp>
        <p:pic>
          <p:nvPicPr>
            <p:cNvPr id="21" name="redpptx.com-元素" descr="E:\PPT\美化\共青团十九大精神-红底科技\51miz-E1151182-728E4DB7.png51miz-E1151182-728E4DB7"/>
            <p:cNvPicPr>
              <a:picLocks noChangeAspect="1"/>
            </p:cNvPicPr>
            <p:nvPr>
              <p:custDataLst>
                <p:tags r:id="rId15"/>
              </p:custDataLst>
            </p:nvPr>
          </p:nvPicPr>
          <p:blipFill>
            <a:blip r:embed="rId5">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grpSp>
        <p:nvGrpSpPr>
          <p:cNvPr id="22" name="组合 21"/>
          <p:cNvGrpSpPr/>
          <p:nvPr/>
        </p:nvGrpSpPr>
        <p:grpSpPr>
          <a:xfrm>
            <a:off x="6230620" y="1794510"/>
            <a:ext cx="5126357" cy="1115695"/>
            <a:chOff x="2085" y="2391"/>
            <a:chExt cx="8073" cy="1757"/>
          </a:xfrm>
        </p:grpSpPr>
        <p:grpSp>
          <p:nvGrpSpPr>
            <p:cNvPr id="23" name="redpptx.com-redpptx.com-redpptx.com-redpptx.com-redpptx.com-redpptx.com-redpptx.com-redpptx.com-Group 13"/>
            <p:cNvGrpSpPr/>
            <p:nvPr/>
          </p:nvGrpSpPr>
          <p:grpSpPr>
            <a:xfrm>
              <a:off x="2398" y="2916"/>
              <a:ext cx="7760" cy="839"/>
              <a:chOff x="874710" y="3387970"/>
              <a:chExt cx="7334761" cy="2893262"/>
            </a:xfrm>
          </p:grpSpPr>
          <p:sp>
            <p:nvSpPr>
              <p:cNvPr id="24" name="矩形: 圆顶角 6"/>
              <p:cNvSpPr/>
              <p:nvPr>
                <p:custDataLst>
                  <p:tags r:id="rId16"/>
                </p:custDataLst>
              </p:nvPr>
            </p:nvSpPr>
            <p:spPr>
              <a:xfrm rot="10800000">
                <a:off x="874710" y="3387970"/>
                <a:ext cx="7334758"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25" name="直接连接符 24"/>
              <p:cNvCxnSpPr/>
              <p:nvPr>
                <p:custDataLst>
                  <p:tags r:id="rId17"/>
                </p:custDataLst>
              </p:nvPr>
            </p:nvCxnSpPr>
            <p:spPr>
              <a:xfrm>
                <a:off x="874713" y="3389925"/>
                <a:ext cx="7334758" cy="0"/>
              </a:xfrm>
              <a:prstGeom prst="line">
                <a:avLst/>
              </a:prstGeom>
              <a:noFill/>
              <a:ln w="31750" cap="flat" cmpd="sng" algn="ctr">
                <a:solidFill>
                  <a:srgbClr val="A9330B"/>
                </a:solidFill>
                <a:prstDash val="solid"/>
                <a:miter lim="800000"/>
              </a:ln>
              <a:effectLst/>
            </p:spPr>
          </p:cxnSp>
        </p:grpSp>
        <p:sp>
          <p:nvSpPr>
            <p:cNvPr id="27" name="redpptx.com-TextBox 25"/>
            <p:cNvSpPr txBox="1"/>
            <p:nvPr>
              <p:custDataLst>
                <p:tags r:id="rId18"/>
              </p:custDataLst>
            </p:nvPr>
          </p:nvSpPr>
          <p:spPr>
            <a:xfrm>
              <a:off x="3303" y="3008"/>
              <a:ext cx="681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四、必须始终巩固与党同心的青年基础。</a:t>
              </a:r>
            </a:p>
          </p:txBody>
        </p:sp>
        <p:pic>
          <p:nvPicPr>
            <p:cNvPr id="28" name="redpptx.com-元素" descr="E:\PPT\美化\共青团十九大精神-红底科技\51miz-E1151182-728E4DB7.png51miz-E1151182-728E4DB7"/>
            <p:cNvPicPr>
              <a:picLocks noChangeAspect="1"/>
            </p:cNvPicPr>
            <p:nvPr>
              <p:custDataLst>
                <p:tags r:id="rId19"/>
              </p:custDataLst>
            </p:nvPr>
          </p:nvPicPr>
          <p:blipFill>
            <a:blip r:embed="rId5">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grpSp>
        <p:nvGrpSpPr>
          <p:cNvPr id="29" name="组合 28"/>
          <p:cNvGrpSpPr/>
          <p:nvPr/>
        </p:nvGrpSpPr>
        <p:grpSpPr>
          <a:xfrm>
            <a:off x="6230620" y="3062605"/>
            <a:ext cx="5126357" cy="1115695"/>
            <a:chOff x="2085" y="2391"/>
            <a:chExt cx="8073" cy="1757"/>
          </a:xfrm>
        </p:grpSpPr>
        <p:grpSp>
          <p:nvGrpSpPr>
            <p:cNvPr id="30" name="redpptx.com-redpptx.com-redpptx.com-redpptx.com-redpptx.com-redpptx.com-redpptx.com-redpptx.com-Group 13"/>
            <p:cNvGrpSpPr/>
            <p:nvPr/>
          </p:nvGrpSpPr>
          <p:grpSpPr>
            <a:xfrm>
              <a:off x="2398" y="2916"/>
              <a:ext cx="7760" cy="839"/>
              <a:chOff x="874710" y="3387970"/>
              <a:chExt cx="7334761" cy="2893262"/>
            </a:xfrm>
          </p:grpSpPr>
          <p:sp>
            <p:nvSpPr>
              <p:cNvPr id="31" name="矩形: 圆顶角 6"/>
              <p:cNvSpPr/>
              <p:nvPr>
                <p:custDataLst>
                  <p:tags r:id="rId20"/>
                </p:custDataLst>
              </p:nvPr>
            </p:nvSpPr>
            <p:spPr>
              <a:xfrm rot="10800000">
                <a:off x="874710" y="3387970"/>
                <a:ext cx="7334758"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32" name="直接连接符 31"/>
              <p:cNvCxnSpPr/>
              <p:nvPr>
                <p:custDataLst>
                  <p:tags r:id="rId21"/>
                </p:custDataLst>
              </p:nvPr>
            </p:nvCxnSpPr>
            <p:spPr>
              <a:xfrm>
                <a:off x="874713" y="3389925"/>
                <a:ext cx="7334758" cy="0"/>
              </a:xfrm>
              <a:prstGeom prst="line">
                <a:avLst/>
              </a:prstGeom>
              <a:noFill/>
              <a:ln w="31750" cap="flat" cmpd="sng" algn="ctr">
                <a:solidFill>
                  <a:srgbClr val="A9330B"/>
                </a:solidFill>
                <a:prstDash val="solid"/>
                <a:miter lim="800000"/>
              </a:ln>
              <a:effectLst/>
            </p:spPr>
          </p:cxnSp>
        </p:grpSp>
        <p:sp>
          <p:nvSpPr>
            <p:cNvPr id="33" name="redpptx.com-TextBox 25"/>
            <p:cNvSpPr txBox="1"/>
            <p:nvPr>
              <p:custDataLst>
                <p:tags r:id="rId22"/>
              </p:custDataLst>
            </p:nvPr>
          </p:nvSpPr>
          <p:spPr>
            <a:xfrm>
              <a:off x="3303" y="3008"/>
              <a:ext cx="681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五、必须始终激发许党争先的精神气质。</a:t>
              </a:r>
            </a:p>
          </p:txBody>
        </p:sp>
        <p:pic>
          <p:nvPicPr>
            <p:cNvPr id="34" name="redpptx.com-元素" descr="E:\PPT\美化\共青团十九大精神-红底科技\51miz-E1151182-728E4DB7.png51miz-E1151182-728E4DB7"/>
            <p:cNvPicPr>
              <a:picLocks noChangeAspect="1"/>
            </p:cNvPicPr>
            <p:nvPr>
              <p:custDataLst>
                <p:tags r:id="rId23"/>
              </p:custDataLst>
            </p:nvPr>
          </p:nvPicPr>
          <p:blipFill>
            <a:blip r:embed="rId5">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grpSp>
        <p:nvGrpSpPr>
          <p:cNvPr id="35" name="组合 34"/>
          <p:cNvGrpSpPr/>
          <p:nvPr/>
        </p:nvGrpSpPr>
        <p:grpSpPr>
          <a:xfrm>
            <a:off x="6230620" y="4330700"/>
            <a:ext cx="5126357" cy="1115695"/>
            <a:chOff x="2085" y="2391"/>
            <a:chExt cx="8073" cy="1757"/>
          </a:xfrm>
        </p:grpSpPr>
        <p:grpSp>
          <p:nvGrpSpPr>
            <p:cNvPr id="36" name="redpptx.com-redpptx.com-redpptx.com-redpptx.com-redpptx.com-redpptx.com-redpptx.com-redpptx.com-Group 13"/>
            <p:cNvGrpSpPr/>
            <p:nvPr/>
          </p:nvGrpSpPr>
          <p:grpSpPr>
            <a:xfrm>
              <a:off x="2398" y="2916"/>
              <a:ext cx="7760" cy="839"/>
              <a:chOff x="874710" y="3387970"/>
              <a:chExt cx="7334761" cy="2893262"/>
            </a:xfrm>
          </p:grpSpPr>
          <p:sp>
            <p:nvSpPr>
              <p:cNvPr id="37" name="矩形: 圆顶角 6"/>
              <p:cNvSpPr/>
              <p:nvPr>
                <p:custDataLst>
                  <p:tags r:id="rId24"/>
                </p:custDataLst>
              </p:nvPr>
            </p:nvSpPr>
            <p:spPr>
              <a:xfrm rot="10800000">
                <a:off x="874710" y="3387970"/>
                <a:ext cx="7334758" cy="2893262"/>
              </a:xfrm>
              <a:prstGeom prst="round2SameRect">
                <a:avLst>
                  <a:gd name="adj1" fmla="val 6566"/>
                  <a:gd name="adj2" fmla="val 0"/>
                </a:avLst>
              </a:prstGeom>
              <a:solidFill>
                <a:srgbClr val="F9F9F9"/>
              </a:solidFill>
              <a:ln w="12700" cap="flat" cmpd="sng" algn="ctr">
                <a:noFill/>
                <a:prstDash val="solid"/>
                <a:miter lim="800000"/>
              </a:ln>
              <a:effectLst>
                <a:outerShdw blurRad="50800" dist="38100" algn="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等线" panose="02010600030101010101" charset="-122"/>
                  <a:ea typeface="等线" panose="02010600030101010101" charset="-122"/>
                  <a:cs typeface="+mn-ea"/>
                </a:endParaRPr>
              </a:p>
            </p:txBody>
          </p:sp>
          <p:cxnSp>
            <p:nvCxnSpPr>
              <p:cNvPr id="38" name="直接连接符 37"/>
              <p:cNvCxnSpPr/>
              <p:nvPr>
                <p:custDataLst>
                  <p:tags r:id="rId25"/>
                </p:custDataLst>
              </p:nvPr>
            </p:nvCxnSpPr>
            <p:spPr>
              <a:xfrm>
                <a:off x="874713" y="3389925"/>
                <a:ext cx="7334758" cy="0"/>
              </a:xfrm>
              <a:prstGeom prst="line">
                <a:avLst/>
              </a:prstGeom>
              <a:noFill/>
              <a:ln w="31750" cap="flat" cmpd="sng" algn="ctr">
                <a:solidFill>
                  <a:srgbClr val="A9330B"/>
                </a:solidFill>
                <a:prstDash val="solid"/>
                <a:miter lim="800000"/>
              </a:ln>
              <a:effectLst/>
            </p:spPr>
          </p:cxnSp>
        </p:grpSp>
        <p:sp>
          <p:nvSpPr>
            <p:cNvPr id="39" name="redpptx.com-TextBox 25"/>
            <p:cNvSpPr txBox="1"/>
            <p:nvPr>
              <p:custDataLst>
                <p:tags r:id="rId26"/>
              </p:custDataLst>
            </p:nvPr>
          </p:nvSpPr>
          <p:spPr>
            <a:xfrm>
              <a:off x="3303" y="3008"/>
              <a:ext cx="6818" cy="66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solidFill>
                    <a:srgbClr val="C00000"/>
                  </a:solidFill>
                  <a:latin typeface="阿里巴巴普惠体"/>
                  <a:ea typeface="阿里巴巴普惠体"/>
                  <a:cs typeface="思源黑体 CN Medium" panose="020b0600000000000000" charset="-122"/>
                </a:rPr>
                <a:t>六。必须始终保持向党看齐的革命自觉。</a:t>
              </a:r>
            </a:p>
          </p:txBody>
        </p:sp>
        <p:pic>
          <p:nvPicPr>
            <p:cNvPr id="40" name="redpptx.com-元素" descr="E:\PPT\美化\共青团十九大精神-红底科技\51miz-E1151182-728E4DB7.png51miz-E1151182-728E4DB7"/>
            <p:cNvPicPr>
              <a:picLocks noChangeAspect="1"/>
            </p:cNvPicPr>
            <p:nvPr>
              <p:custDataLst>
                <p:tags r:id="rId27"/>
              </p:custDataLst>
            </p:nvPr>
          </p:nvPicPr>
          <p:blipFill>
            <a:blip r:embed="rId5">
              <a:extLst>
                <a:ext uri="{28A0092B-C50C-407E-A947-70E740481C1C}">
                  <a14:useLocalDpi xmlns:a14="http://schemas.microsoft.com/office/drawing/2010/main"/>
                </a:ext>
              </a:extLst>
            </a:blip>
            <a:stretch>
              <a:fillRect/>
            </a:stretch>
          </p:blipFill>
          <p:spPr>
            <a:xfrm rot="900000" flipH="1">
              <a:off x="2085" y="2391"/>
              <a:ext cx="1319" cy="1757"/>
            </a:xfrm>
            <a:prstGeom prst="rect">
              <a:avLst/>
            </a:prstGeom>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blinds(horizontal)">
                                      <p:cBhvr>
                                        <p:cTn id="11" dur="500"/>
                                        <p:tgtEl>
                                          <p:spTgt spid="10"/>
                                        </p:tgtEl>
                                      </p:cBhvr>
                                    </p:animEffect>
                                  </p:childTnLst>
                                </p:cTn>
                              </p:par>
                            </p:childTnLst>
                          </p:cTn>
                        </p:par>
                        <p:par>
                          <p:cTn id="12" fill="hold" nodeType="afterGroup">
                            <p:stCondLst>
                              <p:cond delay="1000"/>
                            </p:stCondLst>
                            <p:childTnLst>
                              <p:par>
                                <p:cTn id="13" presetID="3" presetClass="entr" presetSubtype="10"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blinds(horizontal)">
                                      <p:cBhvr>
                                        <p:cTn id="15" dur="500"/>
                                        <p:tgtEl>
                                          <p:spTgt spid="16"/>
                                        </p:tgtEl>
                                      </p:cBhvr>
                                    </p:animEffect>
                                  </p:childTnLst>
                                </p:cTn>
                              </p:par>
                            </p:childTnLst>
                          </p:cTn>
                        </p:par>
                        <p:par>
                          <p:cTn id="16" fill="hold" nodeType="afterGroup">
                            <p:stCondLst>
                              <p:cond delay="1500"/>
                            </p:stCondLst>
                            <p:childTnLst>
                              <p:par>
                                <p:cTn id="17" presetID="3" presetClass="entr" presetSubtype="10" dur="500"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blinds(horizontal)">
                                      <p:cBhvr>
                                        <p:cTn id="19" dur="500"/>
                                        <p:tgtEl>
                                          <p:spTgt spid="22"/>
                                        </p:tgtEl>
                                      </p:cBhvr>
                                    </p:animEffect>
                                  </p:childTnLst>
                                </p:cTn>
                              </p:par>
                            </p:childTnLst>
                          </p:cTn>
                        </p:par>
                        <p:par>
                          <p:cTn id="20" fill="hold" nodeType="afterGroup">
                            <p:stCondLst>
                              <p:cond delay="2000"/>
                            </p:stCondLst>
                            <p:childTnLst>
                              <p:par>
                                <p:cTn id="21" presetID="3" presetClass="entr" presetSubtype="10" dur="500" fill="hold" nodeType="afterEffect">
                                  <p:stCondLst>
                                    <p:cond delay="0"/>
                                  </p:stCondLst>
                                  <p:childTnLst>
                                    <p:set>
                                      <p:cBhvr>
                                        <p:cTn id="22" dur="1" fill="hold">
                                          <p:stCondLst>
                                            <p:cond delay="0"/>
                                          </p:stCondLst>
                                        </p:cTn>
                                        <p:tgtEl>
                                          <p:spTgt spid="29"/>
                                        </p:tgtEl>
                                        <p:attrNameLst>
                                          <p:attrName>style.visibility</p:attrName>
                                        </p:attrNameLst>
                                      </p:cBhvr>
                                      <p:to>
                                        <p:strVal val="visible"/>
                                      </p:to>
                                    </p:set>
                                    <p:animEffect transition="in" filter="blinds(horizontal)">
                                      <p:cBhvr>
                                        <p:cTn id="23" dur="500"/>
                                        <p:tgtEl>
                                          <p:spTgt spid="29"/>
                                        </p:tgtEl>
                                      </p:cBhvr>
                                    </p:animEffect>
                                  </p:childTnLst>
                                </p:cTn>
                              </p:par>
                            </p:childTnLst>
                          </p:cTn>
                        </p:par>
                        <p:par>
                          <p:cTn id="24" fill="hold" nodeType="afterGroup">
                            <p:stCondLst>
                              <p:cond delay="2500"/>
                            </p:stCondLst>
                            <p:childTnLst>
                              <p:par>
                                <p:cTn id="25" presetID="3" presetClass="entr" presetSubtype="10" dur="500" fill="hold" nodeType="afterEffect">
                                  <p:stCondLst>
                                    <p:cond delay="0"/>
                                  </p:stCondLst>
                                  <p:childTnLst>
                                    <p:set>
                                      <p:cBhvr>
                                        <p:cTn id="26" dur="1" fill="hold">
                                          <p:stCondLst>
                                            <p:cond delay="0"/>
                                          </p:stCondLst>
                                        </p:cTn>
                                        <p:tgtEl>
                                          <p:spTgt spid="35"/>
                                        </p:tgtEl>
                                        <p:attrNameLst>
                                          <p:attrName>style.visibility</p:attrName>
                                        </p:attrNameLst>
                                      </p:cBhvr>
                                      <p:to>
                                        <p:strVal val="visible"/>
                                      </p:to>
                                    </p:set>
                                    <p:animEffect transition="in" filter="blinds(horizontal)">
                                      <p:cBhvr>
                                        <p:cTn id="2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4" name="图片 3" descr="51miz-E1033461-C715BA88"/>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72000" y="5104130"/>
            <a:ext cx="3048000" cy="1279525"/>
          </a:xfrm>
          <a:prstGeom prst="rect">
            <a:avLst/>
          </a:prstGeom>
        </p:spPr>
      </p:pic>
      <p:sp>
        <p:nvSpPr>
          <p:cNvPr id="5" name="文本框 4"/>
          <p:cNvSpPr txBox="1"/>
          <p:nvPr/>
        </p:nvSpPr>
        <p:spPr>
          <a:xfrm>
            <a:off x="1491615" y="2056130"/>
            <a:ext cx="9208770" cy="308229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90000"/>
              </a:lnSpc>
            </a:pPr>
            <a:r>
              <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大力加强</a:t>
            </a:r>
          </a:p>
          <a:p>
            <a:pPr indent="0" algn="ctr" fontAlgn="auto">
              <a:lnSpc>
                <a:spcPct val="90000"/>
              </a:lnSpc>
            </a:pPr>
            <a:r>
              <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青年思想政治引领</a:t>
            </a:r>
            <a:br>
              <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br>
            <a:endParaRPr lang="zh-CN" altLang="en-US" sz="72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endParaRPr>
          </a:p>
        </p:txBody>
      </p:sp>
      <p:sp>
        <p:nvSpPr>
          <p:cNvPr id="7" name="文本框 6"/>
          <p:cNvSpPr txBox="1"/>
          <p:nvPr/>
        </p:nvSpPr>
        <p:spPr>
          <a:xfrm>
            <a:off x="2614295" y="4066540"/>
            <a:ext cx="696341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gradFill>
                  <a:gsLst>
                    <a:gs pos="50000">
                      <a:srgbClr val="F8E786"/>
                    </a:gs>
                    <a:gs pos="0">
                      <a:srgbClr val="FAEFAE"/>
                    </a:gs>
                    <a:gs pos="100000">
                      <a:srgbClr val="F5DE5D"/>
                    </a:gs>
                  </a:gsLst>
                  <a:lin scaled="1"/>
                </a:gradFill>
              </a:rPr>
              <a:t>十九大精神是指中国共产党第十九次全国代表大会提出的一系列重要思想、原则和战略部署。它包含了党的基本路线、基本纲领、基本经验和基本要求，是指导中国共产党和中国人民进行社会主义现代化建设的总纲。</a:t>
            </a:r>
          </a:p>
        </p:txBody>
      </p:sp>
      <p:sp>
        <p:nvSpPr>
          <p:cNvPr id="8" name="文本框 7"/>
          <p:cNvSpPr txBox="1"/>
          <p:nvPr/>
        </p:nvSpPr>
        <p:spPr>
          <a:xfrm>
            <a:off x="1036320" y="396875"/>
            <a:ext cx="10119360" cy="2451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000">
                <a:gradFill>
                  <a:gsLst>
                    <a:gs pos="50000">
                      <a:srgbClr val="F8E786"/>
                    </a:gs>
                    <a:gs pos="0">
                      <a:srgbClr val="FAEFAE"/>
                    </a:gs>
                    <a:gs pos="100000">
                      <a:srgbClr val="F5DE5D"/>
                    </a:gs>
                  </a:gsLst>
                  <a:lin scaled="1"/>
                </a:gradFill>
                <a:latin typeface="印品雅宋简 Bold（非商用）" panose="02000500000000000000" charset="-122"/>
                <a:ea typeface="印品雅宋简 Bold（非商用）" panose="02000500000000000000" charset="-122"/>
              </a:rPr>
              <a:t>The spirit of the 19th National Congress</a:t>
            </a:r>
          </a:p>
        </p:txBody>
      </p:sp>
      <p:sp>
        <p:nvSpPr>
          <p:cNvPr id="2" name="文本框 1"/>
          <p:cNvSpPr txBox="1"/>
          <p:nvPr/>
        </p:nvSpPr>
        <p:spPr>
          <a:xfrm>
            <a:off x="996950" y="1301750"/>
            <a:ext cx="102108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buClrTx/>
              <a:buSzTx/>
              <a:buFontTx/>
            </a:pPr>
            <a:r>
              <a:rPr lang="zh-CN" altLang="en-US" sz="4000" spc="500">
                <a:gradFill>
                  <a:gsLst>
                    <a:gs pos="50000">
                      <a:srgbClr val="F8E786"/>
                    </a:gs>
                    <a:gs pos="0">
                      <a:srgbClr val="FAEFAE"/>
                    </a:gs>
                    <a:gs pos="100000">
                      <a:srgbClr val="F5DE5D"/>
                    </a:gs>
                  </a:gsLst>
                  <a:lin ang="5400000" scaled="1"/>
                </a:gradFill>
                <a:effectLst>
                  <a:outerShdw blurRad="50800" dist="38100" dir="2700000" algn="tl" rotWithShape="0">
                    <a:srgbClr val="765900">
                      <a:alpha val="40000"/>
                    </a:srgbClr>
                  </a:outerShdw>
                </a:effectLst>
                <a:latin typeface="印品雅宋简 Bold（非商用）" panose="02000500000000000000" charset="-122"/>
                <a:ea typeface="印品雅宋简 Bold（非商用）" panose="02000500000000000000" charset="-122"/>
                <a:sym typeface="+mn-ea"/>
              </a:rPr>
              <a:t>第四部分</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cond evt="onBegin" delay="0">
                          <p:tn val="6"/>
                        </p:cond>
                      </p:stCondLst>
                      <p:childTnLst>
                        <p:par>
                          <p:cTn id="8" fill="hold">
                            <p:stCondLst>
                              <p:cond delay="0"/>
                            </p:stCondLst>
                            <p:childTnLst>
                              <p:par>
                                <p:cTn id="9" presetID="2" presetClass="entr" presetSubtype="4" dur="50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00"/>
                            </p:stCondLst>
                            <p:childTnLst>
                              <p:par>
                                <p:cTn id="14" presetID="1" presetClass="entr" presetSubtype="0" dur="1" fill="hold" grpId="0" nodeType="after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par>
                          <p:cTn id="16" fill="hold" nodeType="afterGroup">
                            <p:stCondLst>
                              <p:cond delay="501"/>
                            </p:stCondLst>
                            <p:childTnLst>
                              <p:par>
                                <p:cTn id="17" presetID="1" presetClass="entr" presetSubtype="0" dur="1"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4" name="矩形 3"/>
          <p:cNvSpPr/>
          <p:nvPr/>
        </p:nvSpPr>
        <p:spPr>
          <a:xfrm>
            <a:off x="173990" y="-742950"/>
            <a:ext cx="10776585" cy="922020"/>
          </a:xfrm>
          <a:prstGeom prst="rect">
            <a:avLst/>
          </a:prstGeom>
        </p:spPr>
        <p:txBody>
          <a:bodyPr vert="horz" wrap="square"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endParaRPr lang="zh-CN" altLang="en-US" sz="2800" b="1">
              <a:solidFill>
                <a:srgbClr val="C00000"/>
              </a:solidFill>
              <a:latin typeface="+mj-lt"/>
              <a:ea typeface="+mj-ea"/>
              <a:cs typeface="阿里巴巴普惠体" panose="00020600040101010101" charset="-122"/>
              <a:sym typeface="+mn-ea"/>
            </a:endParaRPr>
          </a:p>
        </p:txBody>
      </p:sp>
      <p:sp>
        <p:nvSpPr>
          <p:cNvPr id="3" name="文本框 2"/>
          <p:cNvSpPr txBox="1"/>
          <p:nvPr>
            <p:custDataLst>
              <p:tags r:id="rId2"/>
            </p:custDataLst>
          </p:nvPr>
        </p:nvSpPr>
        <p:spPr>
          <a:xfrm>
            <a:off x="609600" y="743585"/>
            <a:ext cx="9398000" cy="5200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zh-CN" altLang="en-US" sz="3100" spc="500">
                <a:solidFill>
                  <a:srgbClr val="BE0000"/>
                </a:solidFill>
                <a:uFillTx/>
                <a:latin typeface="印品雅宋简 Bold（非商用）" panose="02000500000000000000" charset="-122"/>
                <a:ea typeface="印品雅宋简 Bold（非商用）" panose="02000500000000000000" charset="-122"/>
                <a:cs typeface="阿里巴巴普惠体" panose="00020600040101010101" charset="-122"/>
                <a:sym typeface="+mn-ea"/>
              </a:rPr>
              <a:t>四、大力加强青年思想政治引领</a:t>
            </a:r>
          </a:p>
        </p:txBody>
      </p:sp>
      <p:grpSp>
        <p:nvGrpSpPr>
          <p:cNvPr id="9" name="组合 8"/>
          <p:cNvGrpSpPr/>
          <p:nvPr/>
        </p:nvGrpSpPr>
        <p:grpSpPr>
          <a:xfrm>
            <a:off x="1053465" y="1879600"/>
            <a:ext cx="9974580" cy="1099820"/>
            <a:chOff x="1659" y="2671"/>
            <a:chExt cx="15708" cy="1732"/>
          </a:xfrm>
        </p:grpSpPr>
        <p:grpSp>
          <p:nvGrpSpPr>
            <p:cNvPr id="6" name="redpptx.com-Group 2"/>
            <p:cNvGrpSpPr/>
            <p:nvPr/>
          </p:nvGrpSpPr>
          <p:grpSpPr>
            <a:xfrm>
              <a:off x="1659" y="2671"/>
              <a:ext cx="15708" cy="1446"/>
              <a:chOff x="945336" y="2238932"/>
              <a:chExt cx="10371952" cy="3215657"/>
            </a:xfrm>
          </p:grpSpPr>
          <p:sp>
            <p:nvSpPr>
              <p:cNvPr id="7" name="矩形: 圆角 27"/>
              <p:cNvSpPr/>
              <p:nvPr>
                <p:custDataLst>
                  <p:tags r:id="rId3"/>
                </p:custDataLst>
              </p:nvPr>
            </p:nvSpPr>
            <p:spPr>
              <a:xfrm>
                <a:off x="945336" y="2238932"/>
                <a:ext cx="10371952" cy="3215657"/>
              </a:xfrm>
              <a:prstGeom prst="roundRect">
                <a:avLst>
                  <a:gd name="adj" fmla="val 3003"/>
                </a:avLst>
              </a:prstGeom>
              <a:noFill/>
              <a:ln>
                <a:gradFill flip="none" rotWithShape="1">
                  <a:gsLst>
                    <a:gs pos="63000">
                      <a:srgbClr val="F3AB9D"/>
                    </a:gs>
                    <a:gs pos="0">
                      <a:srgbClr val="C00000"/>
                    </a:gs>
                    <a:gs pos="100000">
                      <a:srgbClr val="FFFFFF">
                        <a:alpha val="0"/>
                      </a:srgbClr>
                    </a:gs>
                  </a:gsLst>
                  <a:lin ang="5400000" scaled="1"/>
                </a:gradFill>
              </a:ln>
            </p:spPr>
            <p:style>
              <a:lnRef idx="2">
                <a:srgbClr val="CC1E37">
                  <a:shade val="50000"/>
                </a:srgbClr>
              </a:lnRef>
              <a:fillRef idx="1">
                <a:srgbClr val="CC1E37"/>
              </a:fillRef>
              <a:effectRef idx="0">
                <a:srgbClr val="CC1E37"/>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p>
            </p:txBody>
          </p:sp>
          <p:sp>
            <p:nvSpPr>
              <p:cNvPr id="8" name="任意多边形: 形状 30"/>
              <p:cNvSpPr/>
              <p:nvPr>
                <p:custDataLst>
                  <p:tags r:id="rId4"/>
                </p:custDataLst>
              </p:nvPr>
            </p:nvSpPr>
            <p:spPr>
              <a:xfrm>
                <a:off x="1700206" y="2239078"/>
                <a:ext cx="1466851" cy="180052"/>
              </a:xfrm>
              <a:custGeom>
                <a:gdLst>
                  <a:gd name="connsiteX0" fmla="*/ 0 w 1466851"/>
                  <a:gd name="connsiteY0" fmla="*/ 0 h 792000"/>
                  <a:gd name="connsiteX1" fmla="*/ 1466851 w 1466851"/>
                  <a:gd name="connsiteY1" fmla="*/ 0 h 792000"/>
                  <a:gd name="connsiteX2" fmla="*/ 1268851 w 1466851"/>
                  <a:gd name="connsiteY2" fmla="*/ 792000 h 792000"/>
                  <a:gd name="connsiteX3" fmla="*/ 0 w 1466851"/>
                  <a:gd name="connsiteY3" fmla="*/ 792000 h 792000"/>
                </a:gdLst>
                <a:cxnLst>
                  <a:cxn ang="0">
                    <a:pos x="connsiteX0" y="connsiteY0"/>
                  </a:cxn>
                  <a:cxn ang="0">
                    <a:pos x="connsiteX1" y="connsiteY1"/>
                  </a:cxn>
                  <a:cxn ang="0">
                    <a:pos x="connsiteX2" y="connsiteY2"/>
                  </a:cxn>
                  <a:cxn ang="0">
                    <a:pos x="connsiteX3" y="connsiteY3"/>
                  </a:cxn>
                </a:cxnLst>
                <a:rect l="l" t="t" r="r" b="b"/>
                <a:pathLst>
                  <a:path w="1466851" h="792000">
                    <a:moveTo>
                      <a:pt x="0" y="0"/>
                    </a:moveTo>
                    <a:lnTo>
                      <a:pt x="1466851" y="0"/>
                    </a:lnTo>
                    <a:lnTo>
                      <a:pt x="1268851" y="792000"/>
                    </a:lnTo>
                    <a:lnTo>
                      <a:pt x="0" y="792000"/>
                    </a:lnTo>
                    <a:close/>
                  </a:path>
                </a:pathLst>
              </a:custGeom>
              <a:solidFill>
                <a:srgbClr val="E32C17">
                  <a:lumMod val="100000"/>
                </a:srgbClr>
              </a:solidFill>
              <a:ln>
                <a:noFill/>
              </a:ln>
            </p:spPr>
            <p:style>
              <a:lnRef idx="2">
                <a:srgbClr val="CC1E37">
                  <a:shade val="50000"/>
                </a:srgbClr>
              </a:lnRef>
              <a:fillRef idx="1">
                <a:srgbClr val="CC1E37"/>
              </a:fillRef>
              <a:effectRef idx="0">
                <a:srgbClr val="CC1E37"/>
              </a:effectRef>
              <a:fontRef idx="minor">
                <a:srgbClr val="FFFFFF"/>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sz="2800"/>
              </a:p>
            </p:txBody>
          </p:sp>
        </p:grpSp>
        <p:sp>
          <p:nvSpPr>
            <p:cNvPr id="10" name="redpptx.com-TextBox 9"/>
            <p:cNvSpPr txBox="1"/>
            <p:nvPr>
              <p:custDataLst>
                <p:tags r:id="rId5"/>
              </p:custDataLst>
            </p:nvPr>
          </p:nvSpPr>
          <p:spPr>
            <a:xfrm>
              <a:off x="1806" y="2866"/>
              <a:ext cx="15287" cy="1537"/>
            </a:xfrm>
            <a:prstGeom prst="rect">
              <a:avLst/>
            </a:prstGeom>
            <a:noFill/>
          </p:spPr>
          <p:txBody>
            <a:bodyPr wrap="square" rtlCol="0">
              <a:spAutoFit/>
            </a:bodyPr>
            <a:lstStyle>
              <a:defPPr>
                <a:defRPr lang="zh-CN"/>
              </a:defPPr>
              <a:lvl1pPr marL="0" indent="0" algn="just" defTabSz="914400" rtl="0" eaLnBrk="1" latinLnBrk="0" hangingPunct="1">
                <a:lnSpc>
                  <a:spcPct val="120000"/>
                </a:lnSpc>
                <a:buClr>
                  <a:srgbClr val="C00000"/>
                </a:buClr>
                <a:buFont typeface="Wingdings" panose="05000000000000000000" pitchFamily="2" charset="2"/>
                <a:buNone/>
                <a:defRPr sz="1800" kern="1200">
                  <a:solidFill>
                    <a:sysClr val="windowText" lastClr="000000">
                      <a:lumMod val="75000"/>
                      <a:lumOff val="25000"/>
                    </a:sysClr>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fontAlgn="auto">
                <a:buFont typeface="Wingdings" panose="05000000000000000000" charset="0"/>
                <a:buChar char="p"/>
              </a:pPr>
              <a:r>
                <a:rPr altLang="zh-CN" sz="1600">
                  <a:solidFill>
                    <a:srgbClr val="C00000"/>
                  </a:solidFill>
                  <a:latin typeface="阿里巴巴普惠体"/>
                  <a:ea typeface="阿里巴巴普惠体"/>
                </a:rPr>
                <a:t>必须坚持全团抓思想政治引领，紧紧围绕培养社会主义建设者和接班人这个根本任务，深刻认识青年思想意识形成规律，准确把握青年政治认同基本逻辑，充分发挥共青团实践育人特色，坚持全领域发展、全流程参与、全战线统筹、全形态展现，着力实现思想政治引领工作从影响广泛到引领有力的全面提升。</a:t>
              </a:r>
            </a:p>
          </p:txBody>
        </p:sp>
      </p:grpSp>
      <p:pic>
        <p:nvPicPr>
          <p:cNvPr id="2" name="图片 1" descr="P-10238002-10222720"/>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951865" y="3292475"/>
            <a:ext cx="10076180" cy="205232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https://d.book118.com/016022131051010103</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 name="KSO_WM_UNIT_PLACING_PICTURE_USER_VIEWPORT" val="{&quot;height&quot;:441,&quot;width&quot;:441}"/>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 name="KSO_WM_UNIT_PLACING_PICTURE_USER_VIEWPORT" val="{&quot;height&quot;:441,&quot;width&quot;:441}"/>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阿里巴巴普惠体"/>
        <a:ea typeface="阿里巴巴普惠体"/>
        <a:cs typeface="Arial"/>
        <a:font script="Jpan" typeface="ＭＳ Ｐゴシック"/>
        <a:font script="Hang" typeface="맑은 고딕"/>
        <a:font script="Hans" typeface="阿里巴巴普惠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阿里巴巴普惠体"/>
        <a:ea typeface="阿里巴巴普惠体"/>
        <a:cs typeface="Arial"/>
        <a:font script="Jpan" typeface="ＭＳ Ｐゴシック"/>
        <a:font script="Hang" typeface="맑은 고딕"/>
        <a:font script="Hans" typeface="阿里巴巴普惠体"/>
        <a:font script="Hant" typeface="新細明體"/>
        <a:font script="Arab" typeface="阿里巴巴普惠体"/>
        <a:font script="Hebr" typeface="阿里巴巴普惠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阿里巴巴普惠体"/>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阿里巴巴普惠体</vt:lpstr>
      <vt:lpstr>印品雅宋简 Bold（非商用）</vt:lpstr>
      <vt:lpstr>Wingdings</vt:lpstr>
      <vt:lpstr>思源黑体 CN Light</vt:lpstr>
      <vt:lpstr>思源宋体 CN Heavy</vt:lpstr>
      <vt:lpstr>汉仪超粗宋简</vt:lpstr>
      <vt:lpstr>等线</vt:lpstr>
      <vt:lpstr>思源黑体 CN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2024-09-28T12:12:23.574</cp:lastPrinted>
  <dcterms:created xsi:type="dcterms:W3CDTF">2024-09-28T04:12:23Z</dcterms:created>
  <dcterms:modified xsi:type="dcterms:W3CDTF">2024-09-28T04:12:26Z</dcterms:modified>
</cp:coreProperties>
</file>