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C1413-A480-4017-8058-0A2C01849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9A33C-6064-406C-85B6-20C6C64F1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2AD81-4E12-4419-A768-E0BB3C341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B4D1AC-C313-448F-8FA9-92A62F94D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217B3D-8B09-4160-A458-27BD74A06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6917E0-04E7-4F57-B8F4-78F13F100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AB9D7A-D792-494C-9DDA-8BAE2E7EC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DCDEE3-D86E-4C09-8929-A93C99291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EF07A8-0B79-410D-9B56-ED2117EDF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02EFF7-434C-4278-AC21-4C27D2835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BCD62-80C6-40A7-A1AA-5178A3AD4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2500104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企业合资合作法律培训讲座规范合作模式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合资合作概述与法律法规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合资企业设立与运营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合作协议签订与履行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知识产权保护与应用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劳动用工与人力资源管理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财务管理与税务筹划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争议解决与诉讼仲裁程序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合资合作概述与法律法规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合资合作定义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合资合作类型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合资合作定义及类型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合资合作是指两个或多个企业或个人共同出资、共同经营、共担风险、共享收益的一种经济合作方式。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根据合资合作的形式和目的，可分为股权合资合作、契约合资合作、技术合资合作等。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国家层面法律法规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地方层面法律法规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国际层面法律法规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《中华人民共和国公司法》、《中华人民共和国中外合资经营企业法》等。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各地政府根据当地实际情况制定的相关法规和政策。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国际投资协定、双边或多边投资保护协定等。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法律法规框架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国内外合资合作现状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随着市场经济的发展，国内企业之间的合资合作日益增多，涉及领域广泛，如汽车、电子、能源等。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国际间的合资合作已成为企业国际化的重要手段之一，跨国公司通过合资合作实现资源互补、市场拓展和风险管理。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未来，随着全球经济的融合和技术的进步，合资合作将更加普遍和深入，涉及领域将更加广泛，合作模式将更加多样化。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国内合资合作现状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国外合资合作现状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合资合作趋势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合资企业设立与运营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合资企业设立条件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根据《中华人民共和国中外合资经营企业法》规定，合资企业需满足中方合营者为企业或其他经济组织、外方合营者为外国公司、企业和其他经济组织或个人等条件。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设立程序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包括编制项目建议书和可行性研究报告、签订合同、章程、申请批准证书、申请营业执照等步骤。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设立条件及程序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899" r="398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合资企业一般设立董事会、监事会和经营管理机构，其中董事会是最高权力机构，负责决策重大事项。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合资企业的治理结构应明确各方职责和权利，建立有效的监督机制，确保企业合规运营。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治理结构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组织架构与治理结构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合资企业应制定完善的运营管理制度，包括财务管理、人力资源管理、市场营销等方面，确保企业高效运转。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合资企业在运营过程中应关注政策风险、市场风险、汇率风险等，并采取相应的防范措施，降低企业经营风险。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运营管理及风险防范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合作协议签订与履行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合作协议主要内容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423838" y="1165012"/>
            <a:ext cx="3394996" cy="490334"/>
            <a:chOff x="423838" y="1165012"/>
            <a:chExt cx="339499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423838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合作双方基本信息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532563" y="1542614"/>
            <a:ext cx="3286271" cy="949747"/>
            <a:chOff x="532563" y="1542614"/>
            <a:chExt cx="3286271" cy="949747"/>
          </a:xfrm>
        </p:grpSpPr>
        <p:sp>
          <p:nvSpPr>
            <p:cNvPr id="43" name="TextBox 43"/>
            <p:cNvSpPr txBox="1"/>
            <p:nvPr/>
          </p:nvSpPr>
          <p:spPr>
            <a:xfrm>
              <a:off x="532563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明确合作双方的名称、地址、法定代表人等基本信息，确保合作主体清晰。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110891" y="3013226"/>
            <a:ext cx="3394996" cy="490334"/>
            <a:chOff x="110891" y="3013226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110891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合作事项及目标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219616" y="3447978"/>
            <a:ext cx="3286271" cy="937998"/>
            <a:chOff x="219616" y="3447978"/>
            <a:chExt cx="3286271" cy="937998"/>
          </a:xfrm>
        </p:grpSpPr>
        <p:sp>
          <p:nvSpPr>
            <p:cNvPr id="47" name="TextBox 47"/>
            <p:cNvSpPr txBox="1"/>
            <p:nvPr/>
          </p:nvSpPr>
          <p:spPr>
            <a:xfrm>
              <a:off x="219616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详细描述合作的具体事项、目标、期限等，确保合作目的明确。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436531" y="4760442"/>
            <a:ext cx="3394996" cy="490334"/>
            <a:chOff x="436531" y="476044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436531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双方权利与义务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545256" y="5195195"/>
            <a:ext cx="3286271" cy="936111"/>
            <a:chOff x="545256" y="5195195"/>
            <a:chExt cx="3286271" cy="936111"/>
          </a:xfrm>
        </p:grpSpPr>
        <p:sp>
          <p:nvSpPr>
            <p:cNvPr id="51" name="TextBox 51"/>
            <p:cNvSpPr txBox="1"/>
            <p:nvPr/>
          </p:nvSpPr>
          <p:spPr>
            <a:xfrm>
              <a:off x="545256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明确双方在合作过程中的权利、义务及责任，包括投资、技术、管理等方面的分工与协作。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373176" y="1165012"/>
            <a:ext cx="3394996" cy="490334"/>
            <a:chOff x="8373176" y="1165012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373176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收益分配与风险承担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481901" y="1542614"/>
            <a:ext cx="3286271" cy="949747"/>
            <a:chOff x="8481901" y="1542614"/>
            <a:chExt cx="3286271" cy="949747"/>
          </a:xfrm>
        </p:grpSpPr>
        <p:sp>
          <p:nvSpPr>
            <p:cNvPr id="55" name="TextBox 55"/>
            <p:cNvSpPr txBox="1"/>
            <p:nvPr/>
          </p:nvSpPr>
          <p:spPr>
            <a:xfrm>
              <a:off x="8481901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规定合作收益的分配方式、比例及时间，明确风险承担的原则和方式。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654225" y="3013226"/>
            <a:ext cx="3394996" cy="490334"/>
            <a:chOff x="8654225" y="3013226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654225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保密条款与知识产权保护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762949" y="3447978"/>
            <a:ext cx="3286271" cy="937998"/>
            <a:chOff x="8762949" y="3447978"/>
            <a:chExt cx="3286271" cy="937998"/>
          </a:xfrm>
        </p:grpSpPr>
        <p:sp>
          <p:nvSpPr>
            <p:cNvPr id="59" name="TextBox 59"/>
            <p:cNvSpPr txBox="1"/>
            <p:nvPr/>
          </p:nvSpPr>
          <p:spPr>
            <a:xfrm>
              <a:off x="8762949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确保双方在合作过程中涉及的商业秘密和知识产权得到有效保护。</a:t>
              </a:r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8059705" y="4760442"/>
            <a:ext cx="3394996" cy="490334"/>
            <a:chOff x="8059705" y="4760442"/>
            <a:chExt cx="3394996" cy="490334"/>
          </a:xfrm>
        </p:grpSpPr>
        <p:sp>
          <p:nvSpPr>
            <p:cNvPr id="61" name="TextBox 61"/>
            <p:cNvSpPr txBox="1"/>
            <p:nvPr/>
          </p:nvSpPr>
          <p:spPr>
            <a:xfrm>
              <a:off x="8059705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争议解决方式</a:t>
              </a: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8168429" y="5195195"/>
            <a:ext cx="3286271" cy="936111"/>
            <a:chOff x="8168429" y="5195195"/>
            <a:chExt cx="3286271" cy="936111"/>
          </a:xfrm>
        </p:grpSpPr>
        <p:sp>
          <p:nvSpPr>
            <p:cNvPr id="63" name="TextBox 63"/>
            <p:cNvSpPr txBox="1"/>
            <p:nvPr/>
          </p:nvSpPr>
          <p:spPr>
            <a:xfrm>
              <a:off x="8168429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规定合作过程中发生争议时的解决方式，如协商、调解、仲裁或诉讼等。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充分了解合作方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明确合作事项及目标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合理分配收益与风险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注重保密与知识产权保护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签订注意事项及技巧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在签订合作协议前，应对合作方的资信、经营状况、市场地位等进行充分调查，确保合作方具备履行协议的能力。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合作协议中应明确具体的合作事项、目标及实现方式，避免模糊不清导致后续纠纷。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根据双方投入的资源、承担的风险等因素，合理分配合作收益与风险，确保双方权益平衡。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合作协议中应明确保密义务和知识产权保护措施，防止技术泄密和知识产权侵权。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严格履行协议义务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建立有效沟通机制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关注法律法规变化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妥善保管协议文本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履行过程中法律风险防范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双方应关注国家法律法规的变化，及时调整合作策略，确保合作行为符合法律法规要求。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双方应建立定期沟通机制，及时交流合作进展、解决合作过程中出现的问题，确保信息畅通。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双方应按照合作协议约定的内容，全面、严格地履行各自的义务，确保合作顺利进行。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双方应妥善保管合作协议文本，作为解决争议的重要依据。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知识产权保护与应用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https://d.book118.com/016025001044010031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2024-08-29T16:12:37.088</cp:lastPrinted>
  <dcterms:created xsi:type="dcterms:W3CDTF">2024-08-29T08:12:37Z</dcterms:created>
  <dcterms:modified xsi:type="dcterms:W3CDTF">2024-08-29T08:12:39Z</dcterms:modified>
</cp:coreProperties>
</file>