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4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5807E28F-135F-4DBB-ADAD-07959F51BD0C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4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50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51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5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53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54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5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56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57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5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59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60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62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63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65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66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26CFF7-A4E1-4C98-8B05-EDF233F81F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2A19EF-1B1D-4E00-BEB3-CCA6424728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FC6891-DFAE-43E9-AE9E-056EBB298C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09FB5F-95D1-429C-B7DE-9DCD7ED7A9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C9DC3CF-7314-47DA-B08C-6A6AB8C019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8CBEF4F-3BDD-429A-83DB-D4919149D7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3FC0AE0-B600-4257-9DE4-09749CE43A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D600AE-0B5A-4F65-9AC7-548BBBAF1E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ED3994-C6CC-42EB-8F0A-573456A9BD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806499-F9AD-46E2-A2DD-503E42C633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7528FE-5EAA-447D-8026-F299AAD7B7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C1BE7CFE-E17D-4451-959C-B61822E3CA11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51CCDCDD-6FB1-4194-B8B2-73D1BC91BBC6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Relationship Id="rId3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Relationship Id="rId3" Type="http://schemas.openxmlformats.org/officeDocument/2006/relationships/image" Target="../media/image6.png" /><Relationship Id="rId4" Type="http://schemas.openxmlformats.org/officeDocument/2006/relationships/image" Target="../media/image7.pn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pn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9.pn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0.png" /><Relationship Id="rId4" Type="http://schemas.openxmlformats.org/officeDocument/2006/relationships/image" Target="../media/image11.pn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2.png" /><Relationship Id="rId4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pn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3.png" /><Relationship Id="rId3" Type="http://schemas.openxmlformats.org/officeDocument/2006/relationships/image" Target="../media/image14.png" /><Relationship Id="rId4" Type="http://schemas.openxmlformats.org/officeDocument/2006/relationships/image" Target="../media/image15.pn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6025203040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1017360" y="794880"/>
            <a:ext cx="10156320" cy="155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LC</a:t>
            </a: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护理教学查房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1198800" y="4776480"/>
            <a:ext cx="7678800" cy="394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汇报：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xxx              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时间：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20xx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cxnSp>
        <p:nvCxnSpPr>
          <p:cNvPr id="75" name="Connector 7"/>
          <p:cNvCxnSpPr/>
          <p:nvPr/>
        </p:nvCxnSpPr>
        <p:spPr>
          <a:xfrm>
            <a:off x="1310400" y="5256360"/>
            <a:ext cx="4785480" cy="360"/>
          </a:xfrm>
          <a:prstGeom prst="straightConnector1">
            <a:avLst/>
          </a:prstGeom>
          <a:ln w="9525">
            <a:solidFill>
              <a:srgbClr val="000000"/>
            </a:solidFill>
            <a:round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6" name="AutoShape 2"/>
          <p:cNvSpPr/>
          <p:nvPr/>
        </p:nvSpPr>
        <p:spPr>
          <a:xfrm>
            <a:off x="1140840" y="0"/>
            <a:ext cx="2808720" cy="3420720"/>
          </a:xfrm>
          <a:prstGeom prst="rect">
            <a:avLst/>
          </a:prstGeom>
          <a:gradFill rotWithShape="0">
            <a:gsLst>
              <a:gs pos="0">
                <a:srgbClr val="AF79DE"/>
              </a:gs>
              <a:gs pos="100000">
                <a:srgbClr val="FFFFFF">
                  <a:alpha val="75000"/>
                </a:srgbClr>
              </a:gs>
            </a:gsLst>
            <a:lin ang="1620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7" name="AutoShape 3"/>
          <p:cNvSpPr/>
          <p:nvPr/>
        </p:nvSpPr>
        <p:spPr>
          <a:xfrm>
            <a:off x="1140840" y="1983240"/>
            <a:ext cx="2808720" cy="280872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8" name="AutoShape 15"/>
          <p:cNvSpPr/>
          <p:nvPr/>
        </p:nvSpPr>
        <p:spPr>
          <a:xfrm>
            <a:off x="10235520" y="79920"/>
            <a:ext cx="1888920" cy="1755360"/>
          </a:xfrm>
          <a:prstGeom prst="ellipse">
            <a:avLst/>
          </a:prstGeom>
          <a:gradFill rotWithShape="0">
            <a:gsLst>
              <a:gs pos="0">
                <a:srgbClr val="AF79DE"/>
              </a:gs>
              <a:gs pos="100000">
                <a:srgbClr val="F8CDAC">
                  <a:alpha val="27000"/>
                </a:srgbClr>
              </a:gs>
            </a:gsLst>
            <a:lin ang="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9" name="PlaceHolder 1"/>
          <p:cNvSpPr>
            <a:spLocks noGrp="1"/>
          </p:cNvSpPr>
          <p:nvPr>
            <p:ph type="title" idx="4294967295"/>
          </p:nvPr>
        </p:nvSpPr>
        <p:spPr>
          <a:xfrm>
            <a:off x="1572840" y="2837160"/>
            <a:ext cx="2194200" cy="18734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7200" b="1" strike="noStrike" spc="299">
                <a:solidFill>
                  <a:schemeClr val="lt1"/>
                </a:solidFill>
                <a:latin typeface="Arial"/>
                <a:ea typeface="微软雅黑"/>
              </a:rPr>
              <a:t>目录</a:t>
            </a:r>
            <a:endParaRPr lang="en-US" sz="72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0" name="content"/>
          <p:cNvSpPr/>
          <p:nvPr/>
        </p:nvSpPr>
        <p:spPr>
          <a:xfrm>
            <a:off x="6201360" y="208080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</a:t>
            </a:r>
            <a:r>
              <a:rPr lang="en-US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LC</a:t>
            </a:r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护理教学查房简介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</a:t>
            </a:r>
            <a:r>
              <a:rPr lang="en-US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LC</a:t>
            </a:r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护理教学查房流程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</a:t>
            </a:r>
            <a:r>
              <a:rPr lang="en-US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LC</a:t>
            </a:r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护理教学查房技巧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</a:t>
            </a:r>
            <a:r>
              <a:rPr lang="en-US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LC</a:t>
            </a:r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护理教学查房中的问题解决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</a:t>
            </a:r>
            <a:r>
              <a:rPr lang="en-US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LC</a:t>
            </a:r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护理教学查房案例分享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</a:t>
            </a:r>
            <a:r>
              <a:rPr lang="en-US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LC</a:t>
            </a:r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护理教学查房总结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1" name="TextBox 5"/>
          <p:cNvSpPr/>
          <p:nvPr/>
        </p:nvSpPr>
        <p:spPr>
          <a:xfrm>
            <a:off x="1000440" y="2148480"/>
            <a:ext cx="3088800" cy="1013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123840" tIns="123840" rIns="57240" bIns="123840" anchor="t">
            <a:spAutoFit/>
          </a:bodyPr>
          <a:lstStyle/>
          <a:p>
            <a:pPr algn="ctr" defTabSz="914400">
              <a:lnSpc>
                <a:spcPct val="186000"/>
              </a:lnSpc>
            </a:pPr>
            <a:r>
              <a:rPr lang="en-US" sz="27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contents</a:t>
            </a:r>
            <a:endParaRPr lang="en-US" sz="27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AutoShape 9"/>
          <p:cNvSpPr/>
          <p:nvPr/>
        </p:nvSpPr>
        <p:spPr>
          <a:xfrm>
            <a:off x="611640" y="2481840"/>
            <a:ext cx="259200" cy="1408320"/>
          </a:xfrm>
          <a:prstGeom prst="rect">
            <a:avLst/>
          </a:prstGeom>
          <a:gradFill rotWithShape="0">
            <a:gsLst>
              <a:gs pos="0">
                <a:srgbClr val="AF79DE"/>
              </a:gs>
              <a:gs pos="100000">
                <a:srgbClr val="FFFFFF">
                  <a:alpha val="51000"/>
                </a:srgbClr>
              </a:gs>
            </a:gsLst>
            <a:lin ang="540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AutoShape 10"/>
          <p:cNvSpPr/>
          <p:nvPr/>
        </p:nvSpPr>
        <p:spPr>
          <a:xfrm>
            <a:off x="611640" y="2352240"/>
            <a:ext cx="259200" cy="25920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4" name="AutoShape 11"/>
          <p:cNvSpPr/>
          <p:nvPr/>
        </p:nvSpPr>
        <p:spPr>
          <a:xfrm>
            <a:off x="527760" y="5812200"/>
            <a:ext cx="937440" cy="937440"/>
          </a:xfrm>
          <a:prstGeom prst="ellipse">
            <a:avLst/>
          </a:prstGeom>
          <a:gradFill rotWithShape="0">
            <a:gsLst>
              <a:gs pos="0">
                <a:srgbClr val="AF79DE"/>
              </a:gs>
              <a:gs pos="100000">
                <a:srgbClr val="FFFFFF"/>
              </a:gs>
            </a:gsLst>
            <a:lin ang="840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5" name="AutoShape 12"/>
          <p:cNvSpPr/>
          <p:nvPr/>
        </p:nvSpPr>
        <p:spPr>
          <a:xfrm>
            <a:off x="4298400" y="0"/>
            <a:ext cx="668520" cy="1914840"/>
          </a:xfrm>
          <a:prstGeom prst="rect">
            <a:avLst/>
          </a:prstGeom>
          <a:gradFill rotWithShape="0">
            <a:gsLst>
              <a:gs pos="0">
                <a:srgbClr val="AF79DE"/>
              </a:gs>
              <a:gs pos="100000">
                <a:srgbClr val="FFFFFF">
                  <a:alpha val="62000"/>
                </a:srgbClr>
              </a:gs>
            </a:gsLst>
            <a:lin ang="1620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AutoShape 13"/>
          <p:cNvSpPr/>
          <p:nvPr/>
        </p:nvSpPr>
        <p:spPr>
          <a:xfrm>
            <a:off x="4298400" y="1581120"/>
            <a:ext cx="668520" cy="66852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7" name="AutoShape 14"/>
          <p:cNvSpPr/>
          <p:nvPr/>
        </p:nvSpPr>
        <p:spPr>
          <a:xfrm>
            <a:off x="10066680" y="5912640"/>
            <a:ext cx="531000" cy="531000"/>
          </a:xfrm>
          <a:prstGeom prst="ellipse">
            <a:avLst/>
          </a:prstGeom>
          <a:gradFill rotWithShape="0">
            <a:gsLst>
              <a:gs pos="0">
                <a:srgbClr val="AF79DE"/>
              </a:gs>
              <a:gs pos="100000">
                <a:srgbClr val="FFFFFF"/>
              </a:gs>
            </a:gsLst>
            <a:lin ang="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8" name="PlaceHolder 1"/>
          <p:cNvSpPr>
            <a:spLocks noGrp="1"/>
          </p:cNvSpPr>
          <p:nvPr>
            <p:ph/>
          </p:nvPr>
        </p:nvSpPr>
        <p:spPr>
          <a:xfrm>
            <a:off x="3887640" y="1844640"/>
            <a:ext cx="461412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6600" b="1" strike="noStrike" spc="148">
                <a:solidFill>
                  <a:srgbClr val="AF79DE"/>
                </a:solidFill>
                <a:latin typeface="Arial"/>
                <a:ea typeface="微软雅黑"/>
              </a:rPr>
              <a:t>01</a:t>
            </a:r>
            <a:endParaRPr lang="en-US" sz="6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89" name="PlaceHolder 2"/>
          <p:cNvSpPr>
            <a:spLocks noGrp="1"/>
          </p:cNvSpPr>
          <p:nvPr>
            <p:ph type="title" idx="4294967295"/>
          </p:nvPr>
        </p:nvSpPr>
        <p:spPr>
          <a:xfrm>
            <a:off x="451440" y="387612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rgbClr val="AF79DE"/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rgbClr val="AF79DE"/>
                </a:solidFill>
                <a:latin typeface="Arial"/>
                <a:ea typeface="微软雅黑"/>
              </a:rPr>
              <a:t>1</a:t>
            </a:r>
            <a:r>
              <a:rPr lang="zh-CN" sz="4000" b="1" strike="noStrike" spc="299">
                <a:solidFill>
                  <a:srgbClr val="AF79DE"/>
                </a:solidFill>
                <a:latin typeface="Arial"/>
                <a:ea typeface="微软雅黑"/>
              </a:rPr>
              <a:t>章 </a:t>
            </a:r>
            <a:r>
              <a:rPr lang="en-US" sz="4000" b="1" strike="noStrike" spc="299">
                <a:solidFill>
                  <a:srgbClr val="AF79DE"/>
                </a:solidFill>
                <a:latin typeface="Arial"/>
                <a:ea typeface="微软雅黑"/>
              </a:rPr>
              <a:t>LC</a:t>
            </a:r>
            <a:r>
              <a:rPr lang="zh-CN" sz="4000" b="1" strike="noStrike" spc="299">
                <a:solidFill>
                  <a:srgbClr val="AF79DE"/>
                </a:solidFill>
                <a:latin typeface="Arial"/>
                <a:ea typeface="微软雅黑"/>
              </a:rPr>
              <a:t>护理教学查房简介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5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1" name="矩形 28"/>
          <p:cNvSpPr/>
          <p:nvPr/>
        </p:nvSpPr>
        <p:spPr>
          <a:xfrm>
            <a:off x="4493880" y="33897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2" name="矩形 33"/>
          <p:cNvSpPr/>
          <p:nvPr/>
        </p:nvSpPr>
        <p:spPr>
          <a:xfrm>
            <a:off x="7162200" y="33897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3" name="矩形 38"/>
          <p:cNvSpPr/>
          <p:nvPr/>
        </p:nvSpPr>
        <p:spPr>
          <a:xfrm>
            <a:off x="9895680" y="33897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4" name="PlaceHolder 1"/>
          <p:cNvSpPr>
            <a:spLocks noGrp="1"/>
          </p:cNvSpPr>
          <p:nvPr>
            <p:ph type="title" idx="4294967295"/>
          </p:nvPr>
        </p:nvSpPr>
        <p:spPr>
          <a:xfrm>
            <a:off x="1036440" y="24588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000" b="1" strike="noStrike" spc="299">
                <a:solidFill>
                  <a:srgbClr val="AF79DE"/>
                </a:solidFill>
                <a:latin typeface="Arial"/>
                <a:ea typeface="微软雅黑"/>
              </a:rPr>
              <a:t>LC</a:t>
            </a:r>
            <a:r>
              <a:rPr lang="zh-CN" sz="3000" b="1" strike="noStrike" spc="299">
                <a:solidFill>
                  <a:srgbClr val="AF79DE"/>
                </a:solidFill>
                <a:latin typeface="Arial"/>
                <a:ea typeface="微软雅黑"/>
              </a:rPr>
              <a:t>护理教学查房流程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5" name="矩形 19"/>
          <p:cNvSpPr/>
          <p:nvPr/>
        </p:nvSpPr>
        <p:spPr>
          <a:xfrm>
            <a:off x="1683360" y="33897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grpSp>
        <p:nvGrpSpPr>
          <p:cNvPr id="96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97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98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99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0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1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2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3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4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5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6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7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8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9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0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1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2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3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4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5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6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117" name="AutoShape 2"/>
          <p:cNvSpPr/>
          <p:nvPr/>
        </p:nvSpPr>
        <p:spPr>
          <a:xfrm>
            <a:off x="981720" y="1604880"/>
            <a:ext cx="3394800" cy="211644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FFFFFF"/>
                </a:solidFill>
                <a:latin typeface="Calibri"/>
                <a:ea typeface="Calibri"/>
              </a:rPr>
              <a:t>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8" name="AutoShape 3"/>
          <p:cNvSpPr/>
          <p:nvPr/>
        </p:nvSpPr>
        <p:spPr>
          <a:xfrm>
            <a:off x="4376880" y="3721680"/>
            <a:ext cx="3394800" cy="211644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9" name="AutoShape 4"/>
          <p:cNvSpPr/>
          <p:nvPr/>
        </p:nvSpPr>
        <p:spPr>
          <a:xfrm>
            <a:off x="7771680" y="1604880"/>
            <a:ext cx="3394800" cy="211644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120" name="Picture 5" descr="C:/Users/Administrator/Desktop/ppt模板/图片素材/插画/QQ截图20240310102520.pngQQ截图20240310102520"/>
          <p:cNvPicPr/>
          <p:nvPr/>
        </p:nvPicPr>
        <p:blipFill>
          <a:blip r:embed="rId2"/>
          <a:srcRect t="8590" b="8590"/>
          <a:stretch>
            <a:fillRect/>
          </a:stretch>
        </p:blipFill>
        <p:spPr>
          <a:xfrm>
            <a:off x="991080" y="3721680"/>
            <a:ext cx="3395160" cy="2116080"/>
          </a:xfrm>
          <a:prstGeom prst="rect">
            <a:avLst/>
          </a:prstGeom>
          <a:ln w="0">
            <a:noFill/>
          </a:ln>
        </p:spPr>
      </p:pic>
      <p:pic>
        <p:nvPicPr>
          <p:cNvPr id="121" name="Picture 6" descr="C:/Users/Administrator/Desktop/ppt模板/图片素材/插画/QQ截图20240310102542.pngQQ截图20240310102542"/>
          <p:cNvPicPr/>
          <p:nvPr/>
        </p:nvPicPr>
        <p:blipFill>
          <a:blip r:embed="rId3"/>
          <a:srcRect l="2897" r="2897"/>
          <a:stretch>
            <a:fillRect/>
          </a:stretch>
        </p:blipFill>
        <p:spPr>
          <a:xfrm>
            <a:off x="4376880" y="1606680"/>
            <a:ext cx="3394440" cy="2115000"/>
          </a:xfrm>
          <a:prstGeom prst="rect">
            <a:avLst/>
          </a:prstGeom>
          <a:ln w="0">
            <a:noFill/>
          </a:ln>
        </p:spPr>
      </p:pic>
      <p:pic>
        <p:nvPicPr>
          <p:cNvPr id="122" name="Picture 7" descr="C:/Users/Administrator/Desktop/ppt模板/图片素材/插画/QQ截图20240309205650.pngQQ截图20240309205650"/>
          <p:cNvPicPr/>
          <p:nvPr/>
        </p:nvPicPr>
        <p:blipFill>
          <a:blip r:embed="rId4"/>
          <a:srcRect t="19809" b="19809"/>
          <a:stretch>
            <a:fillRect/>
          </a:stretch>
        </p:blipFill>
        <p:spPr>
          <a:xfrm>
            <a:off x="7771680" y="3712680"/>
            <a:ext cx="3394440" cy="2143440"/>
          </a:xfrm>
          <a:prstGeom prst="rect">
            <a:avLst/>
          </a:prstGeom>
          <a:ln w="0">
            <a:noFill/>
          </a:ln>
        </p:spPr>
      </p:pic>
      <p:sp>
        <p:nvSpPr>
          <p:cNvPr id="123" name="content.1.title"/>
          <p:cNvSpPr/>
          <p:nvPr/>
        </p:nvSpPr>
        <p:spPr>
          <a:xfrm>
            <a:off x="1754640" y="18813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第一步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content.1.content"/>
          <p:cNvSpPr/>
          <p:nvPr/>
        </p:nvSpPr>
        <p:spPr>
          <a:xfrm>
            <a:off x="1225080" y="2340000"/>
            <a:ext cx="2982960" cy="12031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导师介绍病情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导师介绍护理要点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content.2.title"/>
          <p:cNvSpPr/>
          <p:nvPr/>
        </p:nvSpPr>
        <p:spPr>
          <a:xfrm>
            <a:off x="8442000" y="18813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第二步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.2.content"/>
          <p:cNvSpPr/>
          <p:nvPr/>
        </p:nvSpPr>
        <p:spPr>
          <a:xfrm>
            <a:off x="7971120" y="2340000"/>
            <a:ext cx="3036240" cy="120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学生观察病人病情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学生观察护理情况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3.title"/>
          <p:cNvSpPr/>
          <p:nvPr/>
        </p:nvSpPr>
        <p:spPr>
          <a:xfrm>
            <a:off x="5093280" y="395496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第三步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3.content"/>
          <p:cNvSpPr/>
          <p:nvPr/>
        </p:nvSpPr>
        <p:spPr>
          <a:xfrm>
            <a:off x="4578840" y="4413240"/>
            <a:ext cx="3085920" cy="1173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学生提出问题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学生进行讨论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9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0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1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2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3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AF79DE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4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AF79DE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5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AF79DE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6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AF79DE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7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8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en-US" sz="3600" b="1" strike="noStrike" spc="299">
                <a:solidFill>
                  <a:srgbClr val="AF79DE"/>
                </a:solidFill>
                <a:latin typeface="Arial"/>
                <a:ea typeface="微软雅黑"/>
              </a:rPr>
              <a:t>LC</a:t>
            </a:r>
            <a:r>
              <a:rPr lang="zh-CN" sz="3600" b="1" strike="noStrike" spc="299">
                <a:solidFill>
                  <a:srgbClr val="AF79DE"/>
                </a:solidFill>
                <a:latin typeface="Arial"/>
                <a:ea typeface="微软雅黑"/>
              </a:rPr>
              <a:t>护理教学查房注意事项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在进行</a:t>
            </a:r>
            <a:r>
              <a:rPr lang="en-US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LC</a:t>
            </a: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护理教学查房时，导师需要具备耐心和细心指导的态度，而学生则应该主动积极学习和思考，才能够达到更好的教学效果。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141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142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3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4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5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6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7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8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9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0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1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2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3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4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5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6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7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8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9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0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1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162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3" name="PlaceHolder 1"/>
          <p:cNvSpPr>
            <a:spLocks noGrp="1"/>
          </p:cNvSpPr>
          <p:nvPr>
            <p:ph/>
          </p:nvPr>
        </p:nvSpPr>
        <p:spPr>
          <a:xfrm>
            <a:off x="3887640" y="1844640"/>
            <a:ext cx="461412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6600" b="1" strike="noStrike" spc="148">
                <a:solidFill>
                  <a:srgbClr val="AF79DE"/>
                </a:solidFill>
                <a:latin typeface="Arial"/>
                <a:ea typeface="微软雅黑"/>
              </a:rPr>
              <a:t>02</a:t>
            </a:r>
            <a:endParaRPr lang="en-US" sz="6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4" name="PlaceHolder 2"/>
          <p:cNvSpPr>
            <a:spLocks noGrp="1"/>
          </p:cNvSpPr>
          <p:nvPr>
            <p:ph type="title" idx="4294967295"/>
          </p:nvPr>
        </p:nvSpPr>
        <p:spPr>
          <a:xfrm>
            <a:off x="451440" y="387612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rgbClr val="AF79DE"/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rgbClr val="AF79DE"/>
                </a:solidFill>
                <a:latin typeface="Arial"/>
                <a:ea typeface="微软雅黑"/>
              </a:rPr>
              <a:t>2</a:t>
            </a:r>
            <a:r>
              <a:rPr lang="zh-CN" sz="4000" b="1" strike="noStrike" spc="299">
                <a:solidFill>
                  <a:srgbClr val="AF79DE"/>
                </a:solidFill>
                <a:latin typeface="Arial"/>
                <a:ea typeface="微软雅黑"/>
              </a:rPr>
              <a:t>章 </a:t>
            </a:r>
            <a:r>
              <a:rPr lang="en-US" sz="4000" b="1" strike="noStrike" spc="299">
                <a:solidFill>
                  <a:srgbClr val="AF79DE"/>
                </a:solidFill>
                <a:latin typeface="Arial"/>
                <a:ea typeface="微软雅黑"/>
              </a:rPr>
              <a:t>LC</a:t>
            </a:r>
            <a:r>
              <a:rPr lang="zh-CN" sz="4000" b="1" strike="noStrike" spc="299">
                <a:solidFill>
                  <a:srgbClr val="AF79DE"/>
                </a:solidFill>
                <a:latin typeface="Arial"/>
                <a:ea typeface="微软雅黑"/>
              </a:rPr>
              <a:t>护理教学查房流程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5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6" name="矩形 28"/>
          <p:cNvSpPr/>
          <p:nvPr/>
        </p:nvSpPr>
        <p:spPr>
          <a:xfrm>
            <a:off x="354024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7" name="content.2.title"/>
          <p:cNvSpPr/>
          <p:nvPr/>
        </p:nvSpPr>
        <p:spPr>
          <a:xfrm>
            <a:off x="8392320" y="1557720"/>
            <a:ext cx="33303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疼痛程度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content.2.content"/>
          <p:cNvSpPr/>
          <p:nvPr/>
        </p:nvSpPr>
        <p:spPr>
          <a:xfrm>
            <a:off x="8392320" y="1891080"/>
            <a:ext cx="3078000" cy="16081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观察病人疼痛的表现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评估疼痛程度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矩形 33"/>
          <p:cNvSpPr/>
          <p:nvPr/>
        </p:nvSpPr>
        <p:spPr>
          <a:xfrm>
            <a:off x="620856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0" name="content.3.title"/>
          <p:cNvSpPr/>
          <p:nvPr/>
        </p:nvSpPr>
        <p:spPr>
          <a:xfrm>
            <a:off x="1094760" y="4120560"/>
            <a:ext cx="33022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皮肤情况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.3.content"/>
          <p:cNvSpPr/>
          <p:nvPr/>
        </p:nvSpPr>
        <p:spPr>
          <a:xfrm>
            <a:off x="1094760" y="4453920"/>
            <a:ext cx="2929680" cy="156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检查皮肤完整性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观察皮肤颜色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矩形 38"/>
          <p:cNvSpPr/>
          <p:nvPr/>
        </p:nvSpPr>
        <p:spPr>
          <a:xfrm>
            <a:off x="894204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3" name="content.4.title"/>
          <p:cNvSpPr/>
          <p:nvPr/>
        </p:nvSpPr>
        <p:spPr>
          <a:xfrm>
            <a:off x="8392320" y="4109040"/>
            <a:ext cx="33303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.4.content"/>
          <p:cNvSpPr/>
          <p:nvPr/>
        </p:nvSpPr>
        <p:spPr>
          <a:xfrm>
            <a:off x="8392320" y="4453920"/>
            <a:ext cx="3078000" cy="1743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AF79DE"/>
                </a:solidFill>
                <a:latin typeface="Arial"/>
                <a:ea typeface="微软雅黑"/>
              </a:rPr>
              <a:t>学生观察病人病情和护理情况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6" name="矩形 19"/>
          <p:cNvSpPr/>
          <p:nvPr/>
        </p:nvSpPr>
        <p:spPr>
          <a:xfrm>
            <a:off x="72972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7" name="content.1.title"/>
          <p:cNvSpPr/>
          <p:nvPr/>
        </p:nvSpPr>
        <p:spPr>
          <a:xfrm>
            <a:off x="1094760" y="1655280"/>
            <a:ext cx="33030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生命体征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.1.content"/>
          <p:cNvSpPr/>
          <p:nvPr/>
        </p:nvSpPr>
        <p:spPr>
          <a:xfrm>
            <a:off x="1094760" y="2034720"/>
            <a:ext cx="2928960" cy="1465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血压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心率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体温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179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180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1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2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3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4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5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6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7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8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9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0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1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2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3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4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5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6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7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8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9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200" name="AutoShape 8"/>
          <p:cNvSpPr/>
          <p:nvPr/>
        </p:nvSpPr>
        <p:spPr>
          <a:xfrm>
            <a:off x="4397760" y="2570040"/>
            <a:ext cx="583920" cy="583920"/>
          </a:xfrm>
          <a:prstGeom prst="diamond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1" name="AutoShape 9"/>
          <p:cNvSpPr/>
          <p:nvPr/>
        </p:nvSpPr>
        <p:spPr>
          <a:xfrm>
            <a:off x="7198560" y="2570040"/>
            <a:ext cx="583920" cy="588600"/>
          </a:xfrm>
          <a:prstGeom prst="diamond">
            <a:avLst/>
          </a:prstGeom>
          <a:solidFill>
            <a:srgbClr val="AF79DE"/>
          </a:solidFill>
          <a:ln w="3143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2" name="AutoShape 10"/>
          <p:cNvSpPr/>
          <p:nvPr/>
        </p:nvSpPr>
        <p:spPr>
          <a:xfrm>
            <a:off x="4397760" y="4078080"/>
            <a:ext cx="583920" cy="583920"/>
          </a:xfrm>
          <a:prstGeom prst="diamond">
            <a:avLst/>
          </a:prstGeom>
          <a:solidFill>
            <a:srgbClr val="AF79DE"/>
          </a:solidFill>
          <a:ln w="3143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3" name="AutoShape 11"/>
          <p:cNvSpPr/>
          <p:nvPr/>
        </p:nvSpPr>
        <p:spPr>
          <a:xfrm>
            <a:off x="7198560" y="4078080"/>
            <a:ext cx="583920" cy="583920"/>
          </a:xfrm>
          <a:prstGeom prst="diamond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4" name="AutoShape 12"/>
          <p:cNvSpPr/>
          <p:nvPr/>
        </p:nvSpPr>
        <p:spPr>
          <a:xfrm>
            <a:off x="4397760" y="2711880"/>
            <a:ext cx="583920" cy="31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85680" tIns="38160" rIns="85680" bIns="38160" anchor="t">
            <a:noAutofit/>
          </a:bodyPr>
          <a:lstStyle/>
          <a:p>
            <a:pPr algn="ctr" defTabSz="914400">
              <a:lnSpc>
                <a:spcPct val="100000"/>
              </a:lnSpc>
              <a:spcBef>
                <a:spcPts val="374"/>
              </a:spcBef>
            </a:pPr>
            <a:r>
              <a:rPr lang="en-US" sz="1430" b="0" strike="noStrike" spc="-1">
                <a:solidFill>
                  <a:schemeClr val="accent2">
                    <a:lumMod val="20000"/>
                    <a:lumOff val="80000"/>
                  </a:schemeClr>
                </a:solidFill>
                <a:latin typeface="微软雅黑"/>
                <a:ea typeface="微软雅黑"/>
              </a:rPr>
              <a:t>01</a:t>
            </a:r>
            <a:endParaRPr lang="en-US" sz="143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5" name="AutoShape 13"/>
          <p:cNvSpPr/>
          <p:nvPr/>
        </p:nvSpPr>
        <p:spPr>
          <a:xfrm>
            <a:off x="4397760" y="4212360"/>
            <a:ext cx="583920" cy="31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85680" tIns="38160" rIns="85680" bIns="38160" anchor="t">
            <a:noAutofit/>
          </a:bodyPr>
          <a:lstStyle/>
          <a:p>
            <a:pPr algn="ctr" defTabSz="914400">
              <a:lnSpc>
                <a:spcPct val="100000"/>
              </a:lnSpc>
              <a:spcBef>
                <a:spcPts val="374"/>
              </a:spcBef>
            </a:pPr>
            <a:r>
              <a:rPr lang="en-US" sz="1430" b="0" strike="noStrike" spc="-1">
                <a:solidFill>
                  <a:schemeClr val="accent3">
                    <a:lumMod val="20000"/>
                    <a:lumOff val="80000"/>
                  </a:schemeClr>
                </a:solidFill>
                <a:latin typeface="微软雅黑"/>
                <a:ea typeface="微软雅黑"/>
              </a:rPr>
              <a:t>03</a:t>
            </a:r>
            <a:endParaRPr lang="en-US" sz="143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6" name="AutoShape 14"/>
          <p:cNvSpPr/>
          <p:nvPr/>
        </p:nvSpPr>
        <p:spPr>
          <a:xfrm>
            <a:off x="7198560" y="2702520"/>
            <a:ext cx="583920" cy="31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85680" tIns="38160" rIns="85680" bIns="38160" anchor="t">
            <a:noAutofit/>
          </a:bodyPr>
          <a:lstStyle/>
          <a:p>
            <a:pPr algn="ctr" defTabSz="914400">
              <a:lnSpc>
                <a:spcPct val="100000"/>
              </a:lnSpc>
              <a:spcBef>
                <a:spcPts val="374"/>
              </a:spcBef>
            </a:pPr>
            <a:r>
              <a:rPr lang="en-US" sz="1430" b="0" strike="noStrike" spc="-1">
                <a:solidFill>
                  <a:schemeClr val="accent3">
                    <a:lumMod val="20000"/>
                    <a:lumOff val="80000"/>
                  </a:schemeClr>
                </a:solidFill>
                <a:latin typeface="微软雅黑"/>
                <a:ea typeface="微软雅黑"/>
              </a:rPr>
              <a:t>02</a:t>
            </a:r>
            <a:endParaRPr lang="en-US" sz="143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7" name="AutoShape 15"/>
          <p:cNvSpPr/>
          <p:nvPr/>
        </p:nvSpPr>
        <p:spPr>
          <a:xfrm>
            <a:off x="7198560" y="4212360"/>
            <a:ext cx="583920" cy="31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85680" tIns="38160" rIns="85680" bIns="38160" anchor="t">
            <a:noAutofit/>
          </a:bodyPr>
          <a:lstStyle/>
          <a:p>
            <a:pPr algn="ctr" defTabSz="914400">
              <a:lnSpc>
                <a:spcPct val="100000"/>
              </a:lnSpc>
              <a:spcBef>
                <a:spcPts val="374"/>
              </a:spcBef>
            </a:pPr>
            <a:r>
              <a:rPr lang="en-US" sz="1430" b="0" strike="noStrike" spc="-1">
                <a:solidFill>
                  <a:schemeClr val="accent2">
                    <a:lumMod val="20000"/>
                    <a:lumOff val="80000"/>
                  </a:schemeClr>
                </a:solidFill>
                <a:latin typeface="微软雅黑"/>
                <a:ea typeface="微软雅黑"/>
              </a:rPr>
              <a:t>04</a:t>
            </a:r>
            <a:endParaRPr lang="en-US" sz="143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8" name="AutoShape 2"/>
          <p:cNvSpPr/>
          <p:nvPr/>
        </p:nvSpPr>
        <p:spPr>
          <a:xfrm>
            <a:off x="4876920" y="2507040"/>
            <a:ext cx="2424240" cy="236448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9" name="Picture 8"/>
          <p:cNvSpPr/>
          <p:nvPr/>
        </p:nvSpPr>
        <p:spPr>
          <a:xfrm>
            <a:off x="4964400" y="2569680"/>
            <a:ext cx="2282400" cy="2217600"/>
          </a:xfrm>
          <a:prstGeom prst="ellipse">
            <a:avLst/>
          </a:prstGeom>
          <a:blipFill rotWithShape="0">
            <a:blip r:embed="rId2">
              <a:alphaModFix amt="70000"/>
            </a:blip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5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0" name="PlaceHolder 1"/>
          <p:cNvSpPr>
            <a:spLocks noGrp="1"/>
          </p:cNvSpPr>
          <p:nvPr>
            <p:ph type="title" idx="4294967295"/>
          </p:nvPr>
        </p:nvSpPr>
        <p:spPr>
          <a:xfrm>
            <a:off x="1035720" y="306000"/>
            <a:ext cx="7901640" cy="540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AF79DE"/>
                </a:solidFill>
                <a:latin typeface="Arial"/>
                <a:ea typeface="微软雅黑"/>
              </a:rPr>
              <a:t>学生提出问题和讨论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1" name="content"/>
          <p:cNvSpPr/>
          <p:nvPr/>
        </p:nvSpPr>
        <p:spPr>
          <a:xfrm>
            <a:off x="780480" y="1709280"/>
            <a:ext cx="5725440" cy="2480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学生可根据自身的理解和经验提出问题，导师和同学们进行讨论，促进学习。这个过程有助于学生深入思考和解决实际护理问题。讨论也有助于交流和分享护理经验。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212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213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4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5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6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7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8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9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0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1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2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3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4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5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6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7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8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9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0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1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2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233" name="Freeform 6"/>
          <p:cNvSpPr/>
          <p:nvPr/>
        </p:nvSpPr>
        <p:spPr>
          <a:xfrm>
            <a:off x="206100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4" name="Freeform 7"/>
          <p:cNvSpPr/>
          <p:nvPr/>
        </p:nvSpPr>
        <p:spPr>
          <a:xfrm>
            <a:off x="244116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5" name="Freeform 8"/>
          <p:cNvSpPr/>
          <p:nvPr/>
        </p:nvSpPr>
        <p:spPr>
          <a:xfrm>
            <a:off x="282168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6" name="Freeform 6"/>
          <p:cNvSpPr/>
          <p:nvPr/>
        </p:nvSpPr>
        <p:spPr>
          <a:xfrm>
            <a:off x="92484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7" name="Freeform 7"/>
          <p:cNvSpPr/>
          <p:nvPr/>
        </p:nvSpPr>
        <p:spPr>
          <a:xfrm>
            <a:off x="130536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8" name="Freeform 8"/>
          <p:cNvSpPr/>
          <p:nvPr/>
        </p:nvSpPr>
        <p:spPr>
          <a:xfrm>
            <a:off x="168552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9" name="Picture 2"/>
          <p:cNvSpPr/>
          <p:nvPr/>
        </p:nvSpPr>
        <p:spPr>
          <a:xfrm>
            <a:off x="6822720" y="3719160"/>
            <a:ext cx="2701440" cy="2698920"/>
          </a:xfrm>
          <a:prstGeom prst="diamond">
            <a:avLst/>
          </a:prstGeom>
          <a:blipFill rotWithShape="0">
            <a:blip r:embed="rId3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0" name="Picture 3"/>
          <p:cNvSpPr/>
          <p:nvPr/>
        </p:nvSpPr>
        <p:spPr>
          <a:xfrm>
            <a:off x="7719120" y="1064880"/>
            <a:ext cx="3835800" cy="3832200"/>
          </a:xfrm>
          <a:prstGeom prst="diamond">
            <a:avLst/>
          </a:prstGeom>
          <a:blipFill rotWithShape="0">
            <a:blip r:embed="rId4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1" name="PlaceHolder 1"/>
          <p:cNvSpPr>
            <a:spLocks noGrp="1"/>
          </p:cNvSpPr>
          <p:nvPr>
            <p:ph/>
          </p:nvPr>
        </p:nvSpPr>
        <p:spPr>
          <a:xfrm>
            <a:off x="3887640" y="1844640"/>
            <a:ext cx="461412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6600" b="1" strike="noStrike" spc="148">
                <a:solidFill>
                  <a:srgbClr val="AF79DE"/>
                </a:solidFill>
                <a:latin typeface="Arial"/>
                <a:ea typeface="微软雅黑"/>
              </a:rPr>
              <a:t>03</a:t>
            </a:r>
            <a:endParaRPr lang="en-US" sz="6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42" name="PlaceHolder 2"/>
          <p:cNvSpPr>
            <a:spLocks noGrp="1"/>
          </p:cNvSpPr>
          <p:nvPr>
            <p:ph type="title" idx="4294967295"/>
          </p:nvPr>
        </p:nvSpPr>
        <p:spPr>
          <a:xfrm>
            <a:off x="451440" y="387612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rgbClr val="AF79DE"/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rgbClr val="AF79DE"/>
                </a:solidFill>
                <a:latin typeface="Arial"/>
                <a:ea typeface="微软雅黑"/>
              </a:rPr>
              <a:t>3</a:t>
            </a:r>
            <a:r>
              <a:rPr lang="zh-CN" sz="4000" b="1" strike="noStrike" spc="299">
                <a:solidFill>
                  <a:srgbClr val="AF79DE"/>
                </a:solidFill>
                <a:latin typeface="Arial"/>
                <a:ea typeface="微软雅黑"/>
              </a:rPr>
              <a:t>章 </a:t>
            </a:r>
            <a:r>
              <a:rPr lang="en-US" sz="4000" b="1" strike="noStrike" spc="299">
                <a:solidFill>
                  <a:srgbClr val="AF79DE"/>
                </a:solidFill>
                <a:latin typeface="Arial"/>
                <a:ea typeface="微软雅黑"/>
              </a:rPr>
              <a:t>LC</a:t>
            </a:r>
            <a:r>
              <a:rPr lang="zh-CN" sz="4000" b="1" strike="noStrike" spc="299">
                <a:solidFill>
                  <a:srgbClr val="AF79DE"/>
                </a:solidFill>
                <a:latin typeface="Arial"/>
                <a:ea typeface="微软雅黑"/>
              </a:rPr>
              <a:t>护理教学查房技巧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43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4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4" name="AutoShape 3"/>
          <p:cNvSpPr/>
          <p:nvPr/>
        </p:nvSpPr>
        <p:spPr>
          <a:xfrm>
            <a:off x="6866280" y="1243800"/>
            <a:ext cx="5325480" cy="4881600"/>
          </a:xfrm>
          <a:prstGeom prst="rect">
            <a:avLst/>
          </a:prstGeom>
          <a:solidFill>
            <a:srgbClr val="AF79DE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5" name="PlaceHolder 1"/>
          <p:cNvSpPr>
            <a:spLocks noGrp="1"/>
          </p:cNvSpPr>
          <p:nvPr>
            <p:ph type="title" idx="4294967295"/>
          </p:nvPr>
        </p:nvSpPr>
        <p:spPr>
          <a:xfrm>
            <a:off x="1035720" y="306000"/>
            <a:ext cx="9040680" cy="540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AF79DE"/>
                </a:solidFill>
                <a:latin typeface="Arial"/>
                <a:ea typeface="微软雅黑"/>
              </a:rPr>
              <a:t>学生观察技巧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46" name="content"/>
          <p:cNvSpPr/>
          <p:nvPr/>
        </p:nvSpPr>
        <p:spPr>
          <a:xfrm>
            <a:off x="7780680" y="1536120"/>
            <a:ext cx="4036320" cy="3785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学生在临床护理中需要学会细心观察病人的情况，仔细记录和分析，这样可以提高其护理实践能力，为病人提供更好的护理服务。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247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248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9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0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1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2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3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4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5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6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7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8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9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0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1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2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3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4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5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6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7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pic>
        <p:nvPicPr>
          <p:cNvPr id="268" name="图片 99" descr="C:/Users/Administrator/Desktop/ppt模板/图片素材/image2709229.pngimage2709229"/>
          <p:cNvPicPr/>
          <p:nvPr/>
        </p:nvPicPr>
        <p:blipFill>
          <a:blip r:embed="rId3"/>
          <a:srcRect t="12343" b="12343"/>
          <a:stretch>
            <a:fillRect/>
          </a:stretch>
        </p:blipFill>
        <p:spPr>
          <a:xfrm>
            <a:off x="1297800" y="2489040"/>
            <a:ext cx="5830920" cy="3636360"/>
          </a:xfrm>
          <a:prstGeom prst="rect">
            <a:avLst/>
          </a:prstGeom>
          <a:ln w="9525">
            <a:noFill/>
          </a:ln>
        </p:spPr>
      </p:pic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69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0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1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2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3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AF79DE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4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AF79DE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5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AF79DE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6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AF79DE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7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78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AF79DE"/>
                </a:solidFill>
                <a:latin typeface="Arial"/>
                <a:ea typeface="微软雅黑"/>
              </a:rPr>
              <a:t>提问技巧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9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合理提问是学习和交流的重要手段，学生应该学会提出有针对性的问题，促进讨论和深入学习，从而拓展护理知识的广度和深度。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281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282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3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4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5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6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7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8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9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0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1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2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3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4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5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6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7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8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9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0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1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302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5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3" name="AutoShape 2"/>
          <p:cNvSpPr/>
          <p:nvPr/>
        </p:nvSpPr>
        <p:spPr>
          <a:xfrm>
            <a:off x="592920" y="2746800"/>
            <a:ext cx="3455640" cy="3055320"/>
          </a:xfrm>
          <a:prstGeom prst="roundRect">
            <a:avLst>
              <a:gd name="adj" fmla="val 12500"/>
            </a:avLst>
          </a:prstGeom>
          <a:solidFill>
            <a:srgbClr val="EB554D">
              <a:alpha val="10000"/>
            </a:srgbClr>
          </a:solidFill>
          <a:ln w="19050">
            <a:solidFill>
              <a:srgbClr val="AF79DE"/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4" name="AutoShape 3"/>
          <p:cNvSpPr/>
          <p:nvPr/>
        </p:nvSpPr>
        <p:spPr>
          <a:xfrm>
            <a:off x="4367880" y="2746800"/>
            <a:ext cx="3455640" cy="3055320"/>
          </a:xfrm>
          <a:prstGeom prst="roundRect">
            <a:avLst>
              <a:gd name="adj" fmla="val 12500"/>
            </a:avLst>
          </a:prstGeom>
          <a:solidFill>
            <a:srgbClr val="EB554D">
              <a:alpha val="10000"/>
            </a:srgbClr>
          </a:solidFill>
          <a:ln w="19050">
            <a:solidFill>
              <a:srgbClr val="AF79DE"/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5" name="AutoShape 4"/>
          <p:cNvSpPr/>
          <p:nvPr/>
        </p:nvSpPr>
        <p:spPr>
          <a:xfrm>
            <a:off x="8133840" y="2746800"/>
            <a:ext cx="3455640" cy="3055320"/>
          </a:xfrm>
          <a:prstGeom prst="roundRect">
            <a:avLst>
              <a:gd name="adj" fmla="val 12500"/>
            </a:avLst>
          </a:prstGeom>
          <a:solidFill>
            <a:srgbClr val="EB554D">
              <a:alpha val="10000"/>
            </a:srgbClr>
          </a:solidFill>
          <a:ln w="19050">
            <a:solidFill>
              <a:srgbClr val="AF79DE"/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6" name="AutoShape 5"/>
          <p:cNvSpPr/>
          <p:nvPr/>
        </p:nvSpPr>
        <p:spPr>
          <a:xfrm rot="18900000" flipH="1" flipV="1">
            <a:off x="5274720" y="1333440"/>
            <a:ext cx="1641960" cy="1641960"/>
          </a:xfrm>
          <a:prstGeom prst="teardrop">
            <a:avLst>
              <a:gd name="adj" fmla="val 100000"/>
            </a:avLst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7" name="AutoShape 8"/>
          <p:cNvSpPr/>
          <p:nvPr/>
        </p:nvSpPr>
        <p:spPr>
          <a:xfrm>
            <a:off x="5818320" y="5524920"/>
            <a:ext cx="555120" cy="81360"/>
          </a:xfrm>
          <a:prstGeom prst="roundRect">
            <a:avLst>
              <a:gd name="adj" fmla="val 12500"/>
            </a:avLst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0600" rIns="90000" bIns="306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8" name="AutoShape 9"/>
          <p:cNvSpPr/>
          <p:nvPr/>
        </p:nvSpPr>
        <p:spPr>
          <a:xfrm rot="18900000" flipH="1" flipV="1">
            <a:off x="1499760" y="1333440"/>
            <a:ext cx="1641960" cy="1641960"/>
          </a:xfrm>
          <a:prstGeom prst="teardrop">
            <a:avLst>
              <a:gd name="adj" fmla="val 100000"/>
            </a:avLst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9" name="AutoShape 12"/>
          <p:cNvSpPr/>
          <p:nvPr/>
        </p:nvSpPr>
        <p:spPr>
          <a:xfrm>
            <a:off x="2043360" y="5524920"/>
            <a:ext cx="555120" cy="81360"/>
          </a:xfrm>
          <a:prstGeom prst="roundRect">
            <a:avLst>
              <a:gd name="adj" fmla="val 12500"/>
            </a:avLst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0600" rIns="90000" bIns="306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10" name="AutoShape 13"/>
          <p:cNvSpPr/>
          <p:nvPr/>
        </p:nvSpPr>
        <p:spPr>
          <a:xfrm rot="18900000" flipH="1" flipV="1">
            <a:off x="9040320" y="1333440"/>
            <a:ext cx="1641960" cy="1641960"/>
          </a:xfrm>
          <a:prstGeom prst="teardrop">
            <a:avLst>
              <a:gd name="adj" fmla="val 100000"/>
            </a:avLst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11" name="AutoShape 16"/>
          <p:cNvSpPr/>
          <p:nvPr/>
        </p:nvSpPr>
        <p:spPr>
          <a:xfrm>
            <a:off x="9583920" y="5524920"/>
            <a:ext cx="555120" cy="81360"/>
          </a:xfrm>
          <a:prstGeom prst="roundRect">
            <a:avLst>
              <a:gd name="adj" fmla="val 12500"/>
            </a:avLst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0600" rIns="90000" bIns="306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12" name="Picture 17"/>
          <p:cNvSpPr/>
          <p:nvPr/>
        </p:nvSpPr>
        <p:spPr>
          <a:xfrm>
            <a:off x="1583280" y="1416600"/>
            <a:ext cx="1474920" cy="1474920"/>
          </a:xfrm>
          <a:prstGeom prst="ellipse">
            <a:avLst/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3" name="Picture 18"/>
          <p:cNvSpPr/>
          <p:nvPr/>
        </p:nvSpPr>
        <p:spPr>
          <a:xfrm>
            <a:off x="5358240" y="1416600"/>
            <a:ext cx="1474920" cy="1474920"/>
          </a:xfrm>
          <a:prstGeom prst="ellipse">
            <a:avLst/>
          </a:prstGeom>
          <a:blipFill rotWithShape="0">
            <a:blip r:embed="rId3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4" name="Picture 19"/>
          <p:cNvSpPr/>
          <p:nvPr/>
        </p:nvSpPr>
        <p:spPr>
          <a:xfrm>
            <a:off x="9120960" y="1416600"/>
            <a:ext cx="1474920" cy="1474920"/>
          </a:xfrm>
          <a:prstGeom prst="ellipse">
            <a:avLst/>
          </a:prstGeom>
          <a:blipFill rotWithShape="0">
            <a:blip r:embed="rId4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5" name="矩形 28"/>
          <p:cNvSpPr/>
          <p:nvPr/>
        </p:nvSpPr>
        <p:spPr>
          <a:xfrm>
            <a:off x="4493880" y="33897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16" name="content.2.title"/>
          <p:cNvSpPr/>
          <p:nvPr/>
        </p:nvSpPr>
        <p:spPr>
          <a:xfrm>
            <a:off x="4494600" y="3555360"/>
            <a:ext cx="32148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有效沟通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7" name="content.2.content"/>
          <p:cNvSpPr/>
          <p:nvPr/>
        </p:nvSpPr>
        <p:spPr>
          <a:xfrm>
            <a:off x="4600080" y="4031640"/>
            <a:ext cx="3042000" cy="1404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提高护理质量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8" name="矩形 33"/>
          <p:cNvSpPr/>
          <p:nvPr/>
        </p:nvSpPr>
        <p:spPr>
          <a:xfrm>
            <a:off x="7162200" y="33897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19" name="content.3.title"/>
          <p:cNvSpPr/>
          <p:nvPr/>
        </p:nvSpPr>
        <p:spPr>
          <a:xfrm>
            <a:off x="8301240" y="3517200"/>
            <a:ext cx="319104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0" name="content.3.content"/>
          <p:cNvSpPr/>
          <p:nvPr/>
        </p:nvSpPr>
        <p:spPr>
          <a:xfrm>
            <a:off x="8301960" y="4000680"/>
            <a:ext cx="3122640" cy="1436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1" name="矩形 38"/>
          <p:cNvSpPr/>
          <p:nvPr/>
        </p:nvSpPr>
        <p:spPr>
          <a:xfrm>
            <a:off x="9895680" y="33897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22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AF79DE"/>
                </a:solidFill>
                <a:latin typeface="Arial"/>
                <a:ea typeface="微软雅黑"/>
              </a:rPr>
              <a:t>沟通技巧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23" name="矩形 19"/>
          <p:cNvSpPr/>
          <p:nvPr/>
        </p:nvSpPr>
        <p:spPr>
          <a:xfrm>
            <a:off x="1683360" y="33897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24" name="content.1.title"/>
          <p:cNvSpPr/>
          <p:nvPr/>
        </p:nvSpPr>
        <p:spPr>
          <a:xfrm>
            <a:off x="745560" y="3546000"/>
            <a:ext cx="31809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良好沟通能力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5" name="content.1.content"/>
          <p:cNvSpPr/>
          <p:nvPr/>
        </p:nvSpPr>
        <p:spPr>
          <a:xfrm>
            <a:off x="850320" y="4005720"/>
            <a:ext cx="3076920" cy="1431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与病人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家属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医护人员进行有效沟通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326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327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8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9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0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1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2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3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4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5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6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7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8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9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0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1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2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3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4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5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6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https://d.book118.com/016025203040010103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13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1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LC护理教学查房</vt:lpstr>
      <vt:lpstr>目录</vt:lpstr>
      <vt:lpstr>第1章 LC护理教学查房简介</vt:lpstr>
      <vt:lpstr>LC护理教学查房流程</vt:lpstr>
      <vt:lpstr> </vt:lpstr>
      <vt:lpstr>第2章 LC护理教学查房流程</vt:lpstr>
      <vt:lpstr>学生观察病人病情和护理情况</vt:lpstr>
      <vt:lpstr>学生提出问题和讨论</vt:lpstr>
      <vt:lpstr>第3章 LC护理教学查房技巧</vt:lpstr>
      <vt:lpstr>学生观察技巧</vt:lpstr>
      <vt:lpstr> </vt:lpstr>
      <vt:lpstr>沟通技巧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2024-09-28T09:43:58.868</cp:lastPrinted>
  <dcterms:created xsi:type="dcterms:W3CDTF">2024-09-28T01:43:58Z</dcterms:created>
  <dcterms:modified xsi:type="dcterms:W3CDTF">2024-09-28T01:44:01Z</dcterms:modified>
</cp:coreProperties>
</file>