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491D9-463D-4E94-914D-CB58FDC4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818D-A8EC-4085-8EB8-D2BB46211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7D5AE-8468-434D-B5E0-B12DEBFF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0699B-537C-438B-9131-F8407255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BB3D2-8116-4C99-B8CA-392BB601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E4F03-536C-47D5-A277-48D97974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36A20-2432-49AE-8835-E29A8441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D2E4E-E18A-472D-8A90-6D5A103E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38C3A-9C86-44C8-9E0B-5D97B215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44F3B-7DD9-4365-ACA0-59F6BE3D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E4655-91DB-49C5-9EDE-CCEE353F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ru-RU"/>
              <a:t/>
            </a:fld>
            <a:endParaRPr lang="ru-RU"/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00332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50" name="标题 2049"/>
          <p:cNvSpPr/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400" b="0" i="0" u="none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 sz="8000" b="1">
                <a:ea typeface="华文宋体" panose="02010600040101010101" charset="-122"/>
              </a:rPr>
              <a:t>日有所诵</a:t>
            </a:r>
            <a:endParaRPr lang="zh-CN" altLang="en-US" sz="8000" b="1">
              <a:ea typeface="华文宋体" panose="02010600040101010101" charset="-122"/>
            </a:endParaRPr>
          </a:p>
        </p:txBody>
      </p:sp>
      <p:sp>
        <p:nvSpPr>
          <p:cNvPr id="2051" name="副标题 2050"/>
          <p:cNvSpPr/>
          <p:nvPr>
            <p:ph type="subTitle" idx="4294967295"/>
          </p:nvPr>
        </p:nvSpPr>
        <p:spPr>
          <a:xfrm>
            <a:off x="1403350" y="4292600"/>
            <a:ext cx="6400800" cy="1752600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3200" b="0" i="0" u="none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400" b="0" i="0" u="none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sz="2000" b="0" i="0" u="none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 b="1">
                <a:ea typeface="华文宋体" panose="02010600040101010101" charset="-122"/>
              </a:rPr>
              <a:t>风神实验小学二年级</a:t>
            </a:r>
            <a:endParaRPr lang="zh-CN" altLang="en-US" b="1">
              <a:ea typeface="华文宋体" panose="0201060004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2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54" name="标题 2053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云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55" name="文本占位符 2054"/>
          <p:cNvSpPr/>
          <p:nvPr>
            <p:ph type="body" idx="4294967295"/>
          </p:nvPr>
        </p:nvSpPr>
        <p:spPr>
          <a:xfrm>
            <a:off x="539750" y="1268413"/>
            <a:ext cx="8229600" cy="576262"/>
          </a:xfrm>
        </p:spPr>
        <p:txBody>
          <a:bodyPr/>
          <a:lstStyle/>
          <a:p>
            <a:pPr algn="ctr">
              <a:lnSpc>
                <a:spcPct val="90000"/>
              </a:lnSpc>
              <a:buNone/>
            </a:pPr>
            <a:r>
              <a:rPr lang="en-US" altLang="zh-CN" sz="2800">
                <a:ea typeface="华文宋体" panose="02010600040101010101" charset="-122"/>
              </a:rPr>
              <a:t>(</a:t>
            </a:r>
            <a:r>
              <a:rPr lang="zh-CN" altLang="en-US" sz="2800">
                <a:ea typeface="华文宋体" panose="02010600040101010101" charset="-122"/>
              </a:rPr>
              <a:t>中国台湾</a:t>
            </a:r>
            <a:r>
              <a:rPr lang="en-US" altLang="zh-CN" sz="2800">
                <a:ea typeface="华文宋体" panose="02010600040101010101" charset="-122"/>
              </a:rPr>
              <a:t>)</a:t>
            </a:r>
            <a:r>
              <a:rPr lang="zh-CN" altLang="en-US" sz="2800">
                <a:ea typeface="华文宋体" panose="02010600040101010101" charset="-122"/>
              </a:rPr>
              <a:t>于衍锟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056" name="矩形 2055"/>
          <p:cNvSpPr/>
          <p:nvPr/>
        </p:nvSpPr>
        <p:spPr>
          <a:xfrm>
            <a:off x="3276600" y="2205038"/>
            <a:ext cx="5492750" cy="41767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云是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走动的鞋子。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走过高山，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走过大海，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走过很多地方。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轻飘飘的鞋子，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走过的路，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一点痕迹也没有。</a:t>
            </a:r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3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59" name="标题 2058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寻胡隐君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60" name="文本占位符 2059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（明）高启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渡水复渡水，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看花还看花。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春风江上路，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不觉到君家。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4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63" name="标题 206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十二月子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64" name="文本占位符 2063"/>
          <p:cNvSpPr/>
          <p:nvPr>
            <p:ph type="body" idx="4294967295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正月十五汤圆子，二月惊蛰喂丸子。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三月清明下种子，四月芒种栽秧子。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五月端阳包粽子，六月天热扇扇子。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七月中旬舂谷子，八月十五杀鸭子。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九月重阳扬谷子，十月小雪穿袄子。</a:t>
            </a:r>
            <a:endParaRPr lang="zh-CN" altLang="en-US">
              <a:ea typeface="华文宋体" panose="02010600040101010101" charset="-122"/>
            </a:endParaRPr>
          </a:p>
          <a:p>
            <a:pPr algn="ctr">
              <a:buNone/>
            </a:pPr>
            <a:r>
              <a:rPr lang="zh-CN" altLang="en-US">
                <a:ea typeface="华文宋体" panose="02010600040101010101" charset="-122"/>
              </a:rPr>
              <a:t>冬月天寒杀蝗子，腊月除夕吃饺子。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65" name="矩形 2064"/>
          <p:cNvSpPr/>
          <p:nvPr/>
        </p:nvSpPr>
        <p:spPr>
          <a:xfrm>
            <a:off x="6156325" y="1341438"/>
            <a:ext cx="1511300" cy="3587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民间童谣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5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68" name="标题 2067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夕阳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69" name="文本占位符 2068"/>
          <p:cNvSpPr/>
          <p:nvPr>
            <p:ph type="body" idx="4294967295"/>
          </p:nvPr>
        </p:nvSpPr>
        <p:spPr>
          <a:xfrm>
            <a:off x="2987675" y="1773238"/>
            <a:ext cx="5699125" cy="4352925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红红的夕阳，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照在淡水河上。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小船哪！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你轻轻地摇荡，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是在网鱼，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还是网那金黄的波浪。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70" name="矩形 2069"/>
          <p:cNvSpPr/>
          <p:nvPr/>
        </p:nvSpPr>
        <p:spPr>
          <a:xfrm>
            <a:off x="5292725" y="1196975"/>
            <a:ext cx="3352800" cy="3000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（中国台湾）冯辉岳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6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73" name="标题 2072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海上的风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74" name="文本占位符 2073"/>
          <p:cNvSpPr/>
          <p:nvPr>
            <p:ph type="body" idx="4294967295"/>
          </p:nvPr>
        </p:nvSpPr>
        <p:spPr>
          <a:xfrm>
            <a:off x="457200" y="1773238"/>
            <a:ext cx="3898900" cy="4352925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海上的风是花神，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    她一来，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就绽开万朵浪花</a:t>
            </a:r>
            <a:r>
              <a:rPr lang="en-US" altLang="zh-CN">
                <a:ea typeface="华文宋体" panose="02010600040101010101" charset="-122"/>
              </a:rPr>
              <a:t>……</a:t>
            </a:r>
            <a:endParaRPr lang="en-US" altLang="zh-CN">
              <a:ea typeface="华文宋体" panose="02010600040101010101" charset="-122"/>
            </a:endParaRPr>
          </a:p>
          <a:p>
            <a:pPr>
              <a:buNone/>
            </a:pPr>
            <a:endParaRPr lang="en-US" altLang="zh-CN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海上的风是琴师，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    她一来，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就奏出万种歌声</a:t>
            </a:r>
            <a:r>
              <a:rPr lang="en-US" altLang="zh-CN">
                <a:ea typeface="华文宋体" panose="02010600040101010101" charset="-122"/>
              </a:rPr>
              <a:t>……</a:t>
            </a:r>
            <a:endParaRPr lang="en-US" altLang="zh-CN">
              <a:ea typeface="华文宋体" panose="02010600040101010101" charset="-122"/>
            </a:endParaRPr>
          </a:p>
        </p:txBody>
      </p:sp>
      <p:sp>
        <p:nvSpPr>
          <p:cNvPr id="2075" name="矩形 2074"/>
          <p:cNvSpPr/>
          <p:nvPr/>
        </p:nvSpPr>
        <p:spPr>
          <a:xfrm>
            <a:off x="6877050" y="1196975"/>
            <a:ext cx="1295400" cy="3000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刘饶民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76" name="矩形 2075"/>
          <p:cNvSpPr/>
          <p:nvPr/>
        </p:nvSpPr>
        <p:spPr>
          <a:xfrm>
            <a:off x="4643438" y="1773238"/>
            <a:ext cx="3898900" cy="43529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海上的风是大力士，</a:t>
            </a:r>
            <a:endParaRPr lang="zh-CN" altLang="en-US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    他一来，</a:t>
            </a:r>
            <a:endParaRPr lang="zh-CN" altLang="en-US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就送走万片渔帆</a:t>
            </a:r>
            <a:r>
              <a:rPr lang="en-US" altLang="zh-CN">
                <a:ea typeface="华文宋体" panose="02010600040101010101" charset="-122"/>
              </a:rPr>
              <a:t>……</a:t>
            </a:r>
            <a:endParaRPr lang="en-US" altLang="zh-CN">
              <a:ea typeface="华文宋体" panose="02010600040101010101" charset="-122"/>
            </a:endParaRPr>
          </a:p>
          <a:p>
            <a:pPr lvl="0">
              <a:buNone/>
            </a:pPr>
            <a:endParaRPr lang="en-US" altLang="zh-CN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海上的风是狮子，</a:t>
            </a:r>
            <a:endParaRPr lang="zh-CN" altLang="en-US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    它一吼，</a:t>
            </a:r>
            <a:endParaRPr lang="zh-CN" altLang="en-US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>
                <a:ea typeface="华文宋体" panose="02010600040101010101" charset="-122"/>
              </a:rPr>
              <a:t>就掀起波浪滔天</a:t>
            </a:r>
            <a:r>
              <a:rPr lang="en-US" altLang="zh-CN">
                <a:ea typeface="华文宋体" panose="02010600040101010101" charset="-122"/>
              </a:rPr>
              <a:t>……</a:t>
            </a:r>
            <a:endParaRPr lang="en-US" altLang="zh-CN">
              <a:ea typeface="华文宋体" panose="02010600040101010101" charset="-122"/>
            </a:endParaRPr>
          </a:p>
        </p:txBody>
      </p:sp>
      <p:cxnSp>
        <p:nvCxnSpPr>
          <p:cNvPr id="2077" name="直接连接符 2076"/>
          <p:cNvCxnSpPr/>
          <p:nvPr/>
        </p:nvCxnSpPr>
        <p:spPr>
          <a:xfrm flipH="1">
            <a:off x="4356100" y="1844675"/>
            <a:ext cx="0" cy="4464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7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80" name="标题 2079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柱子和树子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81" name="文本占位符 2080"/>
          <p:cNvSpPr/>
          <p:nvPr>
            <p:ph type="body" idx="4294967295"/>
          </p:nvPr>
        </p:nvSpPr>
        <p:spPr>
          <a:xfrm>
            <a:off x="2843213" y="1773238"/>
            <a:ext cx="3960812" cy="4824412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有个小孩子叫柱子，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割草丢了灰兔子；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有个小孩子叫树子，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玩水丢了花裤子；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柱子去找灰兔子，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捡到一条花裤子；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树子去找花裤子，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拾到一只灰兔子；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树子把兔子还给柱子，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柱子把裤子还给树子。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082" name="矩形 2081"/>
          <p:cNvSpPr/>
          <p:nvPr/>
        </p:nvSpPr>
        <p:spPr>
          <a:xfrm>
            <a:off x="6877050" y="1196975"/>
            <a:ext cx="1295400" cy="3603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民间童谣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8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85" name="标题 2084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作业机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86" name="文本占位符 2085"/>
          <p:cNvSpPr/>
          <p:nvPr>
            <p:ph type="body" idx="4294967295"/>
          </p:nvPr>
        </p:nvSpPr>
        <p:spPr>
          <a:xfrm>
            <a:off x="1979613" y="1844675"/>
            <a:ext cx="6408737" cy="4679950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作业机，哦，作业机，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世界上最完美的机器。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只要把作业放进去，再投进一角硬币，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按下按钮，等上十秒，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你的作业就会出来，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又干净，又整齐。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来看看</a:t>
            </a:r>
            <a:r>
              <a:rPr lang="en-US" altLang="zh-CN" sz="2800">
                <a:ea typeface="华文宋体" panose="02010600040101010101" charset="-122"/>
              </a:rPr>
              <a:t>——“9+4</a:t>
            </a:r>
            <a:r>
              <a:rPr lang="zh-CN" altLang="en-US" sz="2800">
                <a:ea typeface="华文宋体" panose="02010600040101010101" charset="-122"/>
              </a:rPr>
              <a:t>＝？”答案是</a:t>
            </a:r>
            <a:r>
              <a:rPr lang="en-US" altLang="zh-CN" sz="2800">
                <a:ea typeface="华文宋体" panose="02010600040101010101" charset="-122"/>
              </a:rPr>
              <a:t>3</a:t>
            </a:r>
            <a:r>
              <a:rPr lang="zh-CN" altLang="en-US" sz="2800">
                <a:ea typeface="华文宋体" panose="02010600040101010101" charset="-122"/>
              </a:rPr>
              <a:t>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en-US" altLang="zh-CN" sz="2800">
                <a:ea typeface="华文宋体" panose="02010600040101010101" charset="-122"/>
              </a:rPr>
              <a:t>3</a:t>
            </a:r>
            <a:r>
              <a:rPr lang="zh-CN" altLang="en-US" sz="2800">
                <a:ea typeface="华文宋体" panose="02010600040101010101" charset="-122"/>
              </a:rPr>
              <a:t>？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哦，我的天！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看来它没有我想的那么神奇。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087" name="矩形 2086"/>
          <p:cNvSpPr/>
          <p:nvPr/>
        </p:nvSpPr>
        <p:spPr>
          <a:xfrm>
            <a:off x="5867400" y="1196975"/>
            <a:ext cx="2305050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[美国]谢尔·希尔弗斯坦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9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90" name="标题 2089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九日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91" name="文本占位符 2090"/>
          <p:cNvSpPr/>
          <p:nvPr>
            <p:ph type="body" idx="4294967295"/>
          </p:nvPr>
        </p:nvSpPr>
        <p:spPr>
          <a:xfrm>
            <a:off x="3563938" y="1773238"/>
            <a:ext cx="2663825" cy="4425950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九日重阳节，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开门有菊花。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不知来送酒，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若个是陶家。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92" name="矩形 2091"/>
          <p:cNvSpPr/>
          <p:nvPr/>
        </p:nvSpPr>
        <p:spPr>
          <a:xfrm>
            <a:off x="5003800" y="1341438"/>
            <a:ext cx="1295400" cy="3603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（唐）王勃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10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095" name="标题 2094"/>
          <p:cNvSpPr/>
          <p:nvPr>
            <p:ph type="title" idx="4294967295"/>
          </p:nvPr>
        </p:nvSpPr>
        <p:spPr>
          <a:xfrm>
            <a:off x="395288" y="1052513"/>
            <a:ext cx="3240087" cy="3097212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虎</a:t>
            </a:r>
            <a:br>
              <a:rPr lang="zh-CN" altLang="en-US">
                <a:ea typeface="华文宋体" panose="02010600040101010101" charset="-122"/>
              </a:rPr>
            </a:br>
            <a:r>
              <a:rPr lang="zh-CN" altLang="en-US">
                <a:ea typeface="华文宋体" panose="02010600040101010101" charset="-122"/>
              </a:rPr>
              <a:t>和</a:t>
            </a:r>
            <a:br>
              <a:rPr lang="zh-CN" altLang="en-US">
                <a:ea typeface="华文宋体" panose="02010600040101010101" charset="-122"/>
              </a:rPr>
            </a:br>
            <a:r>
              <a:rPr lang="zh-CN" altLang="en-US">
                <a:ea typeface="华文宋体" panose="02010600040101010101" charset="-122"/>
              </a:rPr>
              <a:t>兔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96" name="文本占位符 2095"/>
          <p:cNvSpPr/>
          <p:nvPr>
            <p:ph type="body" idx="4294967295"/>
          </p:nvPr>
        </p:nvSpPr>
        <p:spPr>
          <a:xfrm>
            <a:off x="3995738" y="476250"/>
            <a:ext cx="4032250" cy="5976938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坡上有只大老虎，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坡下有只小灰兔；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老虎饿肚肚，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想吃灰兔兔。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虎追兔，兔躲虎，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老虎满坡找灰兔；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兔钻窝，虎扑兔，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刺儿扎痛虎屁股。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气坏了虎，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乐坏了兔；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饿虎肚里咕咕咕，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>
                <a:ea typeface="华文宋体" panose="02010600040101010101" charset="-122"/>
              </a:rPr>
              <a:t>笑坏窝里灰兔兔。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097" name="矩形 2096"/>
          <p:cNvSpPr/>
          <p:nvPr/>
        </p:nvSpPr>
        <p:spPr>
          <a:xfrm>
            <a:off x="2411413" y="3789363"/>
            <a:ext cx="431800" cy="7921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吴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珹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11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00" name="标题 2099"/>
          <p:cNvSpPr/>
          <p:nvPr>
            <p:ph type="title" idx="4294967295"/>
          </p:nvPr>
        </p:nvSpPr>
        <p:spPr>
          <a:xfrm>
            <a:off x="395288" y="260350"/>
            <a:ext cx="8229600" cy="8509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孙悟空打妖怪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01" name="文本占位符 2100"/>
          <p:cNvSpPr/>
          <p:nvPr>
            <p:ph type="body" idx="4294967295"/>
          </p:nvPr>
        </p:nvSpPr>
        <p:spPr>
          <a:xfrm>
            <a:off x="755650" y="1628775"/>
            <a:ext cx="3538538" cy="4924425"/>
          </a:xfrm>
        </p:spPr>
        <p:txBody>
          <a:bodyPr/>
          <a:lstStyle/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唐僧骑马咚那个咚，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后面跟着个孙悟空。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孙悟空，跑得快，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后面跟着个猪八戒。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猪八戒，鼻子长，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后面跟着个沙和尚。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沙和尚，挑着箩，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后面来了老妖婆。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800">
                <a:ea typeface="华文宋体" panose="02010600040101010101" charset="-122"/>
              </a:rPr>
              <a:t>老妖婆，真叫坏，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102" name="矩形 2101"/>
          <p:cNvSpPr/>
          <p:nvPr/>
        </p:nvSpPr>
        <p:spPr>
          <a:xfrm>
            <a:off x="5724525" y="1052513"/>
            <a:ext cx="1295400" cy="3603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樊家信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03" name="矩形 2102"/>
          <p:cNvSpPr/>
          <p:nvPr/>
        </p:nvSpPr>
        <p:spPr>
          <a:xfrm>
            <a:off x="4932363" y="1628775"/>
            <a:ext cx="3538537" cy="49244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骗过唐僧和八戒。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唐僧八戒真糊涂，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是人是妖分不出。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分不出，上了当，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多亏孙悟空眼睛亮。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眼睛亮，冒金光，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高高举起金箍棒。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金箍棒，有力量，</a:t>
            </a:r>
            <a:endParaRPr lang="zh-CN" altLang="en-US" sz="28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800">
                <a:ea typeface="华文宋体" panose="02010600040101010101" charset="-122"/>
              </a:rPr>
              <a:t>妖魔鬼怪消灭光。</a:t>
            </a:r>
            <a:endParaRPr lang="zh-CN" altLang="en-US" sz="2800">
              <a:ea typeface="华文宋体" panose="02010600040101010101" charset="-122"/>
            </a:endParaRPr>
          </a:p>
        </p:txBody>
      </p:sp>
      <p:cxnSp>
        <p:nvCxnSpPr>
          <p:cNvPr id="2104" name="直接连接符 2103"/>
          <p:cNvCxnSpPr/>
          <p:nvPr/>
        </p:nvCxnSpPr>
        <p:spPr>
          <a:xfrm flipH="1">
            <a:off x="4427538" y="1628775"/>
            <a:ext cx="0" cy="48958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12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07" name="标题 2106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秋天的信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08" name="文本占位符 2107"/>
          <p:cNvSpPr/>
          <p:nvPr>
            <p:ph type="body" idx="4294967295"/>
          </p:nvPr>
        </p:nvSpPr>
        <p:spPr>
          <a:xfrm>
            <a:off x="395288" y="1916113"/>
            <a:ext cx="3609975" cy="4525962"/>
          </a:xfrm>
        </p:spPr>
        <p:txBody>
          <a:bodyPr/>
          <a:lstStyle/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秋天要给大家写信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用叶子做信纸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请风当邮差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偷懒的邮差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每到一个地方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3100">
                <a:ea typeface="华文宋体" panose="02010600040101010101" charset="-122"/>
              </a:rPr>
              <a:t>就把信一抛</a:t>
            </a:r>
            <a:endParaRPr lang="zh-CN" altLang="en-US" sz="3100">
              <a:ea typeface="华文宋体" panose="02010600040101010101" charset="-122"/>
            </a:endParaRPr>
          </a:p>
          <a:p>
            <a:pPr>
              <a:buNone/>
            </a:pPr>
            <a:endParaRPr lang="zh-CN" altLang="en-US" sz="3100">
              <a:ea typeface="华文宋体" panose="02010600040101010101" charset="-122"/>
            </a:endParaRPr>
          </a:p>
        </p:txBody>
      </p:sp>
      <p:sp>
        <p:nvSpPr>
          <p:cNvPr id="2109" name="矩形 2108"/>
          <p:cNvSpPr/>
          <p:nvPr/>
        </p:nvSpPr>
        <p:spPr>
          <a:xfrm>
            <a:off x="5724525" y="1052513"/>
            <a:ext cx="1943100" cy="50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（中国台湾）林武宪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10" name="矩形 2109"/>
          <p:cNvSpPr/>
          <p:nvPr/>
        </p:nvSpPr>
        <p:spPr>
          <a:xfrm>
            <a:off x="4140200" y="1844675"/>
            <a:ext cx="5003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有的信，落在松鼠头上</a:t>
            </a:r>
            <a:endParaRPr lang="zh-CN" altLang="en-US" sz="31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有的信，掉在青蛙身旁</a:t>
            </a:r>
            <a:endParaRPr lang="zh-CN" altLang="en-US" sz="31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赶路的雁，也衔了一页回家</a:t>
            </a:r>
            <a:endParaRPr lang="zh-CN" altLang="en-US" sz="31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池塘里，草丛中</a:t>
            </a:r>
            <a:endParaRPr lang="zh-CN" altLang="en-US" sz="31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到处都有秋天的信</a:t>
            </a:r>
            <a:endParaRPr lang="zh-CN" altLang="en-US" sz="31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3100">
                <a:ea typeface="华文宋体" panose="02010600040101010101" charset="-122"/>
              </a:rPr>
              <a:t>动物们急忙准备过冬</a:t>
            </a:r>
            <a:endParaRPr lang="zh-CN" altLang="en-US" sz="3100">
              <a:ea typeface="华文宋体" panose="02010600040101010101" charset="-122"/>
            </a:endParaRPr>
          </a:p>
        </p:txBody>
      </p:sp>
      <p:cxnSp>
        <p:nvCxnSpPr>
          <p:cNvPr id="2111" name="直接连接符 2110"/>
          <p:cNvCxnSpPr/>
          <p:nvPr/>
        </p:nvCxnSpPr>
        <p:spPr>
          <a:xfrm flipH="1">
            <a:off x="3995738" y="1844675"/>
            <a:ext cx="0" cy="38893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13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14" name="标题 2113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一个人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15" name="文本占位符 2114"/>
          <p:cNvSpPr/>
          <p:nvPr>
            <p:ph type="body" idx="4294967295"/>
          </p:nvPr>
        </p:nvSpPr>
        <p:spPr>
          <a:xfrm>
            <a:off x="827088" y="1773238"/>
            <a:ext cx="2881312" cy="4525962"/>
          </a:xfrm>
        </p:spPr>
        <p:txBody>
          <a:bodyPr/>
          <a:lstStyle/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一个人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就像一棵小树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只要离开林子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就会变得孤独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一个人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就像一只小鸟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只有凑到一起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 sz="2700">
                <a:ea typeface="华文宋体" panose="02010600040101010101" charset="-122"/>
              </a:rPr>
              <a:t>才会热热闹闹</a:t>
            </a:r>
            <a:endParaRPr lang="zh-CN" altLang="en-US" sz="2700">
              <a:ea typeface="华文宋体" panose="02010600040101010101" charset="-122"/>
            </a:endParaRPr>
          </a:p>
          <a:p>
            <a:pPr>
              <a:buNone/>
            </a:pPr>
            <a:endParaRPr lang="zh-CN" altLang="en-US" sz="2700">
              <a:ea typeface="华文宋体" panose="02010600040101010101" charset="-122"/>
            </a:endParaRPr>
          </a:p>
        </p:txBody>
      </p:sp>
      <p:sp>
        <p:nvSpPr>
          <p:cNvPr id="2116" name="矩形 2115"/>
          <p:cNvSpPr/>
          <p:nvPr/>
        </p:nvSpPr>
        <p:spPr>
          <a:xfrm>
            <a:off x="6372225" y="1052513"/>
            <a:ext cx="1295400" cy="50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sz="360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钱万成</a:t>
            </a:r>
            <a:endParaRPr sz="3600">
              <a:solidFill>
                <a:srgbClr val="336699"/>
              </a:solidFill>
              <a:effectLst>
                <a:outerShdw dist="45791" dir="2021404" algn="ctr" rotWithShape="0">
                  <a:srgbClr val="B2B2B2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117" name="矩形 2116"/>
          <p:cNvSpPr/>
          <p:nvPr/>
        </p:nvSpPr>
        <p:spPr>
          <a:xfrm>
            <a:off x="5003800" y="1844675"/>
            <a:ext cx="3455988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一个人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就像一条小河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只有汇聚在大海里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才会拥有快乐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一个人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就像一棵小草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只有大家站在一起</a:t>
            </a:r>
            <a:endParaRPr lang="zh-CN" altLang="en-US" sz="2700">
              <a:ea typeface="华文宋体" panose="02010600040101010101" charset="-122"/>
            </a:endParaRPr>
          </a:p>
          <a:p>
            <a:pPr lvl="0">
              <a:buNone/>
            </a:pPr>
            <a:r>
              <a:rPr lang="zh-CN" altLang="en-US" sz="2700">
                <a:ea typeface="华文宋体" panose="02010600040101010101" charset="-122"/>
              </a:rPr>
              <a:t>才不会被狂风吹倒</a:t>
            </a:r>
            <a:endParaRPr lang="zh-CN" altLang="en-US" sz="2700">
              <a:ea typeface="华文宋体" panose="02010600040101010101" charset="-122"/>
            </a:endParaRPr>
          </a:p>
        </p:txBody>
      </p:sp>
      <p:cxnSp>
        <p:nvCxnSpPr>
          <p:cNvPr id="2118" name="直接连接符 2117"/>
          <p:cNvCxnSpPr/>
          <p:nvPr/>
        </p:nvCxnSpPr>
        <p:spPr>
          <a:xfrm flipH="1">
            <a:off x="3995738" y="1844675"/>
            <a:ext cx="0" cy="45370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14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21" name="标题 2120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晨读对韵（一）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22" name="文本占位符 2121"/>
          <p:cNvSpPr/>
          <p:nvPr>
            <p:ph type="body" idx="4294967295"/>
          </p:nvPr>
        </p:nvSpPr>
        <p:spPr>
          <a:xfrm>
            <a:off x="1547813" y="1600200"/>
            <a:ext cx="7138987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天对地，室对家，落日对流霞。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黄莺对翠鸟，甜菜对苦瓜。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狗尾草，鸡冠花。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白鹭对乌鸦。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门前栽果树，塘里养鱼虾。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有时三点两点雨，到处十枝五枝花。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15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25" name="标题 2124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晨读对韵（二）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26" name="文本占位符 2125"/>
          <p:cNvSpPr/>
          <p:nvPr>
            <p:ph type="body" idx="4294967295"/>
          </p:nvPr>
        </p:nvSpPr>
        <p:spPr>
          <a:xfrm>
            <a:off x="1476375" y="1600200"/>
            <a:ext cx="6191250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优对劣，丑对佳，肃静对喧哗。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光明对黑暗，谨慎对浮夸。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瓜子脸，葡萄牙。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异卉对奇葩。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知己存海内，朋友遍天涯。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黄梅时节家家雨，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青草池塘处处蛙。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16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29" name="标题 2128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晨读对韵（三）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30" name="文本占位符 2129"/>
          <p:cNvSpPr/>
          <p:nvPr>
            <p:ph type="body" idx="4294967295"/>
          </p:nvPr>
        </p:nvSpPr>
        <p:spPr>
          <a:xfrm>
            <a:off x="1476375" y="1600200"/>
            <a:ext cx="6191250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繁对简，少对多，淅沥对滂沱。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珊瑚对玛瑙，河蚌对田螺。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星妩媚，月婆娑。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曲径对斜坡。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黄鹂歌婉转，绿柳舞婀娜。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芳林新叶催新叶，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流水前波让后波。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17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33" name="标题 213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晨读对韵（四）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34" name="文本占位符 2133"/>
          <p:cNvSpPr/>
          <p:nvPr>
            <p:ph type="body" idx="4294967295"/>
          </p:nvPr>
        </p:nvSpPr>
        <p:spPr>
          <a:xfrm>
            <a:off x="1476375" y="1600200"/>
            <a:ext cx="6191250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弦对管，鼓对锣，守卫对巡逻。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观光对借鉴，视察对观摩。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须奋斗，莫蹉跎。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北海对东坡。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眼中沧海小，衣上白云多。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气似长虹贯玉宇，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心如皓月映澄波。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18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37" name="标题 2136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晨读对韵（五）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38" name="文本占位符 2137"/>
          <p:cNvSpPr/>
          <p:nvPr>
            <p:ph type="body" idx="4294967295"/>
          </p:nvPr>
        </p:nvSpPr>
        <p:spPr>
          <a:xfrm>
            <a:off x="1476375" y="1600200"/>
            <a:ext cx="6480175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萍对藻，菊对荷，黄豆对青稞。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桃枝对柳叶，放鹤对观鹅。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小夜曲，大风歌。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潋滟对嵯（</a:t>
            </a:r>
            <a:r>
              <a:rPr lang="en-US" altLang="zh-CN">
                <a:ea typeface="华文宋体" panose="02010600040101010101" charset="-122"/>
              </a:rPr>
              <a:t>cuó</a:t>
            </a:r>
            <a:r>
              <a:rPr lang="zh-CN" altLang="en-US">
                <a:ea typeface="华文宋体" panose="02010600040101010101" charset="-122"/>
              </a:rPr>
              <a:t>）峨。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举头红日近，回首白云遮。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坐地日行八万里，巡天遥看一千河。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19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41" name="标题 2140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晨读对韵（六）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42" name="文本占位符 2141"/>
          <p:cNvSpPr/>
          <p:nvPr>
            <p:ph type="body" idx="4294967295"/>
          </p:nvPr>
        </p:nvSpPr>
        <p:spPr>
          <a:xfrm>
            <a:off x="1476375" y="1600200"/>
            <a:ext cx="6480175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勤对懒，俭对奢，琐碎对繁苛。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冰清对玉润，地利对人和。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行踽（</a:t>
            </a:r>
            <a:r>
              <a:rPr lang="en-US" altLang="zh-CN">
                <a:ea typeface="华文宋体" panose="02010600040101010101" charset="-122"/>
              </a:rPr>
              <a:t>jǔ</a:t>
            </a:r>
            <a:r>
              <a:rPr lang="zh-CN" altLang="en-US">
                <a:ea typeface="华文宋体" panose="02010600040101010101" charset="-122"/>
              </a:rPr>
              <a:t>）踽，笑呵呵。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欣赏对吟哦。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下笔即千字，读书倾五车。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生有光辉照日月，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死留正气壮山河。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>20</a:t>
            </a:fld>
            <a:endParaRPr lang="ru-RU" sz="1400" u="none">
              <a:solidFill>
                <a:schemeClr val="tx1"/>
              </a:solidFill>
            </a:endParaRPr>
          </a:p>
        </p:txBody>
      </p:sp>
      <p:sp>
        <p:nvSpPr>
          <p:cNvPr id="2145" name="标题 2144"/>
          <p:cNvSpPr/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>
                <a:ea typeface="华文宋体" panose="02010600040101010101" charset="-122"/>
              </a:rPr>
              <a:t>晨读对韵（七）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46" name="文本占位符 2145"/>
          <p:cNvSpPr/>
          <p:nvPr>
            <p:ph type="body" idx="4294967295"/>
          </p:nvPr>
        </p:nvSpPr>
        <p:spPr>
          <a:xfrm>
            <a:off x="1476375" y="1600200"/>
            <a:ext cx="6480175" cy="4525963"/>
          </a:xfrm>
        </p:spPr>
        <p:txBody>
          <a:bodyPr/>
          <a:lstStyle/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庭对院，井对池，落絮对游丝。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飞禽对走兽，骏马对雄狮。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三国志，七步诗。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错落对参差。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行到水穷处，坐看云起时。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侧身天地更怀古，</a:t>
            </a:r>
            <a:endParaRPr lang="zh-CN" altLang="en-US">
              <a:ea typeface="华文宋体" panose="02010600040101010101" charset="-122"/>
            </a:endParaRPr>
          </a:p>
          <a:p>
            <a:pPr>
              <a:buNone/>
            </a:pPr>
            <a:r>
              <a:rPr lang="zh-CN" altLang="en-US">
                <a:ea typeface="华文宋体" panose="02010600040101010101" charset="-122"/>
              </a:rPr>
              <a:t>独立苍茫自咏诗。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https://d.book118.com/016030033221010040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宋体</vt:lpstr>
      <vt:lpstr>华文宋体</vt:lpstr>
      <vt:lpstr>Office Theme</vt:lpstr>
      <vt:lpstr>日有所诵</vt:lpstr>
      <vt:lpstr>云</vt:lpstr>
      <vt:lpstr>寻胡隐君</vt:lpstr>
      <vt:lpstr>十二月子</vt:lpstr>
      <vt:lpstr>夕阳</vt:lpstr>
      <vt:lpstr>海上的风</vt:lpstr>
      <vt:lpstr>柱子和树子</vt:lpstr>
      <vt:lpstr>作业机</vt:lpstr>
      <vt:lpstr>九日</vt:lpstr>
      <vt:lpstr>虎和兔</vt:lpstr>
      <vt:lpstr>孙悟空打妖怪</vt:lpstr>
      <vt:lpstr>秋天的信</vt:lpstr>
      <vt:lpstr>一个人</vt:lpstr>
      <vt:lpstr>晨读对韵（一）</vt:lpstr>
      <vt:lpstr>晨读对韵（二）</vt:lpstr>
      <vt:lpstr>晨读对韵（三）</vt:lpstr>
      <vt:lpstr>晨读对韵（四）</vt:lpstr>
      <vt:lpstr>晨读对韵（五）</vt:lpstr>
      <vt:lpstr>晨读对韵（六）</vt:lpstr>
      <vt:lpstr>晨读对韵（七）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2024-09-07T11:16:51.321</cp:lastPrinted>
  <dcterms:created xsi:type="dcterms:W3CDTF">2024-09-07T03:16:51Z</dcterms:created>
  <dcterms:modified xsi:type="dcterms:W3CDTF">2024-09-07T03:16:53Z</dcterms:modified>
</cp:coreProperties>
</file>