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F0A75-F5B7-402E-B807-68549EE91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9BD82-9A84-464D-8660-FBBD8407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A6C0-1E51-4824-9F17-1C694101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ED375-8EC7-46AB-A632-DA8198E96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3247C-69E4-40D4-87A3-38B11D08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F9747-1E5A-4D68-8A72-CAF1E98D3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A2C35-5358-463C-8EDF-267A547B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488DE-060F-4C31-A984-AB5DB959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36E6E-0453-42DF-A67C-67FB81805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9557A-0A09-4918-9976-BAE36452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386F8-7278-4696-AA01-2799E6163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303106" name=""/>
          <p:cNvGrpSpPr/>
          <p:nvPr/>
        </p:nvGrpSpPr>
        <p:grpSpPr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303107" name=""/>
            <p:cNvSpPr/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3108" name=""/>
            <p:cNvSpPr/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3109" name=""/>
            <p:cNvSpPr/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3110" name=""/>
            <p:cNvSpPr/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3111" name=""/>
            <p:cNvSpPr/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3112" name=""/>
            <p:cNvSpPr/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</p:grpSp>
      <p:sp>
        <p:nvSpPr>
          <p:cNvPr id="303113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sz="1000"/>
          </a:p>
        </p:txBody>
      </p:sp>
      <p:sp>
        <p:nvSpPr>
          <p:cNvPr id="303114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D373CAD9-64B2-46E5-9AC2-CF59B51316C8}" type="footer">
              <a:rPr sz="1000"/>
              <a:t/>
            </a:fld>
            <a:endParaRPr sz="1000"/>
          </a:p>
        </p:txBody>
      </p:sp>
      <p:sp>
        <p:nvSpPr>
          <p:cNvPr id="303115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1CC7D05D-6116-4E7F-8A37-9E685A986F7B}" type="slidenum">
              <a:rPr sz="1000"/>
              <a:t>*</a:t>
            </a:fld>
            <a:endParaRPr sz="1000"/>
          </a:p>
        </p:txBody>
      </p:sp>
      <p:sp>
        <p:nvSpPr>
          <p:cNvPr id="303116" name=""/>
          <p:cNvSpPr/>
          <p:nvPr>
            <p:ph type="ctrTitle"/>
          </p:nvPr>
        </p:nvSpPr>
        <p:spPr>
          <a:xfrm>
            <a:off x="685800" y="1219200"/>
            <a:ext cx="7772400" cy="1933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3117" name=""/>
          <p:cNvSpPr/>
          <p:nvPr>
            <p:ph type="subTitle" idx="1"/>
          </p:nvPr>
        </p:nvSpPr>
        <p:spPr>
          <a:xfrm>
            <a:off x="2057400" y="3505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None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None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7AD6B6E-6378-4525-8709-2361B1C01251}" type="footer">
              <a:rPr sz="1000"/>
              <a:t/>
            </a:fld>
            <a:endParaRPr sz="10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46B2F0C6-075B-47AA-8EED-95F4DB590628}" type="footer">
              <a:rPr sz="1000"/>
              <a:t/>
            </a:fld>
            <a:endParaRPr sz="10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94838F8-E32B-48BC-B3FD-F33B1F97302F}" type="footer">
              <a:rPr sz="1000"/>
              <a:t/>
            </a:fld>
            <a:endParaRPr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4C57AC9A-1222-4E42-B3E9-80A575894ECE}" type="footer">
              <a:rPr sz="1000"/>
              <a:t/>
            </a:fld>
            <a:endParaRPr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302082" name=""/>
          <p:cNvGrpSpPr/>
          <p:nvPr/>
        </p:nvGrpSpPr>
        <p:grpSpPr>
          <a:xfrm>
            <a:off x="1071562" y="304800"/>
            <a:ext cx="7615238" cy="1106488"/>
            <a:chOff x="675" y="192"/>
            <a:chExt cx="4797" cy="697"/>
          </a:xfrm>
        </p:grpSpPr>
        <p:sp>
          <p:nvSpPr>
            <p:cNvPr id="302083" name=""/>
            <p:cNvSpPr/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2084" name=""/>
            <p:cNvSpPr/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2085" name=""/>
            <p:cNvSpPr/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2086" name=""/>
            <p:cNvSpPr/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302087" name=""/>
            <p:cNvSpPr/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</p:grpSp>
      <p:sp>
        <p:nvSpPr>
          <p:cNvPr id="302088" name=""/>
          <p:cNvSpPr/>
          <p:nvPr>
            <p:ph type="body" idx="1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2089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000"/>
          </a:p>
        </p:txBody>
      </p:sp>
      <p:sp>
        <p:nvSpPr>
          <p:cNvPr id="302090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554C0190-E641-466A-951B-CAC06515316A}" type="footer">
              <a:rPr sz="1000"/>
              <a:t/>
            </a:fld>
            <a:endParaRPr sz="1000"/>
          </a:p>
        </p:txBody>
      </p:sp>
      <p:sp>
        <p:nvSpPr>
          <p:cNvPr id="302091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ECE1AAA7-8A72-4C0D-A24C-58B44514410E}" type="slidenum">
              <a:rPr sz="1000"/>
              <a:t>*</a:t>
            </a:fld>
            <a:endParaRPr sz="1000"/>
          </a:p>
        </p:txBody>
      </p:sp>
      <p:sp>
        <p:nvSpPr>
          <p:cNvPr id="30209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1" r:id="rId2"/>
    <p:sldLayoutId id="2147483682" r:id="rId3"/>
    <p:sldLayoutId id="2147483683" r:id="rId4"/>
    <p:sldLayoutId id="2147483684" r:id="rId5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8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" pitchFamily="2" charset="2"/>
        <a:buChar char="l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¡"/>
        <a:defRPr kumimoji="0" sz="27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l"/>
        <a:defRPr kumimoji="0" sz="23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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2.emf" /><Relationship Id="rId4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51153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578" name=""/>
          <p:cNvSpPr/>
          <p:nvPr/>
        </p:nvSpPr>
        <p:spPr>
          <a:xfrm>
            <a:off x="827088" y="1989138"/>
            <a:ext cx="7848600" cy="4238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>
                <a:latin typeface="Comic Sans MS" pitchFamily="66" charset="0"/>
              </a:rPr>
              <a:t>             第3章 </a:t>
            </a:r>
            <a:r>
              <a:rPr sz="3200" b="1">
                <a:solidFill>
                  <a:srgbClr val="000066"/>
                </a:solidFill>
              </a:rPr>
              <a:t>栈和队列</a:t>
            </a:r>
            <a:endParaRPr sz="3200">
              <a:latin typeface="Comic Sans MS" pitchFamily="66" charset="0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latin typeface="Times New Roman" pitchFamily="18" charset="0"/>
              </a:rPr>
              <a:t>3.1栈的概念 </a:t>
            </a:r>
            <a:endParaRPr sz="3200"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solidFill>
                  <a:srgbClr val="000000"/>
                </a:solidFill>
                <a:latin typeface="Times New Roman" pitchFamily="18" charset="0"/>
              </a:rPr>
              <a:t>3.2栈的存储结构</a:t>
            </a:r>
            <a:endParaRPr sz="3200" b="1">
              <a:solidFill>
                <a:srgbClr val="000000"/>
              </a:solidFill>
              <a:latin typeface="Times New Roman" pitchFamily="18" charset="0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latin typeface="Times New Roman" pitchFamily="18" charset="0"/>
              </a:rPr>
              <a:t>3.3顺序栈的操作算法 </a:t>
            </a:r>
            <a:endParaRPr sz="3200"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latin typeface="Times New Roman" pitchFamily="18" charset="0"/>
              </a:rPr>
              <a:t>3.4链栈的操作算法 </a:t>
            </a:r>
            <a:endParaRPr sz="3200"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latin typeface="Times New Roman" pitchFamily="18" charset="0"/>
              </a:rPr>
              <a:t>3.5栈的应用举例---表达式求值 </a:t>
            </a:r>
            <a:endParaRPr sz="3200" b="1">
              <a:latin typeface="Times New Roman" pitchFamily="18" charset="0"/>
            </a:endParaRPr>
          </a:p>
        </p:txBody>
      </p:sp>
      <p:sp>
        <p:nvSpPr>
          <p:cNvPr id="28057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8058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DACB870-8AC3-4F4E-96BE-C3BE7AA87876}" type="footer">
              <a:rPr sz="1000"/>
              <a:t/>
            </a:fld>
            <a:endParaRPr sz="1000"/>
          </a:p>
        </p:txBody>
      </p:sp>
      <p:sp>
        <p:nvSpPr>
          <p:cNvPr id="280581" name="TextBox 28058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178" name=""/>
          <p:cNvSpPr/>
          <p:nvPr/>
        </p:nvSpPr>
        <p:spPr>
          <a:xfrm>
            <a:off x="611188" y="2133600"/>
            <a:ext cx="7848600" cy="3506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>
                <a:latin typeface="Comic Sans MS" pitchFamily="66" charset="0"/>
              </a:rPr>
              <a:t>             第3章 </a:t>
            </a:r>
            <a:r>
              <a:rPr sz="3200" b="1">
                <a:solidFill>
                  <a:srgbClr val="000066"/>
                </a:solidFill>
              </a:rPr>
              <a:t>栈和队列</a:t>
            </a:r>
            <a:endParaRPr sz="3200" b="1">
              <a:solidFill>
                <a:srgbClr val="000066"/>
              </a:solidFill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latin typeface="Times New Roman" pitchFamily="18" charset="0"/>
              </a:rPr>
              <a:t>3.6队列的概念 </a:t>
            </a:r>
            <a:endParaRPr sz="3200"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latin typeface="Times New Roman" pitchFamily="18" charset="0"/>
              </a:rPr>
              <a:t>3.7队列的存储结构 </a:t>
            </a:r>
            <a:endParaRPr sz="3200"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latin typeface="Times New Roman" pitchFamily="18" charset="0"/>
              </a:rPr>
              <a:t>3.8循环队列的操作算法 </a:t>
            </a:r>
            <a:endParaRPr sz="3200"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sz="3200" b="1">
                <a:latin typeface="Times New Roman" pitchFamily="18" charset="0"/>
              </a:rPr>
              <a:t>3.9链队的操作算法 </a:t>
            </a:r>
            <a:endParaRPr sz="3200" b="1">
              <a:latin typeface="Times New Roman" pitchFamily="18" charset="0"/>
            </a:endParaRPr>
          </a:p>
        </p:txBody>
      </p:sp>
      <p:sp>
        <p:nvSpPr>
          <p:cNvPr id="30617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30618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CDCBF71-098B-4C60-A4BF-B7FBB777637D}" type="footer">
              <a:rPr sz="1000"/>
              <a:t/>
            </a:fld>
            <a:endParaRPr sz="1000"/>
          </a:p>
        </p:txBody>
      </p:sp>
      <p:sp>
        <p:nvSpPr>
          <p:cNvPr id="306181" name="TextBox 30618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"/>
          <p:cNvSpPr/>
          <p:nvPr>
            <p:ph type="title"/>
          </p:nvPr>
        </p:nvSpPr>
        <p:spPr>
          <a:xfrm>
            <a:off x="457200" y="274638"/>
            <a:ext cx="8229600" cy="5397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400" b="1">
                <a:solidFill>
                  <a:srgbClr val="000066"/>
                </a:solidFill>
                <a:latin typeface="Times New Roman" pitchFamily="18" charset="0"/>
              </a:rPr>
              <a:t>第三章  栈和队列</a:t>
            </a:r>
            <a:r>
              <a:rPr sz="3400" b="1">
                <a:latin typeface="Times New Roman" pitchFamily="18" charset="0"/>
                <a:ea typeface="隶书" pitchFamily="49" charset="-122"/>
              </a:rPr>
              <a:t> </a:t>
            </a:r>
            <a:endParaRPr sz="3400" b="1">
              <a:latin typeface="Times New Roman" pitchFamily="18" charset="0"/>
              <a:ea typeface="隶书" pitchFamily="49" charset="-122"/>
            </a:endParaRPr>
          </a:p>
        </p:txBody>
      </p:sp>
      <p:sp>
        <p:nvSpPr>
          <p:cNvPr id="67587" name=""/>
          <p:cNvSpPr/>
          <p:nvPr/>
        </p:nvSpPr>
        <p:spPr>
          <a:xfrm>
            <a:off x="755650" y="1412875"/>
            <a:ext cx="74168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>
              <a:latin typeface="Comic Sans MS" pitchFamily="66" charset="0"/>
            </a:endParaRPr>
          </a:p>
        </p:txBody>
      </p:sp>
      <p:sp>
        <p:nvSpPr>
          <p:cNvPr id="67594" name=""/>
          <p:cNvSpPr/>
          <p:nvPr/>
        </p:nvSpPr>
        <p:spPr>
          <a:xfrm>
            <a:off x="533400" y="1219200"/>
            <a:ext cx="7924800" cy="4797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3.1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栈的概念</a:t>
            </a:r>
            <a:endParaRPr sz="28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 algn="just">
              <a:lnSpc>
                <a:spcPct val="150000"/>
              </a:lnSpc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1.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定义：</a:t>
            </a:r>
            <a:endParaRPr sz="28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 algn="just">
              <a:lnSpc>
                <a:spcPct val="150000"/>
              </a:lnSpc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        栈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(Stack) 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是限定仅在表的</a:t>
            </a:r>
            <a:r>
              <a:rPr sz="2800" b="1">
                <a:solidFill>
                  <a:srgbClr val="FF0000"/>
                </a:solidFill>
                <a:latin typeface="Times New Roman" pitchFamily="18" charset="0"/>
              </a:rPr>
              <a:t>一端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进行插入或删除操作的线性表。</a:t>
            </a:r>
            <a:endParaRPr sz="28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 algn="just">
              <a:lnSpc>
                <a:spcPct val="150000"/>
              </a:lnSpc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2.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栈的示意图  P44</a:t>
            </a:r>
            <a:endParaRPr sz="28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 algn="just">
              <a:lnSpc>
                <a:spcPct val="150000"/>
              </a:lnSpc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3.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栈的抽象数据类型定义    P45</a:t>
            </a:r>
            <a:endParaRPr sz="2800" b="1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7595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7596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30EB9EA0-D6F2-4A1A-81E3-BFBE3E171E8D}" type="footer">
              <a:rPr sz="1000"/>
              <a:t/>
            </a:fld>
            <a:endParaRPr sz="1000"/>
          </a:p>
        </p:txBody>
      </p:sp>
      <p:sp>
        <p:nvSpPr>
          <p:cNvPr id="67597" name="TextBox 6759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443" name=""/>
          <p:cNvSpPr/>
          <p:nvPr/>
        </p:nvSpPr>
        <p:spPr>
          <a:xfrm>
            <a:off x="755650" y="1412875"/>
            <a:ext cx="74168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>
              <a:latin typeface="Comic Sans MS" pitchFamily="66" charset="0"/>
            </a:endParaRPr>
          </a:p>
        </p:txBody>
      </p:sp>
      <p:sp>
        <p:nvSpPr>
          <p:cNvPr id="189444" name=""/>
          <p:cNvSpPr/>
          <p:nvPr/>
        </p:nvSpPr>
        <p:spPr>
          <a:xfrm>
            <a:off x="533400" y="457200"/>
            <a:ext cx="7129462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1、顺序栈</a:t>
            </a:r>
            <a:r>
              <a:rPr sz="2400" b="1">
                <a:latin typeface="Times New Roman" pitchFamily="18" charset="0"/>
              </a:rPr>
              <a:t> </a:t>
            </a:r>
            <a:endParaRPr sz="2400" b="1">
              <a:latin typeface="Times New Roman" pitchFamily="18" charset="0"/>
            </a:endParaRPr>
          </a:p>
        </p:txBody>
      </p:sp>
      <p:sp>
        <p:nvSpPr>
          <p:cNvPr id="189451" name=""/>
          <p:cNvSpPr/>
          <p:nvPr/>
        </p:nvSpPr>
        <p:spPr>
          <a:xfrm>
            <a:off x="2752725" y="272891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18945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1752600"/>
            <a:ext cx="7315200" cy="3657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89452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189453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0C8CBB92-C2DA-4F03-B641-62C5CE680AB3}" type="footer">
              <a:rPr sz="1000"/>
              <a:t/>
            </a:fld>
            <a:endParaRPr sz="1000"/>
          </a:p>
        </p:txBody>
      </p:sp>
      <p:sp>
        <p:nvSpPr>
          <p:cNvPr id="189454" name="TextBox 1894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493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rgbClr val="000000"/>
                </a:solidFill>
              </a:rPr>
              <a:t>顺序栈的结构举例</a:t>
            </a:r>
            <a:endParaRPr b="1">
              <a:solidFill>
                <a:srgbClr val="000000"/>
              </a:solidFill>
            </a:endParaRPr>
          </a:p>
        </p:txBody>
      </p:sp>
      <p:graphicFrame>
        <p:nvGraphicFramePr>
          <p:cNvPr id="319495" name=""/>
          <p:cNvGraphicFramePr>
            <a:graphicFrameLocks noChangeAspect="1"/>
          </p:cNvGraphicFramePr>
          <p:nvPr>
            <p:ph idx="1"/>
          </p:nvPr>
        </p:nvGraphicFramePr>
        <p:xfrm>
          <a:off x="1547812" y="1350962"/>
          <a:ext cx="6624638" cy="5508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Visio" r:id="rId2" progId="Visio.Drawing.11">
                  <p:embed/>
                </p:oleObj>
              </mc:Choice>
              <mc:Fallback>
                <p:oleObj name="Visio" r:id="rId2" progId="Visio.Drawing.1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47812" y="1350962"/>
                        <a:ext cx="6624638" cy="55086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94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3194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976A8F9-1BFD-4EF2-A908-610DC888AB56}" type="footer">
              <a:rPr sz="1000"/>
              <a:t/>
            </a:fld>
            <a:endParaRPr sz="1000"/>
          </a:p>
        </p:txBody>
      </p:sp>
      <p:sp>
        <p:nvSpPr>
          <p:cNvPr id="319498" name="TextBox 3194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291" name=""/>
          <p:cNvSpPr/>
          <p:nvPr/>
        </p:nvSpPr>
        <p:spPr>
          <a:xfrm>
            <a:off x="609600" y="914400"/>
            <a:ext cx="7129462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2</a:t>
            </a:r>
            <a:r>
              <a:rPr sz="2400" b="1">
                <a:solidFill>
                  <a:srgbClr val="000000"/>
                </a:solidFill>
                <a:latin typeface="宋体" pitchFamily="2" charset="-122"/>
              </a:rPr>
              <a:t>、链栈</a:t>
            </a:r>
            <a:r>
              <a:rPr sz="2400" b="1">
                <a:latin typeface="Times New Roman" pitchFamily="18" charset="0"/>
              </a:rPr>
              <a:t> </a:t>
            </a:r>
            <a:endParaRPr sz="2400" b="1">
              <a:latin typeface="Times New Roman" pitchFamily="18" charset="0"/>
            </a:endParaRPr>
          </a:p>
        </p:txBody>
      </p:sp>
      <p:sp>
        <p:nvSpPr>
          <p:cNvPr id="268294" name=""/>
          <p:cNvSpPr/>
          <p:nvPr/>
        </p:nvSpPr>
        <p:spPr>
          <a:xfrm>
            <a:off x="3981450" y="2514600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26829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971800" y="533400"/>
            <a:ext cx="3494088" cy="5410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6829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6829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DA4556B-AD48-46C2-BB66-3E5027871909}" type="footer">
              <a:rPr sz="1000"/>
              <a:t/>
            </a:fld>
            <a:endParaRPr sz="1000"/>
          </a:p>
        </p:txBody>
      </p:sp>
      <p:sp>
        <p:nvSpPr>
          <p:cNvPr id="268297" name="TextBox 26829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362" name=""/>
          <p:cNvSpPr/>
          <p:nvPr/>
        </p:nvSpPr>
        <p:spPr>
          <a:xfrm>
            <a:off x="755650" y="376238"/>
            <a:ext cx="7848600" cy="6481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400" b="1">
                <a:latin typeface="Times New Roman" pitchFamily="18" charset="0"/>
              </a:rPr>
              <a:t>3.3  顺序栈的操作算法 </a:t>
            </a:r>
            <a:endParaRPr sz="2400" b="1">
              <a:latin typeface="Times New Roman" pitchFamily="18" charset="0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1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建立一个空栈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Status InitStack(SqStack &amp;S){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//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构造一个空栈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S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</a:t>
            </a:r>
            <a:r>
              <a:rPr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S.base=(SElemType *)malloc(STACK_INIT_SIZE*sizeof(SElemType));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if(!S.base)exit(overflow); //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存储分配失效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S.top=S.base;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S.stacksize=STACK_INIT_SIZE;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return OK;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}//InitStack</a:t>
            </a:r>
            <a:endParaRPr sz="24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endParaRPr sz="2400" b="1">
              <a:latin typeface="Times New Roman" pitchFamily="18" charset="0"/>
            </a:endParaRPr>
          </a:p>
        </p:txBody>
      </p:sp>
      <p:sp>
        <p:nvSpPr>
          <p:cNvPr id="27136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7136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047749C-2740-4839-AAE7-E67CF17F8A3E}" type="footer">
              <a:rPr sz="1000"/>
              <a:t/>
            </a:fld>
            <a:endParaRPr sz="1000"/>
          </a:p>
        </p:txBody>
      </p:sp>
      <p:sp>
        <p:nvSpPr>
          <p:cNvPr id="271365" name="TextBox 2713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410" name=""/>
          <p:cNvSpPr/>
          <p:nvPr/>
        </p:nvSpPr>
        <p:spPr>
          <a:xfrm>
            <a:off x="611188" y="1052512"/>
            <a:ext cx="7848600" cy="5578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000" b="1">
                <a:solidFill>
                  <a:srgbClr val="000000"/>
                </a:solidFill>
                <a:latin typeface="Times New Roman" pitchFamily="18" charset="0"/>
              </a:rPr>
              <a:t>3.压栈push</a:t>
            </a:r>
            <a:br>
              <a:rPr sz="2000" b="1">
                <a:latin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Status Push(SqStack &amp;S,SElemType e){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//插入元素e为新的栈顶元素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if(S.top-S.base&gt;=S.stacksize){//栈满，追加存储空间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  S.base=(SElemType*)realloc(S.base,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  (S.stacksize+ STACKINCREMENT)*sizeof(SElemType));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  if(!S.base)exit(OVERFLOW);//存储分配失败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  S.top=S.base+S.stacksize;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  S.stacksize+=STACKINCREMENT;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}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*S.top++=e;</a:t>
            </a:r>
            <a:br>
              <a:rPr sz="2000" b="1">
                <a:latin typeface="Times New Roman" pitchFamily="18" charset="0"/>
                <a:ea typeface="Times New Roman" pitchFamily="18" charset="0"/>
              </a:rPr>
            </a:br>
            <a:r>
              <a:rPr sz="2000" b="1">
                <a:latin typeface="Times New Roman" pitchFamily="18" charset="0"/>
                <a:ea typeface="Times New Roman" pitchFamily="18" charset="0"/>
              </a:rPr>
              <a:t>    return OK;}//push</a:t>
            </a:r>
            <a:r>
              <a:rPr sz="2000" b="1">
                <a:latin typeface="Times New Roman" pitchFamily="18" charset="0"/>
              </a:rPr>
              <a:t> </a:t>
            </a:r>
            <a:endParaRPr sz="2000" b="1">
              <a:latin typeface="Times New Roman" pitchFamily="18" charset="0"/>
            </a:endParaRPr>
          </a:p>
        </p:txBody>
      </p:sp>
      <p:sp>
        <p:nvSpPr>
          <p:cNvPr id="27341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7341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009DDB4-656A-4841-8FBE-81EAF55663D5}" type="footer">
              <a:rPr sz="1000"/>
              <a:t/>
            </a:fld>
            <a:endParaRPr sz="1000"/>
          </a:p>
        </p:txBody>
      </p:sp>
      <p:sp>
        <p:nvSpPr>
          <p:cNvPr id="273413" name="TextBox 2734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434" name=""/>
          <p:cNvSpPr/>
          <p:nvPr/>
        </p:nvSpPr>
        <p:spPr>
          <a:xfrm>
            <a:off x="827088" y="476250"/>
            <a:ext cx="7559675" cy="6035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spcBef>
                <a:spcPct val="50000"/>
              </a:spcBef>
            </a:pP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5 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</a:rPr>
              <a:t>判断栈是否为空</a:t>
            </a:r>
            <a:endParaRPr sz="20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int Empty(SqStack S)</a:t>
            </a:r>
            <a:b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{//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</a:rPr>
              <a:t>若栈为空，则返回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0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</a:rPr>
              <a:t>，否则返回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1</a:t>
            </a:r>
            <a:b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  if(s.top==s.base) return (0);</a:t>
            </a:r>
            <a:b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   else return (1);</a:t>
            </a:r>
            <a:b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 }</a:t>
            </a:r>
            <a:endParaRPr sz="20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000" b="1">
                <a:solidFill>
                  <a:srgbClr val="000000"/>
                </a:solidFill>
                <a:latin typeface="Times New Roman" pitchFamily="18" charset="0"/>
              </a:rPr>
              <a:t>6 判断栈是否为满</a:t>
            </a:r>
            <a:endParaRPr sz="20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int Full(SqStack S)</a:t>
            </a:r>
            <a:b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{//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</a:rPr>
              <a:t>若栈为满，则返回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0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</a:rPr>
              <a:t>，否则返回</a:t>
            </a: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1</a:t>
            </a:r>
            <a:b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if(s.top-s.base)&gt;=s.stacksize return (0);</a:t>
            </a:r>
            <a:b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 else return (1);</a:t>
            </a:r>
            <a:b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</a:br>
            <a:r>
              <a:rPr sz="20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} </a:t>
            </a:r>
            <a:endParaRPr sz="20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</p:txBody>
      </p:sp>
      <p:sp>
        <p:nvSpPr>
          <p:cNvPr id="27443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7443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E2A7784-D459-4BEB-9F9F-EA40AE937C66}" type="footer">
              <a:rPr sz="1000"/>
              <a:t/>
            </a:fld>
            <a:endParaRPr sz="1000"/>
          </a:p>
        </p:txBody>
      </p:sp>
      <p:sp>
        <p:nvSpPr>
          <p:cNvPr id="274437" name="TextBox 27443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530" name=""/>
          <p:cNvSpPr/>
          <p:nvPr/>
        </p:nvSpPr>
        <p:spPr>
          <a:xfrm>
            <a:off x="900112" y="1628775"/>
            <a:ext cx="7620000" cy="4656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Arial Unicode MS"/>
                <a:ea typeface="Arial Unicode MS" charset="-122"/>
              </a:rPr>
              <a:t>2.</a:t>
            </a:r>
            <a:r>
              <a:rPr sz="2400" b="1">
                <a:solidFill>
                  <a:srgbClr val="000000"/>
                </a:solidFill>
                <a:latin typeface="宋体" pitchFamily="2" charset="-122"/>
              </a:rPr>
              <a:t>取栈顶元素</a:t>
            </a:r>
            <a:endParaRPr sz="2400" b="1">
              <a:solidFill>
                <a:srgbClr val="000000"/>
              </a:solidFill>
              <a:latin typeface="Arial Unicode MS"/>
              <a:ea typeface="Arial Unicode MS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Status</a:t>
            </a:r>
            <a:r>
              <a:rPr sz="2400" b="1">
                <a:latin typeface="Times New Roman" pitchFamily="18" charset="0"/>
              </a:rPr>
              <a:t> GettopLStack (Linkstack 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&amp;</a:t>
            </a:r>
            <a:r>
              <a:rPr sz="2400" b="1">
                <a:latin typeface="Times New Roman" pitchFamily="18" charset="0"/>
              </a:rPr>
              <a:t>S,SElemType 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&amp;</a:t>
            </a:r>
            <a:r>
              <a:rPr sz="2400" b="1">
                <a:latin typeface="Times New Roman" pitchFamily="18" charset="0"/>
              </a:rPr>
              <a:t>e){</a:t>
            </a:r>
            <a:br>
              <a:rPr sz="2400" b="1">
                <a:latin typeface="Times New Roman" pitchFamily="18" charset="0"/>
              </a:rPr>
            </a:br>
            <a:r>
              <a:rPr sz="2400" b="1">
                <a:latin typeface="Times New Roman" pitchFamily="18" charset="0"/>
              </a:rPr>
              <a:t>    //</a:t>
            </a:r>
            <a:r>
              <a:rPr sz="2400" b="1">
                <a:latin typeface="宋体" pitchFamily="2" charset="-122"/>
              </a:rPr>
              <a:t>若栈不为空，则用</a:t>
            </a:r>
            <a:r>
              <a:rPr sz="2400" b="1">
                <a:latin typeface="Times New Roman" pitchFamily="18" charset="0"/>
              </a:rPr>
              <a:t>e</a:t>
            </a:r>
            <a:r>
              <a:rPr sz="2400" b="1">
                <a:latin typeface="宋体" pitchFamily="2" charset="-122"/>
              </a:rPr>
              <a:t>返回</a:t>
            </a:r>
            <a:r>
              <a:rPr sz="2400" b="1">
                <a:latin typeface="Times New Roman" pitchFamily="18" charset="0"/>
              </a:rPr>
              <a:t>S</a:t>
            </a:r>
            <a:r>
              <a:rPr sz="2400" b="1">
                <a:latin typeface="宋体" pitchFamily="2" charset="-122"/>
              </a:rPr>
              <a:t>的栈顶元素，并返回</a:t>
            </a:r>
            <a:r>
              <a:rPr sz="2400" b="1">
                <a:latin typeface="Times New Roman" pitchFamily="18" charset="0"/>
              </a:rPr>
              <a:t>OK,</a:t>
            </a:r>
            <a:r>
              <a:rPr sz="2400" b="1">
                <a:latin typeface="宋体" pitchFamily="2" charset="-122"/>
              </a:rPr>
              <a:t>否则返回</a:t>
            </a:r>
            <a:r>
              <a:rPr sz="2400" b="1">
                <a:latin typeface="Times New Roman" pitchFamily="18" charset="0"/>
              </a:rPr>
              <a:t>ERROR.</a:t>
            </a:r>
            <a:br>
              <a:rPr sz="2400" b="1">
                <a:latin typeface="Times New Roman" pitchFamily="18" charset="0"/>
              </a:rPr>
            </a:br>
            <a:r>
              <a:rPr sz="2400" b="1">
                <a:latin typeface="Times New Roman" pitchFamily="18" charset="0"/>
              </a:rPr>
              <a:t>    if(S==NULL) return ERROR;</a:t>
            </a:r>
            <a:br>
              <a:rPr sz="2400" b="1">
                <a:latin typeface="Times New Roman" pitchFamily="18" charset="0"/>
              </a:rPr>
            </a:br>
            <a:r>
              <a:rPr sz="2400" b="1">
                <a:latin typeface="Times New Roman" pitchFamily="18" charset="0"/>
              </a:rPr>
              <a:t>    e=S-&gt;data;</a:t>
            </a:r>
            <a:br>
              <a:rPr sz="2400" b="1">
                <a:latin typeface="Times New Roman" pitchFamily="18" charset="0"/>
              </a:rPr>
            </a:br>
            <a:r>
              <a:rPr sz="2400" b="1">
                <a:latin typeface="Times New Roman" pitchFamily="18" charset="0"/>
              </a:rPr>
              <a:t>    return(OK);</a:t>
            </a:r>
            <a:br>
              <a:rPr sz="2400" b="1">
                <a:latin typeface="Times New Roman" pitchFamily="18" charset="0"/>
              </a:rPr>
            </a:br>
            <a:r>
              <a:rPr sz="2400" b="1">
                <a:latin typeface="Times New Roman" pitchFamily="18" charset="0"/>
              </a:rPr>
              <a:t>}//GettopLStack </a:t>
            </a:r>
            <a:endParaRPr sz="2400" b="1">
              <a:latin typeface="Times New Roman" pitchFamily="18" charset="0"/>
            </a:endParaRPr>
          </a:p>
        </p:txBody>
      </p:sp>
      <p:sp>
        <p:nvSpPr>
          <p:cNvPr id="27853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7853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4363833-4AAB-4BD7-A1B2-A1E16F3EA8C3}" type="footer">
              <a:rPr sz="1000"/>
              <a:t/>
            </a:fld>
            <a:endParaRPr sz="1000"/>
          </a:p>
        </p:txBody>
      </p:sp>
      <p:sp>
        <p:nvSpPr>
          <p:cNvPr id="278533" name="TextBox 2785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458" name=""/>
          <p:cNvSpPr/>
          <p:nvPr/>
        </p:nvSpPr>
        <p:spPr>
          <a:xfrm>
            <a:off x="684212" y="1700212"/>
            <a:ext cx="7129462" cy="444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Arial Unicode MS"/>
                <a:ea typeface="Arial Unicode MS" charset="-122"/>
              </a:rPr>
              <a:t>4.</a:t>
            </a:r>
            <a:r>
              <a:rPr sz="2400" b="1">
                <a:solidFill>
                  <a:srgbClr val="000000"/>
                </a:solidFill>
                <a:latin typeface="宋体" pitchFamily="2" charset="-122"/>
              </a:rPr>
              <a:t>出栈</a:t>
            </a:r>
            <a:r>
              <a:rPr sz="2400" b="1">
                <a:solidFill>
                  <a:srgbClr val="000000"/>
                </a:solidFill>
                <a:latin typeface="Arial Unicode MS"/>
                <a:ea typeface="Arial Unicode MS" charset="-122"/>
              </a:rPr>
              <a:t>Pop</a:t>
            </a:r>
            <a:endParaRPr sz="2400" b="1">
              <a:solidFill>
                <a:srgbClr val="000000"/>
              </a:solidFill>
              <a:latin typeface="Arial Unicode MS"/>
              <a:ea typeface="Arial Unicode MS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sz="2000" b="1">
                <a:solidFill>
                  <a:srgbClr val="000000"/>
                </a:solidFill>
                <a:latin typeface="Times New Roman" pitchFamily="18" charset="0"/>
              </a:rPr>
              <a:t>Status</a:t>
            </a:r>
            <a:r>
              <a:rPr sz="2000" b="1">
                <a:latin typeface="Times New Roman" pitchFamily="18" charset="0"/>
              </a:rPr>
              <a:t> PopLStack(Linkstack &amp;S,SElemType &amp;e){</a:t>
            </a:r>
            <a:br>
              <a:rPr sz="2000" b="1">
                <a:latin typeface="Times New Roman" pitchFamily="18" charset="0"/>
              </a:rPr>
            </a:br>
            <a:r>
              <a:rPr sz="2000" b="1">
                <a:latin typeface="Times New Roman" pitchFamily="18" charset="0"/>
              </a:rPr>
              <a:t>    //</a:t>
            </a:r>
            <a:r>
              <a:rPr sz="2000" b="1">
                <a:latin typeface="宋体" pitchFamily="2" charset="-122"/>
              </a:rPr>
              <a:t>若栈不为空，则删除</a:t>
            </a:r>
            <a:r>
              <a:rPr sz="2000" b="1">
                <a:latin typeface="Times New Roman" pitchFamily="18" charset="0"/>
              </a:rPr>
              <a:t>S</a:t>
            </a:r>
            <a:r>
              <a:rPr sz="2000" b="1">
                <a:latin typeface="宋体" pitchFamily="2" charset="-122"/>
              </a:rPr>
              <a:t>的栈顶元素，</a:t>
            </a:r>
            <a:br>
              <a:rPr sz="2000" b="1">
                <a:latin typeface="Times New Roman" pitchFamily="18" charset="0"/>
              </a:rPr>
            </a:br>
            <a:r>
              <a:rPr sz="2000" b="1">
                <a:latin typeface="Times New Roman" pitchFamily="18" charset="0"/>
              </a:rPr>
              <a:t>    </a:t>
            </a:r>
            <a:r>
              <a:rPr sz="2000" b="1">
                <a:latin typeface="宋体" pitchFamily="2" charset="-122"/>
              </a:rPr>
              <a:t>用</a:t>
            </a:r>
            <a:r>
              <a:rPr sz="2000" b="1">
                <a:latin typeface="Times New Roman" pitchFamily="18" charset="0"/>
              </a:rPr>
              <a:t>e</a:t>
            </a:r>
            <a:r>
              <a:rPr sz="2000" b="1">
                <a:latin typeface="宋体" pitchFamily="2" charset="-122"/>
              </a:rPr>
              <a:t>返回其值，并返回</a:t>
            </a:r>
            <a:r>
              <a:rPr sz="2000" b="1">
                <a:latin typeface="Times New Roman" pitchFamily="18" charset="0"/>
              </a:rPr>
              <a:t>OK</a:t>
            </a:r>
            <a:r>
              <a:rPr sz="2000" b="1">
                <a:latin typeface="宋体" pitchFamily="2" charset="-122"/>
              </a:rPr>
              <a:t>，否则返回</a:t>
            </a:r>
            <a:r>
              <a:rPr sz="2000" b="1">
                <a:latin typeface="Times New Roman" pitchFamily="18" charset="0"/>
              </a:rPr>
              <a:t>ERROR </a:t>
            </a:r>
            <a:br>
              <a:rPr sz="2000" b="1">
                <a:latin typeface="Times New Roman" pitchFamily="18" charset="0"/>
              </a:rPr>
            </a:br>
            <a:r>
              <a:rPr sz="2000" b="1">
                <a:latin typeface="Times New Roman" pitchFamily="18" charset="0"/>
              </a:rPr>
              <a:t>    if(s==NULL) return ERROR;</a:t>
            </a:r>
            <a:br>
              <a:rPr sz="2000" b="1">
                <a:latin typeface="Times New Roman" pitchFamily="18" charset="0"/>
              </a:rPr>
            </a:br>
            <a:r>
              <a:rPr sz="2000" b="1">
                <a:latin typeface="Times New Roman" pitchFamily="18" charset="0"/>
              </a:rPr>
              <a:t>    e=S-&gt;data;</a:t>
            </a:r>
            <a:br>
              <a:rPr sz="2000" b="1">
                <a:latin typeface="Times New Roman" pitchFamily="18" charset="0"/>
              </a:rPr>
            </a:br>
            <a:r>
              <a:rPr sz="2000" b="1">
                <a:latin typeface="Times New Roman" pitchFamily="18" charset="0"/>
              </a:rPr>
              <a:t>    S=S-&gt;link;</a:t>
            </a:r>
            <a:br>
              <a:rPr sz="2000" b="1">
                <a:latin typeface="Times New Roman" pitchFamily="18" charset="0"/>
              </a:rPr>
            </a:br>
            <a:r>
              <a:rPr sz="2000" b="1">
                <a:latin typeface="Times New Roman" pitchFamily="18" charset="0"/>
              </a:rPr>
              <a:t>    return OK;</a:t>
            </a:r>
            <a:br>
              <a:rPr sz="2000" b="1">
                <a:latin typeface="Times New Roman" pitchFamily="18" charset="0"/>
              </a:rPr>
            </a:br>
            <a:r>
              <a:rPr sz="2000" b="1">
                <a:latin typeface="Times New Roman" pitchFamily="18" charset="0"/>
              </a:rPr>
              <a:t>}//PopLStack </a:t>
            </a:r>
            <a:endParaRPr sz="2000" b="1">
              <a:latin typeface="Times New Roman" pitchFamily="18" charset="0"/>
            </a:endParaRPr>
          </a:p>
        </p:txBody>
      </p:sp>
      <p:sp>
        <p:nvSpPr>
          <p:cNvPr id="2754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7546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0F98B5B-BC10-4786-A971-37CB7A599949}" type="footer">
              <a:rPr sz="1000"/>
              <a:t/>
            </a:fld>
            <a:endParaRPr sz="1000"/>
          </a:p>
        </p:txBody>
      </p:sp>
      <p:sp>
        <p:nvSpPr>
          <p:cNvPr id="275461" name="TextBox 2754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2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400" b="1">
                <a:solidFill>
                  <a:srgbClr val="000000"/>
                </a:solidFill>
                <a:latin typeface="宋体" pitchFamily="2" charset="-122"/>
              </a:rPr>
              <a:t>3.5 栈的应用举例1---数制转换</a:t>
            </a:r>
            <a:endParaRPr sz="2400" b="1">
              <a:solidFill>
                <a:srgbClr val="000000"/>
              </a:solidFill>
              <a:latin typeface="宋体" pitchFamily="2" charset="-122"/>
            </a:endParaRPr>
          </a:p>
        </p:txBody>
      </p:sp>
      <p:sp>
        <p:nvSpPr>
          <p:cNvPr id="308227" name=""/>
          <p:cNvSpPr/>
          <p:nvPr>
            <p:ph type="body" idx="4294967295"/>
          </p:nvPr>
        </p:nvSpPr>
        <p:spPr>
          <a:xfrm>
            <a:off x="457200" y="1600200"/>
            <a:ext cx="3754438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b="1"/>
              <a:t>非负十进制整数转换为八进制数</a:t>
            </a:r>
            <a:endParaRPr b="1"/>
          </a:p>
          <a:p>
            <a:pPr lvl="0">
              <a:buNone/>
            </a:pPr>
            <a:r>
              <a:rPr b="1"/>
              <a:t>   1348D ＝ 2504O</a:t>
            </a:r>
            <a:endParaRPr b="1"/>
          </a:p>
        </p:txBody>
      </p:sp>
      <p:graphicFrame>
        <p:nvGraphicFramePr>
          <p:cNvPr id="308325" name="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205288"/>
        </p:xfrm>
        <a:graphic>
          <a:graphicData uri="http://schemas.openxmlformats.org/drawingml/2006/table">
            <a:tbl>
              <a:tblPr/>
              <a:tblGrid>
                <a:gridCol w="955675"/>
                <a:gridCol w="1446212"/>
                <a:gridCol w="1636712"/>
              </a:tblGrid>
              <a:tr h="8413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N 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N DIV 8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N MOD 8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8413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1348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168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4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83978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168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21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0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8413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21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2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5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8413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2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0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400" b="1">
                          <a:latin typeface="Times New Roman" pitchFamily="18" charset="0"/>
                          <a:ea typeface="Times New Roman" pitchFamily="18" charset="0"/>
                        </a:rPr>
                        <a:t>2</a:t>
                      </a:r>
                      <a:endParaRPr sz="2400"/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08326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308327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6D61AA04-1FFA-4C7B-93F9-A5A3C32DA233}" type="footer">
              <a:rPr sz="1000"/>
              <a:t/>
            </a:fld>
            <a:endParaRPr sz="1000"/>
          </a:p>
        </p:txBody>
      </p:sp>
      <p:sp>
        <p:nvSpPr>
          <p:cNvPr id="308328" name="TextBox 30832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975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 b="1">
                <a:solidFill>
                  <a:srgbClr val="000000"/>
                </a:solidFill>
                <a:latin typeface="宋体" pitchFamily="2" charset="-122"/>
              </a:rPr>
              <a:t>表达式求值举例：计算3*(7-2)</a:t>
            </a:r>
            <a:endParaRPr sz="2800" b="1">
              <a:solidFill>
                <a:srgbClr val="000000"/>
              </a:solidFill>
              <a:latin typeface="宋体" pitchFamily="2" charset="-122"/>
            </a:endParaRPr>
          </a:p>
        </p:txBody>
      </p:sp>
      <p:graphicFrame>
        <p:nvGraphicFramePr>
          <p:cNvPr id="321981" name=""/>
          <p:cNvGraphicFramePr>
            <a:graphicFrameLocks noGrp="1"/>
          </p:cNvGraphicFramePr>
          <p:nvPr>
            <p:ph idx="1"/>
          </p:nvPr>
        </p:nvGraphicFramePr>
        <p:xfrm>
          <a:off x="468312" y="1700212"/>
          <a:ext cx="8229600" cy="4675188"/>
        </p:xfrm>
        <a:graphic>
          <a:graphicData uri="http://schemas.openxmlformats.org/drawingml/2006/table">
            <a:tbl>
              <a:tblPr/>
              <a:tblGrid>
                <a:gridCol w="730250"/>
                <a:gridCol w="1093788"/>
                <a:gridCol w="1281112"/>
                <a:gridCol w="1262062"/>
                <a:gridCol w="2484438"/>
                <a:gridCol w="1377950"/>
              </a:tblGrid>
              <a:tr h="644525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步骤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OPTR</a:t>
                      </a:r>
                      <a:r>
                        <a:rPr sz="2000" b="1">
                          <a:latin typeface="宋体" pitchFamily="2" charset="-122"/>
                          <a:ea typeface="Times New Roman" pitchFamily="18" charset="0"/>
                        </a:rPr>
                        <a:t>栈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OPND</a:t>
                      </a:r>
                      <a:endParaRPr sz="2000" b="1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  <a:ea typeface="Times New Roman" pitchFamily="18" charset="0"/>
                        </a:rPr>
                        <a:t>栈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输入字符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主要操作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说明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40798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　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3*(7-2)#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push(opnd,'3')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&lt; 3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893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2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*(7-2)#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push(optr,'*')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 &lt; *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7350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 (7-2)#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push(optr,'(')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 &lt; (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893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4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*(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  7-2)#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push(opnd,'7')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7</a:t>
                      </a:r>
                      <a:r>
                        <a:rPr sz="2000" b="1">
                          <a:latin typeface="宋体" pitchFamily="2" charset="-122"/>
                          <a:ea typeface="Times New Roman" pitchFamily="18" charset="0"/>
                        </a:rPr>
                        <a:t>为操作数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893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5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*(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37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   -2)#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push(optr,'-')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( &lt; -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893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*(-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37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    2)#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push(opnd,'2')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2</a:t>
                      </a:r>
                      <a:r>
                        <a:rPr sz="2000" b="1">
                          <a:latin typeface="宋体" pitchFamily="2" charset="-122"/>
                          <a:ea typeface="Times New Roman" pitchFamily="18" charset="0"/>
                        </a:rPr>
                        <a:t>为操作数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893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7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*(-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372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     )#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operate('7','-','2')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-' &gt; ')'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7350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8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*(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35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     )#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pop(optr)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( = 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893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9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35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      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operate('3','*','5')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* &gt; 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893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10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 i="1">
                          <a:latin typeface="Times New Roman" pitchFamily="18" charset="0"/>
                          <a:ea typeface="Times New Roman" pitchFamily="18" charset="0"/>
                        </a:rPr>
                        <a:t>15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r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      #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返回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15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</a:t>
                      </a:r>
                      <a:r>
                        <a:rPr sz="2000" b="1">
                          <a:latin typeface="宋体" pitchFamily="2" charset="-122"/>
                        </a:rPr>
                        <a:t>＝</a:t>
                      </a: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 </a:t>
                      </a:r>
                      <a:r>
                        <a:rPr sz="2000" b="1">
                          <a:latin typeface="宋体" pitchFamily="2" charset="-122"/>
                        </a:rPr>
                        <a:t>＃</a:t>
                      </a:r>
                      <a:endParaRPr sz="2000"/>
                    </a:p>
                  </a:txBody>
                  <a:tcPr anchor="b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2198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32198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15F506D-3595-46F0-9269-B117F6A08DD0}" type="footer">
              <a:rPr sz="1000"/>
              <a:t/>
            </a:fld>
            <a:endParaRPr sz="1000"/>
          </a:p>
        </p:txBody>
      </p:sp>
      <p:sp>
        <p:nvSpPr>
          <p:cNvPr id="321984" name="TextBox 32198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676" name=""/>
          <p:cNvSpPr/>
          <p:nvPr/>
        </p:nvSpPr>
        <p:spPr>
          <a:xfrm>
            <a:off x="457200" y="533400"/>
            <a:ext cx="7315200" cy="4997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 b="1">
                <a:latin typeface="Times New Roman" pitchFamily="18" charset="0"/>
                <a:ea typeface="Times New Roman" pitchFamily="18" charset="0"/>
              </a:rPr>
              <a:t>3</a:t>
            </a:r>
            <a:r>
              <a:rPr sz="2400" b="1">
                <a:latin typeface="Times New Roman" pitchFamily="18" charset="0"/>
              </a:rPr>
              <a:t>、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队列的抽象数据类型定义</a:t>
            </a:r>
            <a:r>
              <a:rPr b="1">
                <a:latin typeface="Times New Roman" pitchFamily="18" charset="0"/>
              </a:rPr>
              <a:t> </a:t>
            </a:r>
            <a:endParaRPr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队列的抽象数据类型定义：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ADT Queue{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数据对象：D={ai|ai∈ElemSet,i=1,2,...,n,n≥0}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数据关系：R1={&lt;ai-1,ai&gt;|ai-1,ai∈D,i=2,...,n}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         约定其中a1端为队列头,an为队列尾。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    基本操作：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</a:rPr>
              <a:t>      InitQueue(&amp;Q)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</a:rPr>
              <a:t>          操作结果：构造一个空队列Q。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latin typeface="Times New Roman" pitchFamily="18" charset="0"/>
              </a:rPr>
              <a:t>      DestroyQueue(&amp;Q)</a:t>
            </a:r>
            <a:endParaRPr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     ……</a:t>
            </a:r>
            <a:endParaRPr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    } </a:t>
            </a:r>
            <a:r>
              <a:rPr b="1">
                <a:solidFill>
                  <a:srgbClr val="000000"/>
                </a:solidFill>
                <a:latin typeface="Times New Roman" pitchFamily="18" charset="0"/>
              </a:rPr>
              <a:t>ADT</a:t>
            </a:r>
            <a:r>
              <a:rPr b="1">
                <a:latin typeface="Times New Roman" pitchFamily="18" charset="0"/>
              </a:rPr>
              <a:t> Queue</a:t>
            </a:r>
            <a:endParaRPr b="1">
              <a:latin typeface="Times New Roman" pitchFamily="18" charset="0"/>
            </a:endParaRPr>
          </a:p>
        </p:txBody>
      </p:sp>
      <p:sp>
        <p:nvSpPr>
          <p:cNvPr id="28467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8467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C6A7A18-002A-4457-846A-6734F2BCD478}" type="footer">
              <a:rPr sz="1000"/>
              <a:t/>
            </a:fld>
            <a:endParaRPr sz="1000"/>
          </a:p>
        </p:txBody>
      </p:sp>
      <p:sp>
        <p:nvSpPr>
          <p:cNvPr id="284679" name="TextBox 28467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25" name=""/>
          <p:cNvSpPr/>
          <p:nvPr/>
        </p:nvSpPr>
        <p:spPr>
          <a:xfrm>
            <a:off x="684212" y="260350"/>
            <a:ext cx="3373438" cy="1160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3.7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队列的存储结构</a:t>
            </a:r>
            <a:endParaRPr sz="28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endParaRPr sz="2800" b="1">
              <a:latin typeface="Comic Sans MS" pitchFamily="66" charset="0"/>
            </a:endParaRPr>
          </a:p>
        </p:txBody>
      </p:sp>
      <p:sp>
        <p:nvSpPr>
          <p:cNvPr id="286727" name=""/>
          <p:cNvSpPr/>
          <p:nvPr/>
        </p:nvSpPr>
        <p:spPr>
          <a:xfrm>
            <a:off x="3805238" y="3181350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28672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87450" y="1268412"/>
            <a:ext cx="3810000" cy="12303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86730" name=""/>
          <p:cNvSpPr/>
          <p:nvPr/>
        </p:nvSpPr>
        <p:spPr>
          <a:xfrm>
            <a:off x="3662362" y="2681288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28672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619250" y="3141662"/>
            <a:ext cx="4105275" cy="33734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8673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8673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102395D-E7F5-4214-BC94-59FCB937AA27}" type="footer">
              <a:rPr sz="1000"/>
              <a:t/>
            </a:fld>
            <a:endParaRPr sz="1000"/>
          </a:p>
        </p:txBody>
      </p:sp>
      <p:sp>
        <p:nvSpPr>
          <p:cNvPr id="286733" name="TextBox 2867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772" name=""/>
          <p:cNvSpPr/>
          <p:nvPr/>
        </p:nvSpPr>
        <p:spPr>
          <a:xfrm>
            <a:off x="323850" y="549275"/>
            <a:ext cx="5791200" cy="3265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latin typeface="Times New Roman" pitchFamily="18" charset="0"/>
              </a:rPr>
              <a:t>3.8循环队列的操作算法</a:t>
            </a:r>
            <a:endParaRPr sz="2800" b="1"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sz="2400" b="1">
                <a:latin typeface="Comic Sans MS" pitchFamily="66" charset="0"/>
              </a:rPr>
              <a:t> </a:t>
            </a:r>
            <a:r>
              <a:rPr sz="2400" b="1">
                <a:solidFill>
                  <a:srgbClr val="000000"/>
                </a:solidFill>
                <a:latin typeface="Comic Sans MS" pitchFamily="66" charset="0"/>
              </a:rPr>
              <a:t>1、循环队列的基本思想</a:t>
            </a:r>
            <a:r>
              <a:rPr b="1">
                <a:solidFill>
                  <a:srgbClr val="000000"/>
                </a:solidFill>
                <a:latin typeface="Comic Sans MS" pitchFamily="66" charset="0"/>
              </a:rPr>
              <a:t>：</a:t>
            </a:r>
            <a:endParaRPr b="1">
              <a:solidFill>
                <a:srgbClr val="000000"/>
              </a:solidFill>
              <a:latin typeface="Comic Sans MS" pitchFamily="66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r>
              <a:rPr b="1">
                <a:latin typeface="Comic Sans MS" pitchFamily="66" charset="0"/>
              </a:rPr>
              <a:t>        在顺序队列中，头指针front始终指向队列头元素，而尾指针rear始终指向队列尾元素的下一个位置，随着进队、出队操作的进行，有可能会出rear指针已到达队列存储空间的终点，而队列的实际可用空间并未占满现象。为了避免这种现象的发生，一个巧妙的办法是将顺序队列臆造为一个环状空间，称之为循环队列。</a:t>
            </a:r>
            <a:endParaRPr b="1">
              <a:latin typeface="Comic Sans MS" pitchFamily="66" charset="0"/>
            </a:endParaRPr>
          </a:p>
          <a:p>
            <a:pPr lvl="0">
              <a:spcBef>
                <a:spcPct val="50000"/>
              </a:spcBef>
            </a:pPr>
            <a:r>
              <a:rPr b="1">
                <a:latin typeface="Comic Sans MS" pitchFamily="66" charset="0"/>
              </a:rPr>
              <a:t>如图所示： </a:t>
            </a:r>
            <a:endParaRPr b="1">
              <a:latin typeface="Comic Sans MS" pitchFamily="66" charset="0"/>
            </a:endParaRPr>
          </a:p>
        </p:txBody>
      </p:sp>
      <p:sp>
        <p:nvSpPr>
          <p:cNvPr id="288774" name=""/>
          <p:cNvSpPr/>
          <p:nvPr/>
        </p:nvSpPr>
        <p:spPr>
          <a:xfrm>
            <a:off x="3662362" y="2681288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28877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067175" y="3429000"/>
            <a:ext cx="3886200" cy="31940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8877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8877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A603B22-FED7-4C40-8F18-E7CB82E9EBA3}" type="footer">
              <a:rPr sz="1000"/>
              <a:t/>
            </a:fld>
            <a:endParaRPr sz="1000"/>
          </a:p>
        </p:txBody>
      </p:sp>
      <p:sp>
        <p:nvSpPr>
          <p:cNvPr id="288777" name="TextBox 28877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820" name=""/>
          <p:cNvSpPr/>
          <p:nvPr/>
        </p:nvSpPr>
        <p:spPr>
          <a:xfrm>
            <a:off x="1258888" y="1125538"/>
            <a:ext cx="6911975" cy="5203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3、循环队列的类型定义：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endParaRPr sz="2400" b="1">
              <a:solidFill>
                <a:srgbClr val="000000"/>
              </a:solidFill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//-- -- --循环队列---队列的顺序存储结构-- -- 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#define MAXQSIZE 100 //最大队列长度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typedef struct{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QELemType *base ; //初始化的动态分配存储空间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int front; //头指针</a:t>
            </a:r>
            <a:r>
              <a:rPr sz="2400" b="1">
                <a:solidFill>
                  <a:srgbClr val="FF0000"/>
                </a:solidFill>
                <a:latin typeface="Times New Roman" pitchFamily="18" charset="0"/>
              </a:rPr>
              <a:t>(下标)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，若队列不空，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             指向队列头元素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int rear; //尾指针</a:t>
            </a:r>
            <a:r>
              <a:rPr sz="2400" b="1">
                <a:solidFill>
                  <a:srgbClr val="FF0000"/>
                </a:solidFill>
                <a:latin typeface="Times New Roman" pitchFamily="18" charset="0"/>
              </a:rPr>
              <a:t>(下标) </a:t>
            </a: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，若队列不空，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            指向队列尾元素的下一个位置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}SqQueue; </a:t>
            </a:r>
            <a:endParaRPr sz="24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endParaRPr sz="2400" b="1">
              <a:latin typeface="Times New Roman" pitchFamily="18" charset="0"/>
            </a:endParaRPr>
          </a:p>
        </p:txBody>
      </p:sp>
      <p:sp>
        <p:nvSpPr>
          <p:cNvPr id="29082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9082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D01F3B4-14C9-4087-84C8-E06646C40016}" type="footer">
              <a:rPr sz="1000"/>
              <a:t/>
            </a:fld>
            <a:endParaRPr sz="1000"/>
          </a:p>
        </p:txBody>
      </p:sp>
      <p:sp>
        <p:nvSpPr>
          <p:cNvPr id="290823" name="TextBox 2908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868" name=""/>
          <p:cNvSpPr/>
          <p:nvPr/>
        </p:nvSpPr>
        <p:spPr>
          <a:xfrm>
            <a:off x="539750" y="2349500"/>
            <a:ext cx="8135938" cy="3509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  <a:t>5、求循环队列中元素的个数</a:t>
            </a:r>
            <a:b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</a:br>
            <a:endParaRPr sz="2800" b="1">
              <a:solidFill>
                <a:srgbClr val="000000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  <a:t>int QueueLength(SqQueue Q){</a:t>
            </a:r>
            <a:b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</a:br>
            <a: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  <a:t>    //返回Q的元素个数，即队列的长度</a:t>
            </a:r>
            <a:b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</a:br>
            <a: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  <a:t>    return  </a:t>
            </a:r>
            <a:endParaRPr sz="2800" b="1">
              <a:solidFill>
                <a:srgbClr val="000000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  <a:t>   </a:t>
            </a:r>
            <a:r>
              <a:rPr sz="2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(Q.rear -  Q.front+MAXQSIZE)   %MAXQSIZE;</a:t>
            </a:r>
            <a:br>
              <a:rPr sz="2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</a:br>
            <a:r>
              <a: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  <a:t>} </a:t>
            </a:r>
            <a:endParaRPr sz="2800" b="1">
              <a:solidFill>
                <a:srgbClr val="0000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29286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9287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9715886-2ED4-4361-8BDA-36A0DD2719B3}" type="footer">
              <a:rPr sz="1000"/>
              <a:t/>
            </a:fld>
            <a:endParaRPr sz="1000"/>
          </a:p>
        </p:txBody>
      </p:sp>
      <p:sp>
        <p:nvSpPr>
          <p:cNvPr id="292871" name="TextBox 2928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63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325636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lrTx/>
              <a:buSzTx/>
              <a:buFontTx/>
              <a:buNone/>
            </a:pPr>
            <a:r>
              <a:rPr sz="2800" b="1"/>
              <a:t>6、进队算法</a:t>
            </a:r>
            <a:br>
              <a:rPr sz="2800" b="1"/>
            </a:br>
            <a:r>
              <a:rPr sz="2800" b="1"/>
              <a:t>Status EnQueue(SqQueue &amp;Q,QElemType e){</a:t>
            </a:r>
            <a:br>
              <a:rPr sz="2800" b="1"/>
            </a:br>
            <a:r>
              <a:rPr sz="2800" b="1"/>
              <a:t>    //插入元素为Q的新的队尾元素</a:t>
            </a:r>
            <a:br>
              <a:rPr sz="2800" b="1"/>
            </a:br>
            <a:r>
              <a:rPr sz="2800" b="1"/>
              <a:t>    if((Q.rear+1) % MAXQSIZE==Q.front)return </a:t>
            </a:r>
            <a:br>
              <a:rPr sz="2800" b="1"/>
            </a:br>
            <a:r>
              <a:rPr sz="2800" b="1"/>
              <a:t>ERROR;//队列满</a:t>
            </a:r>
            <a:br>
              <a:rPr sz="2800" b="1"/>
            </a:br>
            <a:r>
              <a:rPr sz="2800" b="1"/>
              <a:t>    Q.base[Q.rear]=e;</a:t>
            </a:r>
            <a:br>
              <a:rPr sz="2800" b="1"/>
            </a:br>
            <a:r>
              <a:rPr sz="2800" b="1"/>
              <a:t>    Q.rear=(Q.rear+1) % MAXQSIZE;</a:t>
            </a:r>
            <a:br>
              <a:rPr sz="2800" b="1"/>
            </a:br>
            <a:r>
              <a:rPr sz="2800" b="1"/>
              <a:t>    return OK;</a:t>
            </a:r>
            <a:br>
              <a:rPr sz="2800" b="1"/>
            </a:br>
            <a:r>
              <a:rPr sz="2800" b="1"/>
              <a:t>}</a:t>
            </a:r>
            <a:r>
              <a:rPr sz="2800"/>
              <a:t> </a:t>
            </a:r>
            <a:endParaRPr sz="2800"/>
          </a:p>
        </p:txBody>
      </p:sp>
      <p:sp>
        <p:nvSpPr>
          <p:cNvPr id="32563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32563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4131A12-B2B4-4A6F-9D19-5A79D5EBF945}" type="footer">
              <a:rPr sz="1000"/>
              <a:t/>
            </a:fld>
            <a:endParaRPr sz="1000"/>
          </a:p>
        </p:txBody>
      </p:sp>
      <p:sp>
        <p:nvSpPr>
          <p:cNvPr id="325639" name="TextBox 32563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916" name=""/>
          <p:cNvSpPr/>
          <p:nvPr/>
        </p:nvSpPr>
        <p:spPr>
          <a:xfrm>
            <a:off x="990600" y="304800"/>
            <a:ext cx="6324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3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、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  <a:ea typeface="Arial Unicode MS" charset="-122"/>
              </a:rPr>
              <a:t>9  </a:t>
            </a:r>
            <a:r>
              <a:rPr sz="2800" b="1">
                <a:solidFill>
                  <a:srgbClr val="000000"/>
                </a:solidFill>
                <a:latin typeface="Times New Roman" pitchFamily="18" charset="0"/>
              </a:rPr>
              <a:t>链队的操作算法</a:t>
            </a:r>
            <a:endParaRPr sz="2800" b="1">
              <a:latin typeface="Comic Sans MS" pitchFamily="66" charset="0"/>
            </a:endParaRPr>
          </a:p>
        </p:txBody>
      </p:sp>
      <p:sp>
        <p:nvSpPr>
          <p:cNvPr id="294917" name=""/>
          <p:cNvSpPr/>
          <p:nvPr/>
        </p:nvSpPr>
        <p:spPr>
          <a:xfrm>
            <a:off x="1187450" y="1412875"/>
            <a:ext cx="5638800" cy="5203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1、链队的类型定义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endParaRPr sz="2400" b="1">
              <a:solidFill>
                <a:srgbClr val="000000"/>
              </a:solidFill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//-- -- -单链队列---队列的链式存储结构-- --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typedef struct QNode {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QElemType data;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struct QNode *next;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}QNode, *QueuePtr;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typedef struct {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QueuePtr front;//队头指针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    QueuePtr rear;//队尾指针</a:t>
            </a:r>
            <a:br>
              <a:rPr sz="24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sz="2400" b="1">
                <a:solidFill>
                  <a:srgbClr val="000000"/>
                </a:solidFill>
                <a:latin typeface="Times New Roman" pitchFamily="18" charset="0"/>
              </a:rPr>
              <a:t>}LinkQueue; </a:t>
            </a:r>
            <a:endParaRPr sz="2400" b="1">
              <a:solidFill>
                <a:srgbClr val="000000"/>
              </a:solidFill>
              <a:latin typeface="Times New Roman" pitchFamily="18" charset="0"/>
              <a:ea typeface="Arial Unicode MS" charset="-122"/>
            </a:endParaRPr>
          </a:p>
          <a:p>
            <a:pPr lvl="0">
              <a:spcBef>
                <a:spcPct val="50000"/>
              </a:spcBef>
            </a:pPr>
            <a:endParaRPr sz="2400" b="1">
              <a:latin typeface="Times New Roman" pitchFamily="18" charset="0"/>
            </a:endParaRPr>
          </a:p>
        </p:txBody>
      </p:sp>
      <p:sp>
        <p:nvSpPr>
          <p:cNvPr id="29491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9491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45BC496-AA86-47FE-AD88-64C9EB00EE82}" type="footer">
              <a:rPr sz="1000"/>
              <a:t/>
            </a:fld>
            <a:endParaRPr sz="1000"/>
          </a:p>
        </p:txBody>
      </p:sp>
      <p:sp>
        <p:nvSpPr>
          <p:cNvPr id="294920" name="TextBox 29491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数据结构第3章栈和队列共40页，您现在浏览的是第20页!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https://d.book118.com/016051153210010040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atermark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CCCCFF"/>
      </a:accent1>
      <a:accent2>
        <a:srgbClr val="D9D8E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767FF"/>
      </a:hlink>
      <a:folHlink>
        <a:srgbClr val="9933F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CCCFF"/>
        </a:accent1>
        <a:accent2>
          <a:srgbClr val="D9D8E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767FF"/>
        </a:hlink>
        <a:folHlink>
          <a:srgbClr val="9933FF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5F5F5F"/>
        </a:dk2>
        <a:lt2>
          <a:srgbClr val="666633"/>
        </a:lt2>
        <a:accent1>
          <a:srgbClr val="FFCC00"/>
        </a:accent1>
        <a:accent2>
          <a:srgbClr val="EFF0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00"/>
        </a:hlink>
        <a:folHlink>
          <a:srgbClr val="CC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666699"/>
        </a:dk2>
        <a:lt2>
          <a:srgbClr val="000000"/>
        </a:lt2>
        <a:accent1>
          <a:srgbClr val="9BB0CB"/>
        </a:accent1>
        <a:accent2>
          <a:srgbClr val="D1E0C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EA642"/>
        </a:hlink>
        <a:folHlink>
          <a:srgbClr val="CCCC00"/>
        </a:folHlink>
      </a:clrScheme>
    </a:extraClrScheme>
    <a:extraClrScheme>
      <a:clrScheme name="">
        <a:dk1>
          <a:srgbClr val="336600"/>
        </a:dk1>
        <a:lt1>
          <a:srgbClr val="FFFFCC"/>
        </a:lt1>
        <a:dk2>
          <a:srgbClr val="3333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FFCC00"/>
        </a:folHlink>
      </a:clrScheme>
    </a:extraClrScheme>
    <a:extraClrScheme>
      <a:clrScheme name="">
        <a:dk1>
          <a:srgbClr val="004A48"/>
        </a:dk1>
        <a:lt1>
          <a:srgbClr val="FFFFFF"/>
        </a:lt1>
        <a:dk2>
          <a:srgbClr val="42445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FF"/>
        </a:hlink>
        <a:folHlink>
          <a:srgbClr val="B2B2B2"/>
        </a:folHlink>
      </a:clrScheme>
    </a:extraClrScheme>
    <a:extraClrScheme>
      <a:clrScheme name="">
        <a:dk1>
          <a:srgbClr val="1C2046"/>
        </a:dk1>
        <a:lt1>
          <a:srgbClr val="FFFFFF"/>
        </a:lt1>
        <a:dk2>
          <a:srgbClr val="000000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99"/>
        </a:hlink>
        <a:folHlink>
          <a:srgbClr val="9999FF"/>
        </a:folHlink>
      </a:clrScheme>
    </a:extraClrScheme>
    <a:extraClrScheme>
      <a:clrScheme name="">
        <a:dk1>
          <a:srgbClr val="000066"/>
        </a:dk1>
        <a:lt1>
          <a:srgbClr val="FFFFFF"/>
        </a:lt1>
        <a:dk2>
          <a:srgbClr val="424458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CCCC00"/>
        </a:folHlink>
      </a:clrScheme>
    </a:extraClrScheme>
    <a:extraClrScheme>
      <a:clrScheme name="">
        <a:dk1>
          <a:srgbClr val="390B20"/>
        </a:dk1>
        <a:lt1>
          <a:srgbClr val="FFFFCC"/>
        </a:lt1>
        <a:dk2>
          <a:srgbClr val="1C1C1C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7D95"/>
        </a:hlink>
        <a:folHlink>
          <a:srgbClr val="FFCC00"/>
        </a:folHlink>
      </a:clrScheme>
    </a:extraClrScheme>
    <a:extraClrScheme>
      <a:clrScheme name="">
        <a:dk1>
          <a:srgbClr val="722104"/>
        </a:dk1>
        <a:lt1>
          <a:srgbClr val="FFFFFF"/>
        </a:lt1>
        <a:dk2>
          <a:srgbClr val="4C0000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99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宋体</vt:lpstr>
      <vt:lpstr>Times New Roman</vt:lpstr>
      <vt:lpstr>Wingdings</vt:lpstr>
      <vt:lpstr>Comic Sans MS</vt:lpstr>
      <vt:lpstr>隶书</vt:lpstr>
      <vt:lpstr>Arial Unicode MS</vt:lpstr>
      <vt:lpstr>黑体</vt:lpstr>
      <vt:lpstr>Office Theme</vt:lpstr>
      <vt:lpstr>PowerPoint Presentation</vt:lpstr>
      <vt:lpstr>PowerPoint Presentation</vt:lpstr>
      <vt:lpstr>第三章  栈和队列 </vt:lpstr>
      <vt:lpstr>PowerPoint Presentation</vt:lpstr>
      <vt:lpstr>顺序栈的结构举例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3.5 栈的应用举例1---数制转换</vt:lpstr>
      <vt:lpstr>表达式求值举例：计算3*(7-2)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2024-09-07T08:12:06.257</cp:lastPrinted>
  <dcterms:created xsi:type="dcterms:W3CDTF">2024-09-07T00:12:06Z</dcterms:created>
  <dcterms:modified xsi:type="dcterms:W3CDTF">2024-09-07T00:12:07Z</dcterms:modified>
</cp:coreProperties>
</file>