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4E853E-1402-48FE-A365-D0562D3C5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FF71B-B412-472B-9BC3-6303DA084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B3D136-34AE-4A47-B52F-219AD7E31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65027F-2709-4C4F-8476-92F303FE2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78C9ED-D83C-4FC6-A9DE-5B1F0B98B4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ECDD3B-EFDE-42FD-914A-87E11E9E82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2DDF8D-544F-41C8-BA5E-80F131DF07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951C40-4050-42EC-AA92-9230032F8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559E98-2C37-4C40-BB8C-F00C83D16B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BB49F-FFC7-4C0B-9B63-A3ABF48D2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DFC2D5-8ED6-4FCA-8327-FFB497404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0000300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《天线基本知识讲座》ppt课件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天线基础知识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天线的基本类型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天线的设计与优化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天线的应用场景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天线的发展趋势与挑战</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天线基础知识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天线的定义与分类是天线的最基本知识，介绍了天线的基本概念和分类方式。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天线是无线通信系统中的重要组成部分，用于发射和接收电磁波。根据不同的分类标准，天线可以分为多种类型，如按工作频段可以分为微波天线、短波天线和超短波天线；按用途可以分为广播天线、电视天线、通信天线等；按结构可以分为线天线和面天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天线的定义与分类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天线的工作原理主要介绍了天线如何将传输线中的导行波转换为自由空间的电磁波或反之。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天线的工作原理基于电磁波的发射和接收。当导行波传输到天线的输入端时，会在天线周围产生电磁场，从而将导行波转换为自由空间的电磁波。反之，当天线接收到自由空间的电磁波时，会在天线终端产生电压或电流，从而将电磁波转换为导行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天线的工作原理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天线的性能参数是衡量天线性能的重要指标，包括方向性、增益、输入阻抗等。</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线的性能参数包括方向性、增益、输入阻抗、带宽等。方向性描述了天线辐射能量的空间分布特性；增益描述了天线在特定方向上增强电磁波的能力；输入阻抗描述了天线输入端的电压与电流的比值；带宽描述了天线在不同频率下工作的范围。这些参数对于天线的选择和应用都非常重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天线的性能参数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天线的基本类型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t="16919" b="16919"/>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偶极天线由两个对称的部分组成，形如字母“T”。</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偶极天线的增益较低，但它的结构简单，成本低，便于携带。</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偶极天线</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它是最简单的天线形式，常用于广播和电视接收。</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它通常用于近距离通信和简单的信号接收。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1924526" y="2519839"/>
            <a:ext cx="1044607" cy="1047369"/>
            <a:chOff x="1924526" y="2519839"/>
            <a:chExt cx="1044607" cy="1047369"/>
          </a:xfrm>
        </p:grpSpPr>
        <p:sp>
          <p:nvSpPr>
            <p:cNvPr id="12" name="AutoShape 12"/>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65985" y="2636329"/>
              <a:ext cx="577596" cy="786956"/>
            </a:xfrm>
            <a:custGeom>
              <a:rect l="l" t="t"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47577" y="3946970"/>
            <a:ext cx="1044607" cy="1047369"/>
            <a:chOff x="1947577" y="3946970"/>
            <a:chExt cx="1044607" cy="1047369"/>
          </a:xfrm>
        </p:grpSpPr>
        <p:sp>
          <p:nvSpPr>
            <p:cNvPr id="15" name="AutoShape 15"/>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91798" y="4100989"/>
              <a:ext cx="510064" cy="694849"/>
            </a:xfrm>
            <a:custGeom>
              <a:rect l="l" t="t" r="r" b="b"/>
              <a:pathLst>
                <a:path w="625" h="852">
                  <a:moveTo>
                    <a:pt x="48" y="224"/>
                  </a:moveTo>
                  <a:cubicBezTo>
                    <a:pt x="48" y="200"/>
                    <a:pt x="59" y="188"/>
                    <a:pt x="82" y="188"/>
                  </a:cubicBezTo>
                  <a:lnTo>
                    <a:pt x="82" y="138"/>
                  </a:lnTo>
                  <a:cubicBezTo>
                    <a:pt x="39" y="139"/>
                    <a:pt x="0" y="167"/>
                    <a:pt x="0" y="209"/>
                  </a:cubicBezTo>
                  <a:lnTo>
                    <a:pt x="0" y="783"/>
                  </a:lnTo>
                  <a:cubicBezTo>
                    <a:pt x="0" y="818"/>
                    <a:pt x="34" y="852"/>
                    <a:pt x="69" y="852"/>
                  </a:cubicBezTo>
                  <a:lnTo>
                    <a:pt x="556" y="852"/>
                  </a:lnTo>
                  <a:cubicBezTo>
                    <a:pt x="591" y="852"/>
                    <a:pt x="625" y="818"/>
                    <a:pt x="625" y="783"/>
                  </a:cubicBezTo>
                  <a:lnTo>
                    <a:pt x="625" y="209"/>
                  </a:lnTo>
                  <a:cubicBezTo>
                    <a:pt x="625" y="167"/>
                    <a:pt x="586" y="139"/>
                    <a:pt x="543" y="138"/>
                  </a:cubicBezTo>
                  <a:lnTo>
                    <a:pt x="543" y="188"/>
                  </a:lnTo>
                  <a:cubicBezTo>
                    <a:pt x="566" y="188"/>
                    <a:pt x="577" y="200"/>
                    <a:pt x="577" y="224"/>
                  </a:cubicBezTo>
                  <a:lnTo>
                    <a:pt x="577" y="768"/>
                  </a:lnTo>
                  <a:cubicBezTo>
                    <a:pt x="577" y="785"/>
                    <a:pt x="570" y="803"/>
                    <a:pt x="554" y="803"/>
                  </a:cubicBezTo>
                  <a:lnTo>
                    <a:pt x="71" y="803"/>
                  </a:lnTo>
                  <a:cubicBezTo>
                    <a:pt x="53" y="803"/>
                    <a:pt x="48" y="783"/>
                    <a:pt x="48" y="764"/>
                  </a:cubicBezTo>
                  <a:lnTo>
                    <a:pt x="48" y="224"/>
                  </a:lnTo>
                  <a:close/>
                  <a:moveTo>
                    <a:pt x="270" y="91"/>
                  </a:moveTo>
                  <a:cubicBezTo>
                    <a:pt x="270" y="71"/>
                    <a:pt x="289" y="52"/>
                    <a:pt x="309" y="52"/>
                  </a:cubicBezTo>
                  <a:lnTo>
                    <a:pt x="316" y="52"/>
                  </a:lnTo>
                  <a:cubicBezTo>
                    <a:pt x="336" y="52"/>
                    <a:pt x="355" y="71"/>
                    <a:pt x="355" y="91"/>
                  </a:cubicBezTo>
                  <a:lnTo>
                    <a:pt x="355" y="95"/>
                  </a:lnTo>
                  <a:cubicBezTo>
                    <a:pt x="355" y="117"/>
                    <a:pt x="336" y="136"/>
                    <a:pt x="314" y="136"/>
                  </a:cubicBezTo>
                  <a:lnTo>
                    <a:pt x="311" y="136"/>
                  </a:lnTo>
                  <a:cubicBezTo>
                    <a:pt x="289" y="136"/>
                    <a:pt x="270" y="117"/>
                    <a:pt x="270" y="95"/>
                  </a:cubicBezTo>
                  <a:lnTo>
                    <a:pt x="270" y="91"/>
                  </a:lnTo>
                  <a:close/>
                  <a:moveTo>
                    <a:pt x="218" y="93"/>
                  </a:moveTo>
                  <a:lnTo>
                    <a:pt x="149" y="93"/>
                  </a:lnTo>
                  <a:cubicBezTo>
                    <a:pt x="126" y="93"/>
                    <a:pt x="115" y="104"/>
                    <a:pt x="115" y="127"/>
                  </a:cubicBezTo>
                  <a:lnTo>
                    <a:pt x="115" y="216"/>
                  </a:lnTo>
                  <a:cubicBezTo>
                    <a:pt x="115" y="231"/>
                    <a:pt x="124" y="246"/>
                    <a:pt x="138" y="246"/>
                  </a:cubicBezTo>
                  <a:lnTo>
                    <a:pt x="487" y="246"/>
                  </a:lnTo>
                  <a:cubicBezTo>
                    <a:pt x="501" y="246"/>
                    <a:pt x="510" y="231"/>
                    <a:pt x="510" y="216"/>
                  </a:cubicBezTo>
                  <a:lnTo>
                    <a:pt x="510" y="127"/>
                  </a:lnTo>
                  <a:cubicBezTo>
                    <a:pt x="510" y="104"/>
                    <a:pt x="499" y="93"/>
                    <a:pt x="476" y="93"/>
                  </a:cubicBezTo>
                  <a:lnTo>
                    <a:pt x="407" y="93"/>
                  </a:lnTo>
                  <a:cubicBezTo>
                    <a:pt x="407" y="45"/>
                    <a:pt x="366" y="0"/>
                    <a:pt x="320" y="0"/>
                  </a:cubicBezTo>
                  <a:lnTo>
                    <a:pt x="305" y="0"/>
                  </a:lnTo>
                  <a:cubicBezTo>
                    <a:pt x="259" y="0"/>
                    <a:pt x="218" y="45"/>
                    <a:pt x="218" y="93"/>
                  </a:cubicBezTo>
                  <a:close/>
                  <a:moveTo>
                    <a:pt x="132" y="654"/>
                  </a:moveTo>
                  <a:cubicBezTo>
                    <a:pt x="132" y="649"/>
                    <a:pt x="133" y="647"/>
                    <a:pt x="138" y="647"/>
                  </a:cubicBezTo>
                  <a:lnTo>
                    <a:pt x="221" y="647"/>
                  </a:lnTo>
                  <a:lnTo>
                    <a:pt x="221" y="654"/>
                  </a:lnTo>
                  <a:cubicBezTo>
                    <a:pt x="221" y="661"/>
                    <a:pt x="186" y="680"/>
                    <a:pt x="180" y="684"/>
                  </a:cubicBezTo>
                  <a:cubicBezTo>
                    <a:pt x="174" y="679"/>
                    <a:pt x="161" y="667"/>
                    <a:pt x="151" y="667"/>
                  </a:cubicBezTo>
                  <a:lnTo>
                    <a:pt x="149" y="667"/>
                  </a:lnTo>
                  <a:cubicBezTo>
                    <a:pt x="144" y="667"/>
                    <a:pt x="136" y="675"/>
                    <a:pt x="136" y="680"/>
                  </a:cubicBezTo>
                  <a:lnTo>
                    <a:pt x="136" y="682"/>
                  </a:lnTo>
                  <a:cubicBezTo>
                    <a:pt x="136" y="688"/>
                    <a:pt x="167" y="721"/>
                    <a:pt x="173" y="721"/>
                  </a:cubicBezTo>
                  <a:lnTo>
                    <a:pt x="175" y="721"/>
                  </a:lnTo>
                  <a:cubicBezTo>
                    <a:pt x="180" y="721"/>
                    <a:pt x="214" y="693"/>
                    <a:pt x="221" y="688"/>
                  </a:cubicBezTo>
                  <a:cubicBezTo>
                    <a:pt x="221" y="700"/>
                    <a:pt x="225" y="738"/>
                    <a:pt x="214" y="738"/>
                  </a:cubicBezTo>
                  <a:lnTo>
                    <a:pt x="138" y="738"/>
                  </a:lnTo>
                  <a:cubicBezTo>
                    <a:pt x="133" y="738"/>
                    <a:pt x="132" y="737"/>
                    <a:pt x="132" y="732"/>
                  </a:cubicBezTo>
                  <a:lnTo>
                    <a:pt x="132" y="654"/>
                  </a:lnTo>
                  <a:close/>
                  <a:moveTo>
                    <a:pt x="214" y="760"/>
                  </a:moveTo>
                  <a:cubicBezTo>
                    <a:pt x="255" y="760"/>
                    <a:pt x="240" y="715"/>
                    <a:pt x="242" y="678"/>
                  </a:cubicBezTo>
                  <a:cubicBezTo>
                    <a:pt x="243" y="658"/>
                    <a:pt x="292" y="642"/>
                    <a:pt x="296" y="624"/>
                  </a:cubicBezTo>
                  <a:lnTo>
                    <a:pt x="290" y="624"/>
                  </a:lnTo>
                  <a:cubicBezTo>
                    <a:pt x="275" y="624"/>
                    <a:pt x="253" y="637"/>
                    <a:pt x="242" y="643"/>
                  </a:cubicBezTo>
                  <a:cubicBezTo>
                    <a:pt x="237" y="635"/>
                    <a:pt x="232" y="626"/>
                    <a:pt x="218" y="626"/>
                  </a:cubicBezTo>
                  <a:lnTo>
                    <a:pt x="134" y="626"/>
                  </a:lnTo>
                  <a:cubicBezTo>
                    <a:pt x="122" y="626"/>
                    <a:pt x="110" y="637"/>
                    <a:pt x="110" y="650"/>
                  </a:cubicBezTo>
                  <a:lnTo>
                    <a:pt x="110" y="736"/>
                  </a:lnTo>
                  <a:cubicBezTo>
                    <a:pt x="110" y="750"/>
                    <a:pt x="123" y="760"/>
                    <a:pt x="138" y="760"/>
                  </a:cubicBezTo>
                  <a:lnTo>
                    <a:pt x="214" y="760"/>
                  </a:lnTo>
                  <a:close/>
                  <a:moveTo>
                    <a:pt x="132" y="341"/>
                  </a:moveTo>
                  <a:cubicBezTo>
                    <a:pt x="132" y="336"/>
                    <a:pt x="133" y="335"/>
                    <a:pt x="138" y="335"/>
                  </a:cubicBezTo>
                  <a:lnTo>
                    <a:pt x="214" y="335"/>
                  </a:lnTo>
                  <a:cubicBezTo>
                    <a:pt x="219" y="335"/>
                    <a:pt x="221" y="336"/>
                    <a:pt x="221" y="341"/>
                  </a:cubicBezTo>
                  <a:cubicBezTo>
                    <a:pt x="221" y="346"/>
                    <a:pt x="184" y="371"/>
                    <a:pt x="180" y="371"/>
                  </a:cubicBezTo>
                  <a:cubicBezTo>
                    <a:pt x="175" y="371"/>
                    <a:pt x="164" y="354"/>
                    <a:pt x="151" y="354"/>
                  </a:cubicBezTo>
                  <a:cubicBezTo>
                    <a:pt x="145" y="354"/>
                    <a:pt x="136" y="361"/>
                    <a:pt x="136" y="367"/>
                  </a:cubicBezTo>
                  <a:lnTo>
                    <a:pt x="136" y="369"/>
                  </a:lnTo>
                  <a:cubicBezTo>
                    <a:pt x="136" y="378"/>
                    <a:pt x="166" y="406"/>
                    <a:pt x="173" y="410"/>
                  </a:cubicBezTo>
                  <a:lnTo>
                    <a:pt x="221" y="376"/>
                  </a:lnTo>
                  <a:lnTo>
                    <a:pt x="221" y="425"/>
                  </a:lnTo>
                  <a:lnTo>
                    <a:pt x="132" y="425"/>
                  </a:lnTo>
                  <a:lnTo>
                    <a:pt x="132" y="341"/>
                  </a:lnTo>
                  <a:close/>
                  <a:moveTo>
                    <a:pt x="240" y="330"/>
                  </a:moveTo>
                  <a:cubicBezTo>
                    <a:pt x="237" y="319"/>
                    <a:pt x="228" y="313"/>
                    <a:pt x="214" y="313"/>
                  </a:cubicBezTo>
                  <a:lnTo>
                    <a:pt x="138" y="313"/>
                  </a:lnTo>
                  <a:cubicBezTo>
                    <a:pt x="123" y="313"/>
                    <a:pt x="110" y="322"/>
                    <a:pt x="110" y="337"/>
                  </a:cubicBezTo>
                  <a:lnTo>
                    <a:pt x="110" y="423"/>
                  </a:lnTo>
                  <a:cubicBezTo>
                    <a:pt x="110" y="436"/>
                    <a:pt x="122" y="447"/>
                    <a:pt x="134" y="447"/>
                  </a:cubicBezTo>
                  <a:lnTo>
                    <a:pt x="218" y="447"/>
                  </a:lnTo>
                  <a:cubicBezTo>
                    <a:pt x="252" y="447"/>
                    <a:pt x="242" y="393"/>
                    <a:pt x="241" y="359"/>
                  </a:cubicBezTo>
                  <a:lnTo>
                    <a:pt x="296" y="313"/>
                  </a:lnTo>
                  <a:cubicBezTo>
                    <a:pt x="296" y="313"/>
                    <a:pt x="292" y="311"/>
                    <a:pt x="292" y="311"/>
                  </a:cubicBezTo>
                  <a:cubicBezTo>
                    <a:pt x="271" y="311"/>
                    <a:pt x="253" y="329"/>
                    <a:pt x="240" y="330"/>
                  </a:cubicBezTo>
                  <a:close/>
                  <a:moveTo>
                    <a:pt x="132" y="492"/>
                  </a:moveTo>
                  <a:lnTo>
                    <a:pt x="221" y="492"/>
                  </a:lnTo>
                  <a:lnTo>
                    <a:pt x="221" y="503"/>
                  </a:lnTo>
                  <a:lnTo>
                    <a:pt x="180" y="529"/>
                  </a:lnTo>
                  <a:lnTo>
                    <a:pt x="152" y="508"/>
                  </a:lnTo>
                  <a:cubicBezTo>
                    <a:pt x="145" y="513"/>
                    <a:pt x="136" y="515"/>
                    <a:pt x="136" y="524"/>
                  </a:cubicBezTo>
                  <a:cubicBezTo>
                    <a:pt x="136" y="531"/>
                    <a:pt x="167" y="565"/>
                    <a:pt x="173" y="565"/>
                  </a:cubicBezTo>
                  <a:cubicBezTo>
                    <a:pt x="183" y="565"/>
                    <a:pt x="209" y="536"/>
                    <a:pt x="221" y="533"/>
                  </a:cubicBezTo>
                  <a:lnTo>
                    <a:pt x="221" y="581"/>
                  </a:lnTo>
                  <a:lnTo>
                    <a:pt x="132" y="581"/>
                  </a:lnTo>
                  <a:lnTo>
                    <a:pt x="132" y="492"/>
                  </a:lnTo>
                  <a:close/>
                  <a:moveTo>
                    <a:pt x="242" y="487"/>
                  </a:moveTo>
                  <a:cubicBezTo>
                    <a:pt x="238" y="480"/>
                    <a:pt x="233" y="470"/>
                    <a:pt x="221" y="470"/>
                  </a:cubicBezTo>
                  <a:lnTo>
                    <a:pt x="132" y="470"/>
                  </a:lnTo>
                  <a:cubicBezTo>
                    <a:pt x="121" y="470"/>
                    <a:pt x="110" y="481"/>
                    <a:pt x="110" y="492"/>
                  </a:cubicBezTo>
                  <a:lnTo>
                    <a:pt x="110" y="581"/>
                  </a:lnTo>
                  <a:cubicBezTo>
                    <a:pt x="110" y="591"/>
                    <a:pt x="121" y="602"/>
                    <a:pt x="132" y="602"/>
                  </a:cubicBezTo>
                  <a:lnTo>
                    <a:pt x="221" y="602"/>
                  </a:lnTo>
                  <a:cubicBezTo>
                    <a:pt x="252" y="602"/>
                    <a:pt x="242" y="547"/>
                    <a:pt x="242" y="515"/>
                  </a:cubicBezTo>
                  <a:lnTo>
                    <a:pt x="296" y="469"/>
                  </a:lnTo>
                  <a:lnTo>
                    <a:pt x="289" y="465"/>
                  </a:lnTo>
                  <a:lnTo>
                    <a:pt x="242" y="487"/>
                  </a:lnTo>
                  <a:close/>
                  <a:moveTo>
                    <a:pt x="320" y="716"/>
                  </a:moveTo>
                  <a:cubicBezTo>
                    <a:pt x="320" y="721"/>
                    <a:pt x="322" y="723"/>
                    <a:pt x="327" y="723"/>
                  </a:cubicBezTo>
                  <a:lnTo>
                    <a:pt x="495" y="723"/>
                  </a:lnTo>
                  <a:cubicBezTo>
                    <a:pt x="500" y="723"/>
                    <a:pt x="502" y="721"/>
                    <a:pt x="502" y="716"/>
                  </a:cubicBezTo>
                  <a:lnTo>
                    <a:pt x="502" y="669"/>
                  </a:lnTo>
                  <a:cubicBezTo>
                    <a:pt x="502" y="664"/>
                    <a:pt x="500" y="663"/>
                    <a:pt x="495" y="663"/>
                  </a:cubicBezTo>
                  <a:lnTo>
                    <a:pt x="320" y="663"/>
                  </a:lnTo>
                  <a:lnTo>
                    <a:pt x="320" y="716"/>
                  </a:lnTo>
                  <a:close/>
                  <a:moveTo>
                    <a:pt x="320" y="565"/>
                  </a:moveTo>
                  <a:lnTo>
                    <a:pt x="502" y="565"/>
                  </a:lnTo>
                  <a:lnTo>
                    <a:pt x="502" y="507"/>
                  </a:lnTo>
                  <a:lnTo>
                    <a:pt x="320" y="507"/>
                  </a:lnTo>
                  <a:lnTo>
                    <a:pt x="320" y="565"/>
                  </a:lnTo>
                  <a:close/>
                  <a:moveTo>
                    <a:pt x="320" y="410"/>
                  </a:moveTo>
                  <a:lnTo>
                    <a:pt x="452" y="410"/>
                  </a:lnTo>
                  <a:lnTo>
                    <a:pt x="452" y="352"/>
                  </a:lnTo>
                  <a:lnTo>
                    <a:pt x="320" y="352"/>
                  </a:lnTo>
                  <a:lnTo>
                    <a:pt x="320" y="41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137428" y="2548604"/>
            <a:ext cx="1046035" cy="1047369"/>
            <a:chOff x="9137428" y="2548604"/>
            <a:chExt cx="1046035" cy="1047369"/>
          </a:xfrm>
        </p:grpSpPr>
        <p:sp>
          <p:nvSpPr>
            <p:cNvPr id="18" name="AutoShape 18"/>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374505" y="2745677"/>
              <a:ext cx="645128" cy="635889"/>
            </a:xfrm>
            <a:custGeom>
              <a:rect l="l" t="t"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9180481" y="3974306"/>
            <a:ext cx="1044607" cy="1047369"/>
            <a:chOff x="9180481" y="3974306"/>
            <a:chExt cx="1044607" cy="1047369"/>
          </a:xfrm>
        </p:grpSpPr>
        <p:sp>
          <p:nvSpPr>
            <p:cNvPr id="21" name="AutoShape 21"/>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423273" y="4204526"/>
              <a:ext cx="596265" cy="591312"/>
            </a:xfrm>
            <a:custGeom>
              <a:rect l="l" t="t" r="r" b="b"/>
              <a:pathLst>
                <a:path w="732" h="724">
                  <a:moveTo>
                    <a:pt x="623" y="586"/>
                  </a:moveTo>
                  <a:cubicBezTo>
                    <a:pt x="644" y="586"/>
                    <a:pt x="661" y="603"/>
                    <a:pt x="661" y="624"/>
                  </a:cubicBezTo>
                  <a:cubicBezTo>
                    <a:pt x="661" y="645"/>
                    <a:pt x="644" y="662"/>
                    <a:pt x="623" y="662"/>
                  </a:cubicBezTo>
                  <a:cubicBezTo>
                    <a:pt x="602" y="662"/>
                    <a:pt x="585" y="645"/>
                    <a:pt x="585" y="624"/>
                  </a:cubicBezTo>
                  <a:cubicBezTo>
                    <a:pt x="585" y="603"/>
                    <a:pt x="602" y="586"/>
                    <a:pt x="623" y="586"/>
                  </a:cubicBezTo>
                  <a:close/>
                  <a:moveTo>
                    <a:pt x="479" y="421"/>
                  </a:moveTo>
                  <a:lnTo>
                    <a:pt x="489" y="441"/>
                  </a:lnTo>
                  <a:lnTo>
                    <a:pt x="468" y="461"/>
                  </a:lnTo>
                  <a:lnTo>
                    <a:pt x="449" y="480"/>
                  </a:lnTo>
                  <a:cubicBezTo>
                    <a:pt x="438" y="491"/>
                    <a:pt x="425" y="500"/>
                    <a:pt x="410" y="505"/>
                  </a:cubicBezTo>
                  <a:lnTo>
                    <a:pt x="539" y="633"/>
                  </a:lnTo>
                  <a:lnTo>
                    <a:pt x="600" y="715"/>
                  </a:lnTo>
                  <a:lnTo>
                    <a:pt x="632" y="724"/>
                  </a:lnTo>
                  <a:lnTo>
                    <a:pt x="722" y="633"/>
                  </a:lnTo>
                  <a:lnTo>
                    <a:pt x="713" y="600"/>
                  </a:lnTo>
                  <a:lnTo>
                    <a:pt x="632" y="540"/>
                  </a:lnTo>
                  <a:lnTo>
                    <a:pt x="511" y="419"/>
                  </a:lnTo>
                  <a:lnTo>
                    <a:pt x="499" y="431"/>
                  </a:lnTo>
                  <a:lnTo>
                    <a:pt x="479" y="421"/>
                  </a:lnTo>
                  <a:close/>
                  <a:moveTo>
                    <a:pt x="264" y="257"/>
                  </a:moveTo>
                  <a:lnTo>
                    <a:pt x="285" y="237"/>
                  </a:lnTo>
                  <a:lnTo>
                    <a:pt x="304" y="246"/>
                  </a:lnTo>
                  <a:lnTo>
                    <a:pt x="294" y="227"/>
                  </a:lnTo>
                  <a:lnTo>
                    <a:pt x="315" y="207"/>
                  </a:lnTo>
                  <a:lnTo>
                    <a:pt x="317" y="205"/>
                  </a:lnTo>
                  <a:cubicBezTo>
                    <a:pt x="322" y="193"/>
                    <a:pt x="325" y="181"/>
                    <a:pt x="325" y="170"/>
                  </a:cubicBezTo>
                  <a:cubicBezTo>
                    <a:pt x="325" y="84"/>
                    <a:pt x="242" y="0"/>
                    <a:pt x="156" y="1"/>
                  </a:cubicBezTo>
                  <a:cubicBezTo>
                    <a:pt x="156" y="1"/>
                    <a:pt x="146" y="11"/>
                    <a:pt x="141" y="16"/>
                  </a:cubicBezTo>
                  <a:cubicBezTo>
                    <a:pt x="210" y="85"/>
                    <a:pt x="204" y="74"/>
                    <a:pt x="204" y="116"/>
                  </a:cubicBezTo>
                  <a:cubicBezTo>
                    <a:pt x="204" y="151"/>
                    <a:pt x="149" y="205"/>
                    <a:pt x="116" y="205"/>
                  </a:cubicBezTo>
                  <a:cubicBezTo>
                    <a:pt x="72" y="205"/>
                    <a:pt x="86" y="212"/>
                    <a:pt x="16" y="142"/>
                  </a:cubicBezTo>
                  <a:cubicBezTo>
                    <a:pt x="10" y="147"/>
                    <a:pt x="1" y="157"/>
                    <a:pt x="1" y="157"/>
                  </a:cubicBezTo>
                  <a:cubicBezTo>
                    <a:pt x="2" y="243"/>
                    <a:pt x="83" y="325"/>
                    <a:pt x="169" y="325"/>
                  </a:cubicBezTo>
                  <a:cubicBezTo>
                    <a:pt x="185" y="325"/>
                    <a:pt x="201" y="320"/>
                    <a:pt x="218" y="312"/>
                  </a:cubicBezTo>
                  <a:lnTo>
                    <a:pt x="221" y="315"/>
                  </a:lnTo>
                  <a:cubicBezTo>
                    <a:pt x="226" y="301"/>
                    <a:pt x="234" y="288"/>
                    <a:pt x="246" y="276"/>
                  </a:cubicBezTo>
                  <a:lnTo>
                    <a:pt x="264" y="257"/>
                  </a:lnTo>
                  <a:close/>
                  <a:moveTo>
                    <a:pt x="705" y="71"/>
                  </a:moveTo>
                  <a:lnTo>
                    <a:pt x="655" y="20"/>
                  </a:lnTo>
                  <a:cubicBezTo>
                    <a:pt x="642" y="7"/>
                    <a:pt x="624" y="0"/>
                    <a:pt x="607" y="0"/>
                  </a:cubicBezTo>
                  <a:cubicBezTo>
                    <a:pt x="589" y="0"/>
                    <a:pt x="572" y="7"/>
                    <a:pt x="558" y="20"/>
                  </a:cubicBezTo>
                  <a:lnTo>
                    <a:pt x="344" y="235"/>
                  </a:lnTo>
                  <a:cubicBezTo>
                    <a:pt x="350" y="248"/>
                    <a:pt x="345" y="267"/>
                    <a:pt x="335" y="277"/>
                  </a:cubicBezTo>
                  <a:cubicBezTo>
                    <a:pt x="328" y="284"/>
                    <a:pt x="317" y="289"/>
                    <a:pt x="306" y="289"/>
                  </a:cubicBezTo>
                  <a:cubicBezTo>
                    <a:pt x="302" y="289"/>
                    <a:pt x="297" y="288"/>
                    <a:pt x="293" y="286"/>
                  </a:cubicBezTo>
                  <a:lnTo>
                    <a:pt x="274" y="305"/>
                  </a:lnTo>
                  <a:cubicBezTo>
                    <a:pt x="247" y="331"/>
                    <a:pt x="247" y="375"/>
                    <a:pt x="274" y="401"/>
                  </a:cubicBezTo>
                  <a:lnTo>
                    <a:pt x="278" y="405"/>
                  </a:lnTo>
                  <a:lnTo>
                    <a:pt x="110" y="572"/>
                  </a:lnTo>
                  <a:lnTo>
                    <a:pt x="65" y="589"/>
                  </a:lnTo>
                  <a:lnTo>
                    <a:pt x="0" y="682"/>
                  </a:lnTo>
                  <a:lnTo>
                    <a:pt x="42" y="724"/>
                  </a:lnTo>
                  <a:lnTo>
                    <a:pt x="135" y="659"/>
                  </a:lnTo>
                  <a:lnTo>
                    <a:pt x="152" y="614"/>
                  </a:lnTo>
                  <a:lnTo>
                    <a:pt x="319" y="447"/>
                  </a:lnTo>
                  <a:lnTo>
                    <a:pt x="324" y="451"/>
                  </a:lnTo>
                  <a:cubicBezTo>
                    <a:pt x="338" y="465"/>
                    <a:pt x="355" y="471"/>
                    <a:pt x="373" y="471"/>
                  </a:cubicBezTo>
                  <a:cubicBezTo>
                    <a:pt x="390" y="471"/>
                    <a:pt x="408" y="465"/>
                    <a:pt x="421" y="451"/>
                  </a:cubicBezTo>
                  <a:lnTo>
                    <a:pt x="440" y="433"/>
                  </a:lnTo>
                  <a:cubicBezTo>
                    <a:pt x="434" y="420"/>
                    <a:pt x="438" y="401"/>
                    <a:pt x="449" y="391"/>
                  </a:cubicBezTo>
                  <a:cubicBezTo>
                    <a:pt x="456" y="384"/>
                    <a:pt x="467" y="379"/>
                    <a:pt x="477" y="379"/>
                  </a:cubicBezTo>
                  <a:cubicBezTo>
                    <a:pt x="482" y="379"/>
                    <a:pt x="487" y="380"/>
                    <a:pt x="490" y="382"/>
                  </a:cubicBezTo>
                  <a:lnTo>
                    <a:pt x="705" y="167"/>
                  </a:lnTo>
                  <a:cubicBezTo>
                    <a:pt x="732" y="140"/>
                    <a:pt x="732" y="97"/>
                    <a:pt x="705" y="7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AutoShape 23"/>
          <p:cNvSpPr/>
          <p:nvPr/>
        </p:nvSpPr>
        <p:spPr>
          <a:xfrm>
            <a:off x="3055347" y="1223169"/>
            <a:ext cx="2122629"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24" name="AutoShape 24"/>
          <p:cNvSpPr/>
          <p:nvPr/>
        </p:nvSpPr>
        <p:spPr>
          <a:xfrm>
            <a:off x="2986382" y="2121410"/>
            <a:ext cx="2677636"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引向天线是一种定向天线，它有一个或多个反射器，用于将电磁波束引导到特定的方向。</a:t>
            </a:r>
            <a:endParaRPr lang="en-US" sz="1100"/>
          </a:p>
        </p:txBody>
      </p:sp>
      <p:sp>
        <p:nvSpPr>
          <p:cNvPr id="25" name="AutoShape 25"/>
          <p:cNvSpPr/>
          <p:nvPr/>
        </p:nvSpPr>
        <p:spPr>
          <a:xfrm>
            <a:off x="6893359" y="1223169"/>
            <a:ext cx="2136266"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26" name="AutoShape 26"/>
          <p:cNvSpPr/>
          <p:nvPr/>
        </p:nvSpPr>
        <p:spPr>
          <a:xfrm>
            <a:off x="6467701" y="2121410"/>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引向天线具有较高的增益，能够提供更强的信号和更清晰的通信。</a:t>
            </a:r>
            <a:endParaRPr lang="en-US" sz="1100"/>
          </a:p>
        </p:txBody>
      </p:sp>
      <p:sp>
        <p:nvSpPr>
          <p:cNvPr id="27" name="AutoShape 27"/>
          <p:cNvSpPr/>
          <p:nvPr/>
        </p:nvSpPr>
        <p:spPr>
          <a:xfrm>
            <a:off x="3055347" y="5650443"/>
            <a:ext cx="2277364"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28" name="AutoShape 28"/>
          <p:cNvSpPr/>
          <p:nvPr/>
        </p:nvSpPr>
        <p:spPr>
          <a:xfrm>
            <a:off x="2986382"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它常用于无线电通信和广播，例如无线电中继站和电视发射塔。</a:t>
            </a:r>
            <a:endParaRPr lang="en-US" sz="1100"/>
          </a:p>
        </p:txBody>
      </p:sp>
      <p:sp>
        <p:nvSpPr>
          <p:cNvPr id="29" name="AutoShape 29"/>
          <p:cNvSpPr/>
          <p:nvPr/>
        </p:nvSpPr>
        <p:spPr>
          <a:xfrm>
            <a:off x="6893359" y="5650443"/>
            <a:ext cx="2136266"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30" name="AutoShape 30"/>
          <p:cNvSpPr/>
          <p:nvPr/>
        </p:nvSpPr>
        <p:spPr>
          <a:xfrm>
            <a:off x="6467701"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引向天线的方向性使得它能够有效地减少干扰和噪声，提高信号质量。</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引向天线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抛物面天线是一种定向天线，其形状类似于抛物线。</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抛物面天线能够将信号聚集到一个点上，提供非常强的信号。</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它通常用于卫星通信和电视接收。</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它通常与卫星接收器和发射器一起使用，用于传输和接收高速数据。</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50" b="2050"/>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6031" b="2603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7388" b="7388"/>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抛物面天线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螺旋天线</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螺旋天线是一种定向天线，其形状类似于螺旋。</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它通常用于无线电波的接收和发射。</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螺旋天线的增益较高，能够提供较强的信号。</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它常用于无线电通信和广播，例如无线电中继站和广播电台。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天线的设计与优化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https://d.book118.com/016100003000010044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2024-09-12T03:25:05.002</cp:lastPrinted>
  <dcterms:created xsi:type="dcterms:W3CDTF">2024-09-11T19:25:05Z</dcterms:created>
  <dcterms:modified xsi:type="dcterms:W3CDTF">2024-09-11T19:25:07Z</dcterms:modified>
</cp:coreProperties>
</file>