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8730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233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.xml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image" Target="../media/image3.png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tags" Target="../tags/tag24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image" Target="../media/image5.png" /><Relationship Id="rId7" Type="http://schemas.openxmlformats.org/officeDocument/2006/relationships/tags" Target="../tags/tag47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image" Target="../media/image5.png" /><Relationship Id="rId6" Type="http://schemas.openxmlformats.org/officeDocument/2006/relationships/tags" Target="../tags/tag52.xml" /><Relationship Id="rId7" Type="http://schemas.openxmlformats.org/officeDocument/2006/relationships/image" Target="../media/image4.png" /><Relationship Id="rId8" Type="http://schemas.openxmlformats.org/officeDocument/2006/relationships/tags" Target="../tags/tag53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image" Target="../media/image6.png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65EEB1-627E-493C-820F-52F3FEEB80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7D714E-2A67-4719-BF67-7D3B1A9C43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13E507-5BE3-4DCA-B18F-E663E43247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6DA4EC-4228-4210-95ED-7E07F0E3DD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05B1CC-2CFC-43BB-BEB6-26E6E46A03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E4CEC4-3E40-4274-8BB7-F7909195C6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9240CAF-7FFA-47D2-9FE5-5955193ED8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3ED2CF-47A5-412B-86C9-7F70BA4FA0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A0C2AE-4ED7-4AA8-AA35-DB4FAE1263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50E284-A559-476D-8A4F-0951261127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D49B60-949C-45E1-89F7-85E00FCB29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@png" descr="preencoded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3905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1190479"/>
            <a:ext cx="5257800" cy="245209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99" y="4144300"/>
            <a:ext cx="5343524" cy="1404250"/>
          </a:xfrm>
        </p:spPr>
        <p:txBody>
          <a:bodyPr anchor="t">
            <a:normAutofit/>
          </a:bodyPr>
          <a:lstStyle>
            <a:lvl1pPr marL="0" indent="0" algn="just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838198" y="3668858"/>
            <a:ext cx="5257802" cy="48267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9267701" cy="65468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png" descr="preencoded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2125714"/>
          </a:xfrm>
          <a:prstGeom prst="rect">
            <a:avLst/>
          </a:prstGeom>
        </p:spPr>
      </p:pic>
      <p:sp>
        <p:nvSpPr>
          <p:cNvPr id="1048690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40105" y="449580"/>
            <a:ext cx="10608945" cy="89662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矩形 2"/>
          <p:cNvSpPr/>
          <p:nvPr userDrawn="1">
            <p:custDataLst>
              <p:tags r:id="rId1"/>
            </p:custDataLst>
          </p:nvPr>
        </p:nvSpPr>
        <p:spPr>
          <a:xfrm>
            <a:off x="-12700" y="6985"/>
            <a:ext cx="12204700" cy="6851015"/>
          </a:xfrm>
          <a:prstGeom prst="rect">
            <a:avLst/>
          </a:prstGeom>
          <a:gradFill>
            <a:gsLst>
              <a:gs pos="0">
                <a:schemeClr val="accent3">
                  <a:lumMod val="1000"/>
                  <a:lumOff val="99000"/>
                </a:schemeClr>
              </a:gs>
              <a:gs pos="74000">
                <a:schemeClr val="accent2">
                  <a:lumMod val="15000"/>
                  <a:lumOff val="85000"/>
                </a:schemeClr>
              </a:gs>
              <a:gs pos="100000">
                <a:schemeClr val="accent2">
                  <a:lumMod val="15000"/>
                  <a:lumOff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0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 anchor="t">
            <a:normAutofit/>
          </a:bodyPr>
          <a:lstStyle>
            <a:lvl1pPr algn="just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 anchor="b">
            <a:noAutofit/>
          </a:bodyPr>
          <a:lstStyle>
            <a:lvl1pPr marL="0" indent="0" algn="just">
              <a:buNone/>
              <a:defRPr sz="80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61" name="图片 4" descr="未标题-4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56742" t="21431" b="17463"/>
          <a:stretch>
            <a:fillRect/>
          </a:stretch>
        </p:blipFill>
        <p:spPr>
          <a:xfrm>
            <a:off x="7108825" y="1150966"/>
            <a:ext cx="5085715" cy="5711190"/>
          </a:xfrm>
          <a:prstGeom prst="rect">
            <a:avLst/>
          </a:prstGeom>
        </p:spPr>
      </p:pic>
      <p:sp>
        <p:nvSpPr>
          <p:cNvPr id="1048704" name="日期占位符 3"/>
          <p:cNvSpPr>
            <a:spLocks noGrp="1"/>
          </p:cNvSpPr>
          <p:nvPr>
            <p:ph type="dt" sz="half" idx="14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5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6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9288000" cy="6552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65" name="图片 13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67" name="图片 13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>
            <a:avLst/>
          </a:prstGeom>
        </p:spPr>
      </p:pic>
      <p:pic>
        <p:nvPicPr>
          <p:cNvPr id="2097169" name="图片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6295" y="239395"/>
            <a:ext cx="9029065" cy="596900"/>
          </a:xfrm>
        </p:spPr>
        <p:txBody>
          <a:bodyPr/>
          <a:lstStyle>
            <a:lvl1pPr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836295"/>
            <a:ext cx="9027795" cy="365760"/>
          </a:xfrm>
        </p:spPr>
        <p:txBody>
          <a:bodyPr anchor="t"/>
          <a:lstStyle>
            <a:lvl1pPr marL="0" indent="0">
              <a:buNone/>
              <a:defRPr sz="16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71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94150" y="0"/>
            <a:ext cx="8197850" cy="6858000"/>
          </a:xfrm>
          <a:prstGeom prst="rect">
            <a:avLst/>
          </a:prstGeom>
        </p:spPr>
      </p:pic>
      <p:sp>
        <p:nvSpPr>
          <p:cNvPr id="1048772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645160" y="624840"/>
            <a:ext cx="3348990" cy="3051810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4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645160" y="3878580"/>
            <a:ext cx="2743200" cy="2185670"/>
          </a:xfrm>
        </p:spPr>
        <p:txBody>
          <a:bodyPr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6.xml" /><Relationship Id="rId13" Type="http://schemas.openxmlformats.org/officeDocument/2006/relationships/image" Target="../media/image5.png" /><Relationship Id="rId14" Type="http://schemas.openxmlformats.org/officeDocument/2006/relationships/tags" Target="../tags/tag67.xml" /><Relationship Id="rId15" Type="http://schemas.openxmlformats.org/officeDocument/2006/relationships/image" Target="../media/image4.png" /><Relationship Id="rId16" Type="http://schemas.openxmlformats.org/officeDocument/2006/relationships/tags" Target="../tags/tag68.xml" /><Relationship Id="rId17" Type="http://schemas.openxmlformats.org/officeDocument/2006/relationships/tags" Target="../tags/tag69.xml" /><Relationship Id="rId18" Type="http://schemas.openxmlformats.org/officeDocument/2006/relationships/tags" Target="../tags/tag70.xml" /><Relationship Id="rId19" Type="http://schemas.openxmlformats.org/officeDocument/2006/relationships/tags" Target="../tags/tag71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2.xml" /><Relationship Id="rId21" Type="http://schemas.openxmlformats.org/officeDocument/2006/relationships/tags" Target="../tags/tag73.xml" /><Relationship Id="rId22" Type="http://schemas.openxmlformats.org/officeDocument/2006/relationships/tags" Target="../tags/tag74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1190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图片 13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rcRect l="75357" t="19812" r="7610" b="57361"/>
          <a:stretch>
            <a:fillRect/>
          </a:stretch>
        </p:blipFill>
        <p:spPr>
          <a:xfrm>
            <a:off x="9890125" y="0"/>
            <a:ext cx="2309495" cy="2418080"/>
          </a:xfrm>
          <a:prstGeom prst="rect">
            <a:avLst/>
          </a:prstGeom>
        </p:spPr>
      </p:pic>
      <p:pic>
        <p:nvPicPr>
          <p:cNvPr id="2097155" name="图片 11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5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0045"/>
            <a:ext cx="9288439" cy="65468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460500"/>
            <a:ext cx="10515600" cy="47174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8720" r:id="rId2"/>
    <p:sldLayoutId id="2147498721" r:id="rId3"/>
    <p:sldLayoutId id="2147498722" r:id="rId4"/>
    <p:sldLayoutId id="2147498723" r:id="rId5"/>
    <p:sldLayoutId id="2147498724" r:id="rId6"/>
    <p:sldLayoutId id="2147498725" r:id="rId7"/>
    <p:sldLayoutId id="2147498726" r:id="rId8"/>
    <p:sldLayoutId id="2147498727" r:id="rId9"/>
    <p:sldLayoutId id="2147498728" r:id="rId10"/>
    <p:sldLayoutId id="2147498729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tags" Target="../tags/tag93.xml" /><Relationship Id="rId17" Type="http://schemas.openxmlformats.org/officeDocument/2006/relationships/tags" Target="../tags/tag94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18" Type="http://schemas.openxmlformats.org/officeDocument/2006/relationships/tags" Target="../tags/tag117.xml" /><Relationship Id="rId19" Type="http://schemas.openxmlformats.org/officeDocument/2006/relationships/tags" Target="../tags/tag118.xml" /><Relationship Id="rId2" Type="http://schemas.openxmlformats.org/officeDocument/2006/relationships/tags" Target="../tags/tag101.xml" /><Relationship Id="rId20" Type="http://schemas.openxmlformats.org/officeDocument/2006/relationships/tags" Target="../tags/tag119.xml" /><Relationship Id="rId21" Type="http://schemas.openxmlformats.org/officeDocument/2006/relationships/tags" Target="../tags/tag120.xml" /><Relationship Id="rId22" Type="http://schemas.openxmlformats.org/officeDocument/2006/relationships/tags" Target="../tags/tag121.xml" /><Relationship Id="rId23" Type="http://schemas.openxmlformats.org/officeDocument/2006/relationships/tags" Target="../tags/tag122.xml" /><Relationship Id="rId24" Type="http://schemas.openxmlformats.org/officeDocument/2006/relationships/tags" Target="../tags/tag123.xml" /><Relationship Id="rId25" Type="http://schemas.openxmlformats.org/officeDocument/2006/relationships/tags" Target="../tags/tag124.xml" /><Relationship Id="rId26" Type="http://schemas.openxmlformats.org/officeDocument/2006/relationships/tags" Target="../tags/tag125.xml" /><Relationship Id="rId27" Type="http://schemas.openxmlformats.org/officeDocument/2006/relationships/tags" Target="../tags/tag126.xml" /><Relationship Id="rId28" Type="http://schemas.openxmlformats.org/officeDocument/2006/relationships/tags" Target="../tags/tag127.xml" /><Relationship Id="rId29" Type="http://schemas.openxmlformats.org/officeDocument/2006/relationships/tags" Target="../tags/tag128.xml" /><Relationship Id="rId3" Type="http://schemas.openxmlformats.org/officeDocument/2006/relationships/tags" Target="../tags/tag102.xml" /><Relationship Id="rId30" Type="http://schemas.openxmlformats.org/officeDocument/2006/relationships/tags" Target="../tags/tag129.xml" /><Relationship Id="rId31" Type="http://schemas.openxmlformats.org/officeDocument/2006/relationships/tags" Target="../tags/tag130.xml" /><Relationship Id="rId32" Type="http://schemas.openxmlformats.org/officeDocument/2006/relationships/tags" Target="../tags/tag131.xml" /><Relationship Id="rId33" Type="http://schemas.openxmlformats.org/officeDocument/2006/relationships/tags" Target="../tags/tag132.xml" /><Relationship Id="rId34" Type="http://schemas.openxmlformats.org/officeDocument/2006/relationships/tags" Target="../tags/tag133.xml" /><Relationship Id="rId35" Type="http://schemas.openxmlformats.org/officeDocument/2006/relationships/tags" Target="../tags/tag134.xml" /><Relationship Id="rId36" Type="http://schemas.openxmlformats.org/officeDocument/2006/relationships/tags" Target="../tags/tag135.xml" /><Relationship Id="rId37" Type="http://schemas.openxmlformats.org/officeDocument/2006/relationships/tags" Target="../tags/tag136.xml" /><Relationship Id="rId38" Type="http://schemas.openxmlformats.org/officeDocument/2006/relationships/tags" Target="../tags/tag137.xml" /><Relationship Id="rId39" Type="http://schemas.openxmlformats.org/officeDocument/2006/relationships/tags" Target="../tags/tag138.xml" /><Relationship Id="rId4" Type="http://schemas.openxmlformats.org/officeDocument/2006/relationships/tags" Target="../tags/tag103.xml" /><Relationship Id="rId40" Type="http://schemas.openxmlformats.org/officeDocument/2006/relationships/tags" Target="../tags/tag139.xml" /><Relationship Id="rId41" Type="http://schemas.openxmlformats.org/officeDocument/2006/relationships/tags" Target="../tags/tag140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9.xml" /><Relationship Id="rId11" Type="http://schemas.openxmlformats.org/officeDocument/2006/relationships/tags" Target="../tags/tag150.xml" /><Relationship Id="rId12" Type="http://schemas.openxmlformats.org/officeDocument/2006/relationships/tags" Target="../tags/tag151.xml" /><Relationship Id="rId13" Type="http://schemas.openxmlformats.org/officeDocument/2006/relationships/tags" Target="../tags/tag152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tags" Target="../tags/tag14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Relationship Id="rId5" Type="http://schemas.openxmlformats.org/officeDocument/2006/relationships/tags" Target="../tags/tag15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8.xml" /><Relationship Id="rId11" Type="http://schemas.openxmlformats.org/officeDocument/2006/relationships/tags" Target="../tags/tag179.xml" /><Relationship Id="rId12" Type="http://schemas.openxmlformats.org/officeDocument/2006/relationships/tags" Target="../tags/tag180.xml" /><Relationship Id="rId13" Type="http://schemas.openxmlformats.org/officeDocument/2006/relationships/tags" Target="../tags/tag181.xml" /><Relationship Id="rId14" Type="http://schemas.openxmlformats.org/officeDocument/2006/relationships/tags" Target="../tags/tag182.xml" /><Relationship Id="rId15" Type="http://schemas.openxmlformats.org/officeDocument/2006/relationships/tags" Target="../tags/tag183.xml" /><Relationship Id="rId16" Type="http://schemas.openxmlformats.org/officeDocument/2006/relationships/tags" Target="../tags/tag184.xml" /><Relationship Id="rId17" Type="http://schemas.openxmlformats.org/officeDocument/2006/relationships/tags" Target="../tags/tag185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9.xml" /><Relationship Id="rId11" Type="http://schemas.openxmlformats.org/officeDocument/2006/relationships/tags" Target="../tags/tag210.xml" /><Relationship Id="rId12" Type="http://schemas.openxmlformats.org/officeDocument/2006/relationships/tags" Target="../tags/tag211.xml" /><Relationship Id="rId13" Type="http://schemas.openxmlformats.org/officeDocument/2006/relationships/tags" Target="../tags/tag212.xml" /><Relationship Id="rId14" Type="http://schemas.openxmlformats.org/officeDocument/2006/relationships/tags" Target="../tags/tag213.xml" /><Relationship Id="rId15" Type="http://schemas.openxmlformats.org/officeDocument/2006/relationships/tags" Target="../tags/tag214.xml" /><Relationship Id="rId16" Type="http://schemas.openxmlformats.org/officeDocument/2006/relationships/tags" Target="../tags/tag215.xml" /><Relationship Id="rId17" Type="http://schemas.openxmlformats.org/officeDocument/2006/relationships/tags" Target="../tags/tag216.xml" /><Relationship Id="rId18" Type="http://schemas.openxmlformats.org/officeDocument/2006/relationships/tags" Target="../tags/tag217.xml" /><Relationship Id="rId19" Type="http://schemas.openxmlformats.org/officeDocument/2006/relationships/tags" Target="../tags/tag218.xml" /><Relationship Id="rId2" Type="http://schemas.openxmlformats.org/officeDocument/2006/relationships/tags" Target="../tags/tag201.xml" /><Relationship Id="rId20" Type="http://schemas.openxmlformats.org/officeDocument/2006/relationships/tags" Target="../tags/tag219.xml" /><Relationship Id="rId21" Type="http://schemas.openxmlformats.org/officeDocument/2006/relationships/tags" Target="../tags/tag220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Relationship Id="rId6" Type="http://schemas.openxmlformats.org/officeDocument/2006/relationships/tags" Target="../tags/tag205.xml" /><Relationship Id="rId7" Type="http://schemas.openxmlformats.org/officeDocument/2006/relationships/tags" Target="../tags/tag206.xml" /><Relationship Id="rId8" Type="http://schemas.openxmlformats.org/officeDocument/2006/relationships/tags" Target="../tags/tag207.xml" /><Relationship Id="rId9" Type="http://schemas.openxmlformats.org/officeDocument/2006/relationships/tags" Target="../tags/tag20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9.xml" /><Relationship Id="rId11" Type="http://schemas.openxmlformats.org/officeDocument/2006/relationships/tags" Target="../tags/tag230.xml" /><Relationship Id="rId12" Type="http://schemas.openxmlformats.org/officeDocument/2006/relationships/tags" Target="../tags/tag231.xml" /><Relationship Id="rId13" Type="http://schemas.openxmlformats.org/officeDocument/2006/relationships/tags" Target="../tags/tag232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tags" Target="../tags/tag225.xml" /><Relationship Id="rId7" Type="http://schemas.openxmlformats.org/officeDocument/2006/relationships/tags" Target="../tags/tag226.xml" /><Relationship Id="rId8" Type="http://schemas.openxmlformats.org/officeDocument/2006/relationships/tags" Target="../tags/tag227.xml" /><Relationship Id="rId9" Type="http://schemas.openxmlformats.org/officeDocument/2006/relationships/tags" Target="../tags/tag22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6101201001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1190479"/>
            <a:ext cx="5257800" cy="2452093"/>
          </a:xfrm>
        </p:spPr>
        <p:txBody>
          <a:bodyPr/>
          <a:lstStyle/>
          <a:p>
            <a:r>
              <a:rPr lang="zh-CN" altLang="en-US"/>
              <a:t>白蚁防治工施工详细办法培训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199" y="4144300"/>
            <a:ext cx="5343524" cy="1404250"/>
          </a:xfrm>
        </p:spPr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2" name="副标题 7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4" name="标题 8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0105" y="449580"/>
            <a:ext cx="10608945" cy="89662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96" name="序号"/>
          <p:cNvSpPr txBox="1"/>
          <p:nvPr>
            <p:custDataLst>
              <p:tags r:id="rId3"/>
            </p:custDataLst>
          </p:nvPr>
        </p:nvSpPr>
        <p:spPr>
          <a:xfrm>
            <a:off x="1132840" y="246888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01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4"/>
            </p:custDataLst>
          </p:nvPr>
        </p:nvSpPr>
        <p:spPr>
          <a:xfrm>
            <a:off x="2693035" y="246888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n-ea"/>
              <a:ea typeface="+mj-ea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5"/>
            </p:custDataLst>
          </p:nvPr>
        </p:nvSpPr>
        <p:spPr>
          <a:xfrm>
            <a:off x="6483985" y="246888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02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6"/>
            </p:custDataLst>
          </p:nvPr>
        </p:nvSpPr>
        <p:spPr>
          <a:xfrm>
            <a:off x="8044180" y="246888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白蚁防治工作的重要性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7"/>
            </p:custDataLst>
          </p:nvPr>
        </p:nvSpPr>
        <p:spPr>
          <a:xfrm>
            <a:off x="6483985" y="347091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04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6" name="项标题"/>
          <p:cNvSpPr txBox="1"/>
          <p:nvPr>
            <p:custDataLst>
              <p:tags r:id="rId8"/>
            </p:custDataLst>
          </p:nvPr>
        </p:nvSpPr>
        <p:spPr>
          <a:xfrm>
            <a:off x="8044180" y="347091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白蚁防治施工前的准备工作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6483985" y="447294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06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0" name="项标题"/>
          <p:cNvSpPr txBox="1"/>
          <p:nvPr>
            <p:custDataLst>
              <p:tags r:id="rId10"/>
            </p:custDataLst>
          </p:nvPr>
        </p:nvSpPr>
        <p:spPr>
          <a:xfrm>
            <a:off x="8044180" y="447294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白蚁防治施工后的检查和维护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2" name="序号"/>
          <p:cNvSpPr txBox="1"/>
          <p:nvPr>
            <p:custDataLst>
              <p:tags r:id="rId11"/>
            </p:custDataLst>
          </p:nvPr>
        </p:nvSpPr>
        <p:spPr>
          <a:xfrm>
            <a:off x="1132840" y="347091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03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4" name="项标题"/>
          <p:cNvSpPr txBox="1"/>
          <p:nvPr>
            <p:custDataLst>
              <p:tags r:id="rId12"/>
            </p:custDataLst>
          </p:nvPr>
        </p:nvSpPr>
        <p:spPr>
          <a:xfrm>
            <a:off x="2693035" y="347091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白蚁防治工的职责和要求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13"/>
            </p:custDataLst>
          </p:nvPr>
        </p:nvSpPr>
        <p:spPr>
          <a:xfrm>
            <a:off x="1132840" y="447294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05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14"/>
            </p:custDataLst>
          </p:nvPr>
        </p:nvSpPr>
        <p:spPr>
          <a:xfrm>
            <a:off x="2693035" y="447294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白蚁防治施工详细步骤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1132840" y="547497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07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16"/>
            </p:custDataLst>
          </p:nvPr>
        </p:nvSpPr>
        <p:spPr>
          <a:xfrm>
            <a:off x="2693035" y="547497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白蚁防治工的安全注意事项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白蚁防治工作的重要性</a:t>
            </a:r>
            <a:endParaRPr lang="zh-CN" altLang="en-US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白蚁对建筑物的危害</a:t>
            </a:r>
            <a:endParaRPr lang="zh-CN" altLang="en-US"/>
          </a:p>
        </p:txBody>
      </p:sp>
      <p:sp>
        <p:nvSpPr>
          <p:cNvPr id="1048970" name="任意多边形: 形状 16"/>
          <p:cNvSpPr/>
          <p:nvPr>
            <p:custDataLst>
              <p:tags r:id="rId2"/>
            </p:custDataLst>
          </p:nvPr>
        </p:nvSpPr>
        <p:spPr>
          <a:xfrm>
            <a:off x="838200" y="1553613"/>
            <a:ext cx="5315606" cy="876707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2" name="Freeform 488"/>
          <p:cNvSpPr/>
          <p:nvPr>
            <p:custDataLst>
              <p:tags r:id="rId3"/>
            </p:custDataLst>
          </p:nvPr>
        </p:nvSpPr>
        <p:spPr>
          <a:xfrm rot="5400000">
            <a:off x="5252564" y="1539432"/>
            <a:ext cx="792033" cy="904493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4" name="序号"/>
          <p:cNvSpPr txBox="1"/>
          <p:nvPr>
            <p:custDataLst>
              <p:tags r:id="rId4"/>
            </p:custDataLst>
          </p:nvPr>
        </p:nvSpPr>
        <p:spPr>
          <a:xfrm>
            <a:off x="5374116" y="1760251"/>
            <a:ext cx="548540" cy="5035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8976" name="标题"/>
          <p:cNvSpPr txBox="1"/>
          <p:nvPr>
            <p:custDataLst>
              <p:tags r:id="rId5"/>
            </p:custDataLst>
          </p:nvPr>
        </p:nvSpPr>
        <p:spPr>
          <a:xfrm>
            <a:off x="1210284" y="1604260"/>
            <a:ext cx="3589122" cy="375184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0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破坏结构：白蚁侵蚀建筑物结构，导致建筑物损坏、倒塌。</a:t>
            </a:r>
            <a:endParaRPr kumimoji="0" lang="zh-CN" altLang="en-US" sz="10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8978" name="正文"/>
          <p:cNvSpPr txBox="1"/>
          <p:nvPr>
            <p:custDataLst>
              <p:tags r:id="rId6"/>
            </p:custDataLst>
          </p:nvPr>
        </p:nvSpPr>
        <p:spPr>
          <a:xfrm>
            <a:off x="1210284" y="2045223"/>
            <a:ext cx="3589122" cy="3656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8980" name="任意多边形: 形状 17"/>
          <p:cNvSpPr/>
          <p:nvPr>
            <p:custDataLst>
              <p:tags r:id="rId7"/>
            </p:custDataLst>
          </p:nvPr>
        </p:nvSpPr>
        <p:spPr>
          <a:xfrm flipH="1">
            <a:off x="6037925" y="2077637"/>
            <a:ext cx="5315606" cy="876707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Freeform 488"/>
          <p:cNvSpPr/>
          <p:nvPr>
            <p:custDataLst>
              <p:tags r:id="rId8"/>
            </p:custDataLst>
          </p:nvPr>
        </p:nvSpPr>
        <p:spPr>
          <a:xfrm rot="5400000">
            <a:off x="6147997" y="2063456"/>
            <a:ext cx="792033" cy="904493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序号"/>
          <p:cNvSpPr txBox="1"/>
          <p:nvPr>
            <p:custDataLst>
              <p:tags r:id="rId9"/>
            </p:custDataLst>
          </p:nvPr>
        </p:nvSpPr>
        <p:spPr>
          <a:xfrm>
            <a:off x="6251992" y="2278873"/>
            <a:ext cx="548540" cy="5035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effectLst>
                  <a:outerShdw blurRad="101600" sx="102000" sy="102000" algn="ctr" rotWithShape="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lang="en-US">
              <a:effectLst>
                <a:outerShdw blurRad="101600" sx="102000" sy="102000" algn="ctr" rotWithShape="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8986" name="任意多边形: 形状 2"/>
          <p:cNvSpPr/>
          <p:nvPr>
            <p:custDataLst>
              <p:tags r:id="rId10"/>
            </p:custDataLst>
          </p:nvPr>
        </p:nvSpPr>
        <p:spPr>
          <a:xfrm>
            <a:off x="838200" y="2601662"/>
            <a:ext cx="5315606" cy="876707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48988" name="Freeform 488"/>
          <p:cNvSpPr/>
          <p:nvPr>
            <p:custDataLst>
              <p:tags r:id="rId11"/>
            </p:custDataLst>
          </p:nvPr>
        </p:nvSpPr>
        <p:spPr>
          <a:xfrm rot="5400000">
            <a:off x="5252564" y="2587480"/>
            <a:ext cx="792033" cy="904493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序号"/>
          <p:cNvSpPr txBox="1"/>
          <p:nvPr>
            <p:custDataLst>
              <p:tags r:id="rId12"/>
            </p:custDataLst>
          </p:nvPr>
        </p:nvSpPr>
        <p:spPr>
          <a:xfrm>
            <a:off x="5374116" y="2807625"/>
            <a:ext cx="548540" cy="5035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03</a:t>
            </a:r>
            <a:endParaRPr lang="en-US"/>
          </a:p>
        </p:txBody>
      </p:sp>
      <p:sp>
        <p:nvSpPr>
          <p:cNvPr id="1048992" name="任意多边形: 形状 32"/>
          <p:cNvSpPr/>
          <p:nvPr>
            <p:custDataLst>
              <p:tags r:id="rId13"/>
            </p:custDataLst>
          </p:nvPr>
        </p:nvSpPr>
        <p:spPr>
          <a:xfrm flipH="1">
            <a:off x="6037925" y="3120959"/>
            <a:ext cx="5315606" cy="876707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48994" name="Freeform 488"/>
          <p:cNvSpPr/>
          <p:nvPr>
            <p:custDataLst>
              <p:tags r:id="rId14"/>
            </p:custDataLst>
          </p:nvPr>
        </p:nvSpPr>
        <p:spPr>
          <a:xfrm rot="5400000">
            <a:off x="6147997" y="3107453"/>
            <a:ext cx="792033" cy="904493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6" name="序号"/>
          <p:cNvSpPr txBox="1"/>
          <p:nvPr>
            <p:custDataLst>
              <p:tags r:id="rId15"/>
            </p:custDataLst>
          </p:nvPr>
        </p:nvSpPr>
        <p:spPr>
          <a:xfrm>
            <a:off x="6251992" y="3319494"/>
            <a:ext cx="548540" cy="5035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8" name="任意多边形: 形状 12"/>
          <p:cNvSpPr/>
          <p:nvPr>
            <p:custDataLst>
              <p:tags r:id="rId16"/>
            </p:custDataLst>
          </p:nvPr>
        </p:nvSpPr>
        <p:spPr>
          <a:xfrm>
            <a:off x="838200" y="3649035"/>
            <a:ext cx="5315606" cy="876707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49000" name="Freeform 488"/>
          <p:cNvSpPr/>
          <p:nvPr>
            <p:custDataLst>
              <p:tags r:id="rId17"/>
            </p:custDataLst>
          </p:nvPr>
        </p:nvSpPr>
        <p:spPr>
          <a:xfrm rot="5400000">
            <a:off x="5252564" y="3635529"/>
            <a:ext cx="792033" cy="904493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2" name="序号"/>
          <p:cNvSpPr txBox="1"/>
          <p:nvPr>
            <p:custDataLst>
              <p:tags r:id="rId18"/>
            </p:custDataLst>
          </p:nvPr>
        </p:nvSpPr>
        <p:spPr>
          <a:xfrm>
            <a:off x="5374116" y="3855673"/>
            <a:ext cx="548540" cy="5035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05</a:t>
            </a:r>
            <a:endParaRPr lang="en-US"/>
          </a:p>
        </p:txBody>
      </p:sp>
      <p:sp>
        <p:nvSpPr>
          <p:cNvPr id="1049004" name="任意多边形: 形状 22"/>
          <p:cNvSpPr/>
          <p:nvPr>
            <p:custDataLst>
              <p:tags r:id="rId19"/>
            </p:custDataLst>
          </p:nvPr>
        </p:nvSpPr>
        <p:spPr>
          <a:xfrm flipH="1">
            <a:off x="6037925" y="4164956"/>
            <a:ext cx="5315606" cy="876707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49006" name="Freeform 488"/>
          <p:cNvSpPr/>
          <p:nvPr>
            <p:custDataLst>
              <p:tags r:id="rId20"/>
            </p:custDataLst>
          </p:nvPr>
        </p:nvSpPr>
        <p:spPr>
          <a:xfrm rot="5400000">
            <a:off x="6147997" y="4150774"/>
            <a:ext cx="792033" cy="904493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8" name="序号"/>
          <p:cNvSpPr txBox="1"/>
          <p:nvPr>
            <p:custDataLst>
              <p:tags r:id="rId21"/>
            </p:custDataLst>
          </p:nvPr>
        </p:nvSpPr>
        <p:spPr>
          <a:xfrm>
            <a:off x="6251992" y="4362815"/>
            <a:ext cx="548540" cy="5035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0" name="任意多边形: 形状 27"/>
          <p:cNvSpPr/>
          <p:nvPr>
            <p:custDataLst>
              <p:tags r:id="rId22"/>
            </p:custDataLst>
          </p:nvPr>
        </p:nvSpPr>
        <p:spPr>
          <a:xfrm>
            <a:off x="838200" y="4697083"/>
            <a:ext cx="5315606" cy="876707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49012" name="Freeform 488"/>
          <p:cNvSpPr/>
          <p:nvPr>
            <p:custDataLst>
              <p:tags r:id="rId23"/>
            </p:custDataLst>
          </p:nvPr>
        </p:nvSpPr>
        <p:spPr>
          <a:xfrm rot="5400000">
            <a:off x="5252564" y="4682902"/>
            <a:ext cx="792033" cy="904493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4" name="序号"/>
          <p:cNvSpPr txBox="1"/>
          <p:nvPr>
            <p:custDataLst>
              <p:tags r:id="rId24"/>
            </p:custDataLst>
          </p:nvPr>
        </p:nvSpPr>
        <p:spPr>
          <a:xfrm>
            <a:off x="5374116" y="4903722"/>
            <a:ext cx="548540" cy="5035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07</a:t>
            </a:r>
            <a:endParaRPr lang="en-US"/>
          </a:p>
        </p:txBody>
      </p:sp>
      <p:sp>
        <p:nvSpPr>
          <p:cNvPr id="1049016" name="任意多边形: 形状 37"/>
          <p:cNvSpPr/>
          <p:nvPr>
            <p:custDataLst>
              <p:tags r:id="rId25"/>
            </p:custDataLst>
          </p:nvPr>
        </p:nvSpPr>
        <p:spPr>
          <a:xfrm flipH="1">
            <a:off x="6037925" y="5208277"/>
            <a:ext cx="5315606" cy="876707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49018" name="Freeform 488"/>
          <p:cNvSpPr/>
          <p:nvPr>
            <p:custDataLst>
              <p:tags r:id="rId26"/>
            </p:custDataLst>
          </p:nvPr>
        </p:nvSpPr>
        <p:spPr>
          <a:xfrm rot="5400000">
            <a:off x="6147997" y="5194771"/>
            <a:ext cx="792033" cy="904493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序号"/>
          <p:cNvSpPr txBox="1"/>
          <p:nvPr>
            <p:custDataLst>
              <p:tags r:id="rId27"/>
            </p:custDataLst>
          </p:nvPr>
        </p:nvSpPr>
        <p:spPr>
          <a:xfrm>
            <a:off x="6251992" y="5406812"/>
            <a:ext cx="548540" cy="5035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2" name="标题"/>
          <p:cNvSpPr txBox="1"/>
          <p:nvPr>
            <p:custDataLst>
              <p:tags r:id="rId28"/>
            </p:custDataLst>
          </p:nvPr>
        </p:nvSpPr>
        <p:spPr>
          <a:xfrm>
            <a:off x="7392555" y="2117479"/>
            <a:ext cx="3589122" cy="375184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000" b="1" i="0" u="none" strike="noStrike" kern="1200" cap="none" spc="3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破坏木材：白蚁以木材为食，破坏建筑物的木材结构。</a:t>
            </a:r>
            <a:endParaRPr kumimoji="0" lang="zh-CN" altLang="en-US" sz="1000" b="1" i="0" u="none" strike="noStrike" kern="1200" cap="none" spc="3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24" name="正文"/>
          <p:cNvSpPr txBox="1"/>
          <p:nvPr>
            <p:custDataLst>
              <p:tags r:id="rId29"/>
            </p:custDataLst>
          </p:nvPr>
        </p:nvSpPr>
        <p:spPr>
          <a:xfrm>
            <a:off x="7392555" y="2557768"/>
            <a:ext cx="3589122" cy="3656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26" name="标题"/>
          <p:cNvSpPr txBox="1"/>
          <p:nvPr>
            <p:custDataLst>
              <p:tags r:id="rId30"/>
            </p:custDataLst>
          </p:nvPr>
        </p:nvSpPr>
        <p:spPr>
          <a:xfrm>
            <a:off x="1210284" y="2653659"/>
            <a:ext cx="3589122" cy="375184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0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破坏电缆：白蚁侵蚀电缆，导致电气线路短路、火灾等危险。</a:t>
            </a:r>
            <a:endParaRPr kumimoji="0" lang="zh-CN" altLang="en-US" sz="10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28" name="正文"/>
          <p:cNvSpPr txBox="1"/>
          <p:nvPr>
            <p:custDataLst>
              <p:tags r:id="rId31"/>
            </p:custDataLst>
          </p:nvPr>
        </p:nvSpPr>
        <p:spPr>
          <a:xfrm>
            <a:off x="1210284" y="3093947"/>
            <a:ext cx="3589122" cy="3656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30" name="标题"/>
          <p:cNvSpPr txBox="1"/>
          <p:nvPr>
            <p:custDataLst>
              <p:tags r:id="rId32"/>
            </p:custDataLst>
          </p:nvPr>
        </p:nvSpPr>
        <p:spPr>
          <a:xfrm>
            <a:off x="7392555" y="3166203"/>
            <a:ext cx="3589122" cy="375184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000" b="1" i="0" u="none" strike="noStrike" kern="1200" cap="none" spc="3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破坏管道：白蚁侵蚀管道，导致管道破裂、漏水等问题。  白蚁防治工作的重要性</a:t>
            </a:r>
            <a:endParaRPr kumimoji="0" lang="zh-CN" altLang="en-US" sz="1000" b="1" i="0" u="none" strike="noStrike" kern="1200" cap="none" spc="3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32" name="正文"/>
          <p:cNvSpPr txBox="1"/>
          <p:nvPr>
            <p:custDataLst>
              <p:tags r:id="rId33"/>
            </p:custDataLst>
          </p:nvPr>
        </p:nvSpPr>
        <p:spPr>
          <a:xfrm>
            <a:off x="7392555" y="3606492"/>
            <a:ext cx="3589122" cy="3656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白蚁防治工作的重要性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34" name="标题"/>
          <p:cNvSpPr txBox="1"/>
          <p:nvPr>
            <p:custDataLst>
              <p:tags r:id="rId34"/>
            </p:custDataLst>
          </p:nvPr>
        </p:nvSpPr>
        <p:spPr>
          <a:xfrm>
            <a:off x="1210284" y="3695630"/>
            <a:ext cx="3589122" cy="375184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保障人民生命财产安全：白蚁防治工作可以保护建筑物免受白蚁侵害，减少因白蚁造成的损失。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36" name="正文"/>
          <p:cNvSpPr txBox="1"/>
          <p:nvPr>
            <p:custDataLst>
              <p:tags r:id="rId35"/>
            </p:custDataLst>
          </p:nvPr>
        </p:nvSpPr>
        <p:spPr>
          <a:xfrm>
            <a:off x="1210284" y="4135918"/>
            <a:ext cx="3589122" cy="3656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38" name="标题"/>
          <p:cNvSpPr txBox="1"/>
          <p:nvPr>
            <p:custDataLst>
              <p:tags r:id="rId36"/>
            </p:custDataLst>
          </p:nvPr>
        </p:nvSpPr>
        <p:spPr>
          <a:xfrm>
            <a:off x="7392555" y="4218303"/>
            <a:ext cx="3589122" cy="375184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000" b="1" i="0" u="none" strike="noStrike" kern="1200" cap="none" spc="3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维护城市形象：白蚁防治工作可以维护城市形象，提高城市的美观度和宜居性。</a:t>
            </a:r>
            <a:endParaRPr kumimoji="0" lang="zh-CN" altLang="en-US" sz="1000" b="1" i="0" u="none" strike="noStrike" kern="1200" cap="none" spc="3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40" name="正文"/>
          <p:cNvSpPr txBox="1"/>
          <p:nvPr>
            <p:custDataLst>
              <p:tags r:id="rId37"/>
            </p:custDataLst>
          </p:nvPr>
        </p:nvSpPr>
        <p:spPr>
          <a:xfrm>
            <a:off x="7392555" y="4658592"/>
            <a:ext cx="3589122" cy="3656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42" name="标题"/>
          <p:cNvSpPr txBox="1"/>
          <p:nvPr>
            <p:custDataLst>
              <p:tags r:id="rId38"/>
            </p:custDataLst>
          </p:nvPr>
        </p:nvSpPr>
        <p:spPr>
          <a:xfrm>
            <a:off x="1210284" y="4730172"/>
            <a:ext cx="3589122" cy="375184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0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促进经济发展：白蚁防治工作可以保障建筑物的安全和稳定，促进经济的可持续发展。</a:t>
            </a:r>
            <a:endParaRPr kumimoji="0" lang="zh-CN" altLang="en-US" sz="10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44" name="正文"/>
          <p:cNvSpPr txBox="1"/>
          <p:nvPr>
            <p:custDataLst>
              <p:tags r:id="rId39"/>
            </p:custDataLst>
          </p:nvPr>
        </p:nvSpPr>
        <p:spPr>
          <a:xfrm>
            <a:off x="1210284" y="5171136"/>
            <a:ext cx="3589122" cy="3656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46" name="标题"/>
          <p:cNvSpPr txBox="1"/>
          <p:nvPr>
            <p:custDataLst>
              <p:tags r:id="rId40"/>
            </p:custDataLst>
          </p:nvPr>
        </p:nvSpPr>
        <p:spPr>
          <a:xfrm>
            <a:off x="7392555" y="5254872"/>
            <a:ext cx="3589122" cy="375184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000" b="1" i="0" u="none" strike="noStrike" kern="1200" cap="none" spc="3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提高生活质量：白蚁防治工作可以保障居民的生活质量，减少因白蚁造成的困扰和不便。</a:t>
            </a:r>
            <a:endParaRPr kumimoji="0" lang="zh-CN" altLang="en-US" sz="1000" b="1" i="0" u="none" strike="noStrike" kern="1200" cap="none" spc="3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48" name="正文"/>
          <p:cNvSpPr txBox="1"/>
          <p:nvPr>
            <p:custDataLst>
              <p:tags r:id="rId41"/>
            </p:custDataLst>
          </p:nvPr>
        </p:nvSpPr>
        <p:spPr>
          <a:xfrm>
            <a:off x="7392555" y="5695836"/>
            <a:ext cx="3589122" cy="3656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白蚁对自然环境的危害</a:t>
            </a:r>
            <a:endParaRPr lang="zh-CN" altLang="en-US"/>
          </a:p>
        </p:txBody>
      </p:sp>
      <p:sp>
        <p:nvSpPr>
          <p:cNvPr id="1049086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256485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930421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0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36000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51516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38740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348166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8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811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68650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2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54579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破坏房屋建筑：白蚁侵蚀房屋建筑，导致房屋结构破坏，引发安全隐患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04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7567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破坏交通设施：白蚁侵蚀交通设施，影响交通工具的正常运行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06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536835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破坏森林资源：白蚁以木质纤维为食，对森林、林木造成严重破坏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08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59152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破坏水利设施：白蚁侵蚀水利设施，影响水利工程的安全运行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白蚁防治工作的意义</a:t>
            </a:r>
            <a:endParaRPr lang="zh-CN" altLang="en-US"/>
          </a:p>
        </p:txBody>
      </p:sp>
      <p:sp>
        <p:nvSpPr>
          <p:cNvPr id="1049146" name="正文"/>
          <p:cNvSpPr txBox="1"/>
          <p:nvPr>
            <p:custDataLst>
              <p:tags r:id="rId2"/>
            </p:custDataLst>
          </p:nvPr>
        </p:nvSpPr>
        <p:spPr>
          <a:xfrm>
            <a:off x="2457063" y="1460500"/>
            <a:ext cx="7277873" cy="9621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保护建筑安全：白蚁对建筑物的危害很大，防治白蚁可以保护建筑物的安全，延长建筑物的使用寿命。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正文"/>
          <p:cNvSpPr txBox="1"/>
          <p:nvPr>
            <p:custDataLst>
              <p:tags r:id="rId3"/>
            </p:custDataLst>
          </p:nvPr>
        </p:nvSpPr>
        <p:spPr>
          <a:xfrm>
            <a:off x="2457063" y="2712261"/>
            <a:ext cx="7277873" cy="9621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保护生态环境：白蚁是生态系统中的一部分，防治白蚁可以保护生态环境，维护生态平衡。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正文"/>
          <p:cNvSpPr txBox="1"/>
          <p:nvPr>
            <p:custDataLst>
              <p:tags r:id="rId4"/>
            </p:custDataLst>
          </p:nvPr>
        </p:nvSpPr>
        <p:spPr>
          <a:xfrm>
            <a:off x="2457063" y="3964022"/>
            <a:ext cx="7277873" cy="9621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保障人民健康：白蚁会传播疾病，防治白蚁可以保障人民健康，减少疾病传播的风险。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5"/>
            </p:custDataLst>
          </p:nvPr>
        </p:nvSpPr>
        <p:spPr>
          <a:xfrm>
            <a:off x="2457063" y="5215784"/>
            <a:ext cx="7277873" cy="9621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促进经济发展：白蚁防治工作可以促进经济发展，提高建筑物的价值和投资环境的质量。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8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白蚁防治工的职责和要求</a:t>
            </a:r>
            <a:endParaRPr lang="zh-CN" altLang="en-US"/>
          </a:p>
        </p:txBody>
      </p:sp>
      <p:sp>
        <p:nvSpPr>
          <p:cNvPr id="104919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白蚁防治工的职责</a:t>
            </a:r>
            <a:endParaRPr lang="zh-CN" altLang="en-US"/>
          </a:p>
        </p:txBody>
      </p:sp>
      <p:sp>
        <p:nvSpPr>
          <p:cNvPr id="1049262" name="矩形 31"/>
          <p:cNvSpPr/>
          <p:nvPr>
            <p:custDataLst>
              <p:tags r:id="rId2"/>
            </p:custDataLst>
          </p:nvPr>
        </p:nvSpPr>
        <p:spPr>
          <a:xfrm>
            <a:off x="3867259" y="1460500"/>
            <a:ext cx="4458137" cy="68747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掌握白蚁防治的基本知识和技能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"/>
          <p:cNvSpPr/>
          <p:nvPr>
            <p:custDataLst>
              <p:tags r:id="rId3"/>
            </p:custDataLst>
          </p:nvPr>
        </p:nvSpPr>
        <p:spPr>
          <a:xfrm>
            <a:off x="3867259" y="2266487"/>
            <a:ext cx="4458137" cy="68747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负责白蚁的监测和防治工作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5"/>
          <p:cNvSpPr/>
          <p:nvPr>
            <p:custDataLst>
              <p:tags r:id="rId4"/>
            </p:custDataLst>
          </p:nvPr>
        </p:nvSpPr>
        <p:spPr>
          <a:xfrm>
            <a:off x="3867259" y="3072474"/>
            <a:ext cx="4458137" cy="68747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定期巡查和检查建筑物、构筑物等是否存在白蚁危害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7"/>
          <p:cNvSpPr/>
          <p:nvPr>
            <p:custDataLst>
              <p:tags r:id="rId5"/>
            </p:custDataLst>
          </p:nvPr>
        </p:nvSpPr>
        <p:spPr>
          <a:xfrm>
            <a:off x="3867259" y="3878462"/>
            <a:ext cx="4458137" cy="68747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及时发现并处理白蚁危害，确保公共安全和财产安全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3"/>
          <p:cNvSpPr/>
          <p:nvPr>
            <p:custDataLst>
              <p:tags r:id="rId6"/>
            </p:custDataLst>
          </p:nvPr>
        </p:nvSpPr>
        <p:spPr>
          <a:xfrm>
            <a:off x="3867259" y="4684449"/>
            <a:ext cx="4458137" cy="68747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做好白蚁防治的宣传和培训工作，提高公众对白蚁防治的认识和意识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6"/>
          <p:cNvSpPr/>
          <p:nvPr>
            <p:custDataLst>
              <p:tags r:id="rId7"/>
            </p:custDataLst>
          </p:nvPr>
        </p:nvSpPr>
        <p:spPr>
          <a:xfrm>
            <a:off x="3867259" y="5490436"/>
            <a:ext cx="4458137" cy="68747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遵守相关法律法规和规定，确保白蚁防治工作的合法性和规范性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白蚁防治工的要求</a:t>
            </a:r>
            <a:endParaRPr lang="zh-CN" altLang="en-US"/>
          </a:p>
        </p:txBody>
      </p:sp>
      <p:sp>
        <p:nvSpPr>
          <p:cNvPr id="1049310" name="矩形 31"/>
          <p:cNvSpPr/>
          <p:nvPr>
            <p:custDataLst>
              <p:tags r:id="rId2"/>
            </p:custDataLst>
          </p:nvPr>
        </p:nvSpPr>
        <p:spPr>
          <a:xfrm>
            <a:off x="2710362" y="1460500"/>
            <a:ext cx="6772271" cy="104433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具备相关知识和技能：白蚁防治工需要了解白蚁的种类、习性、危害及防治方法，掌握防治工具的使用和维护等。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4"/>
          <p:cNvSpPr/>
          <p:nvPr>
            <p:custDataLst>
              <p:tags r:id="rId3"/>
            </p:custDataLst>
          </p:nvPr>
        </p:nvSpPr>
        <p:spPr>
          <a:xfrm>
            <a:off x="2710362" y="2684860"/>
            <a:ext cx="6772271" cy="104433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遵守操作规程：白蚁防治工在施工过程中需要严格遵守操作规程，确保施工质量和安全。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5"/>
          <p:cNvSpPr/>
          <p:nvPr>
            <p:custDataLst>
              <p:tags r:id="rId4"/>
            </p:custDataLst>
          </p:nvPr>
        </p:nvSpPr>
        <p:spPr>
          <a:xfrm>
            <a:off x="2710362" y="3909219"/>
            <a:ext cx="6772271" cy="104433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保持环境整洁：白蚁防治工需要保持施工现场的环境整洁，及时清理垃圾和废弃物，避免对环境造成污染。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7"/>
          <p:cNvSpPr/>
          <p:nvPr>
            <p:custDataLst>
              <p:tags r:id="rId5"/>
            </p:custDataLst>
          </p:nvPr>
        </p:nvSpPr>
        <p:spPr>
          <a:xfrm>
            <a:off x="2710362" y="5133579"/>
            <a:ext cx="6772271" cy="104433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定期检查和维护：白蚁防治工需要定期检查和维护防治设施，确保其正常运行和有效性。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白蚁防治工的培训内容</a:t>
            </a:r>
            <a:endParaRPr lang="zh-CN" altLang="en-US"/>
          </a:p>
        </p:txBody>
      </p:sp>
      <p:sp>
        <p:nvSpPr>
          <p:cNvPr id="1049354" name="对角圆角矩形 15"/>
          <p:cNvSpPr/>
          <p:nvPr>
            <p:custDataLst>
              <p:tags r:id="rId2"/>
            </p:custDataLst>
          </p:nvPr>
        </p:nvSpPr>
        <p:spPr>
          <a:xfrm>
            <a:off x="1542908" y="4140181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6" name="对角圆角矩形 16"/>
          <p:cNvSpPr/>
          <p:nvPr>
            <p:custDataLst>
              <p:tags r:id="rId3"/>
            </p:custDataLst>
          </p:nvPr>
        </p:nvSpPr>
        <p:spPr>
          <a:xfrm>
            <a:off x="1542908" y="4000794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8" name="直角三角形 17"/>
          <p:cNvSpPr/>
          <p:nvPr>
            <p:custDataLst>
              <p:tags r:id="rId4"/>
            </p:custDataLst>
          </p:nvPr>
        </p:nvSpPr>
        <p:spPr>
          <a:xfrm>
            <a:off x="2097259" y="4001434"/>
            <a:ext cx="83503" cy="139171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0" name="文本框 27"/>
          <p:cNvSpPr txBox="1"/>
          <p:nvPr>
            <p:custDataLst>
              <p:tags r:id="rId5"/>
            </p:custDataLst>
          </p:nvPr>
        </p:nvSpPr>
        <p:spPr>
          <a:xfrm>
            <a:off x="2133064" y="4151051"/>
            <a:ext cx="8227834" cy="75431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白蚁防治工的职业道德和规范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对角圆角矩形 52"/>
          <p:cNvSpPr/>
          <p:nvPr>
            <p:custDataLst>
              <p:tags r:id="rId6"/>
            </p:custDataLst>
          </p:nvPr>
        </p:nvSpPr>
        <p:spPr>
          <a:xfrm>
            <a:off x="1542908" y="1600526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4" name="对角圆角矩形 53"/>
          <p:cNvSpPr/>
          <p:nvPr>
            <p:custDataLst>
              <p:tags r:id="rId7"/>
            </p:custDataLst>
          </p:nvPr>
        </p:nvSpPr>
        <p:spPr>
          <a:xfrm>
            <a:off x="1542908" y="1460500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6" name="直角三角形 54"/>
          <p:cNvSpPr/>
          <p:nvPr>
            <p:custDataLst>
              <p:tags r:id="rId8"/>
            </p:custDataLst>
          </p:nvPr>
        </p:nvSpPr>
        <p:spPr>
          <a:xfrm>
            <a:off x="2097259" y="1461139"/>
            <a:ext cx="83503" cy="139171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8" name="文本框 56"/>
          <p:cNvSpPr txBox="1"/>
          <p:nvPr>
            <p:custDataLst>
              <p:tags r:id="rId9"/>
            </p:custDataLst>
          </p:nvPr>
        </p:nvSpPr>
        <p:spPr>
          <a:xfrm>
            <a:off x="2133064" y="1603723"/>
            <a:ext cx="8227834" cy="75431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白蚁防治工的职责和要求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对角圆角矩形 5"/>
          <p:cNvSpPr/>
          <p:nvPr>
            <p:custDataLst>
              <p:tags r:id="rId10"/>
            </p:custDataLst>
          </p:nvPr>
        </p:nvSpPr>
        <p:spPr>
          <a:xfrm>
            <a:off x="1542908" y="2870354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2" name="对角圆角矩形 6"/>
          <p:cNvSpPr/>
          <p:nvPr>
            <p:custDataLst>
              <p:tags r:id="rId11"/>
            </p:custDataLst>
          </p:nvPr>
        </p:nvSpPr>
        <p:spPr>
          <a:xfrm>
            <a:off x="1542908" y="2730327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4" name="直角三角形 7"/>
          <p:cNvSpPr/>
          <p:nvPr>
            <p:custDataLst>
              <p:tags r:id="rId12"/>
            </p:custDataLst>
          </p:nvPr>
        </p:nvSpPr>
        <p:spPr>
          <a:xfrm>
            <a:off x="2097259" y="2731606"/>
            <a:ext cx="83503" cy="139171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6" name="文本框 8"/>
          <p:cNvSpPr txBox="1"/>
          <p:nvPr>
            <p:custDataLst>
              <p:tags r:id="rId13"/>
            </p:custDataLst>
          </p:nvPr>
        </p:nvSpPr>
        <p:spPr>
          <a:xfrm>
            <a:off x="2133064" y="2881223"/>
            <a:ext cx="8227834" cy="75431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白蚁防治工的技能和知识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对角圆角矩形 9"/>
          <p:cNvSpPr/>
          <p:nvPr>
            <p:custDataLst>
              <p:tags r:id="rId14"/>
            </p:custDataLst>
          </p:nvPr>
        </p:nvSpPr>
        <p:spPr>
          <a:xfrm>
            <a:off x="1542908" y="5410648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0" name="对角圆角矩形 10"/>
          <p:cNvSpPr/>
          <p:nvPr>
            <p:custDataLst>
              <p:tags r:id="rId15"/>
            </p:custDataLst>
          </p:nvPr>
        </p:nvSpPr>
        <p:spPr>
          <a:xfrm>
            <a:off x="1542908" y="5270622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2" name="直角三角形 11"/>
          <p:cNvSpPr/>
          <p:nvPr>
            <p:custDataLst>
              <p:tags r:id="rId16"/>
            </p:custDataLst>
          </p:nvPr>
        </p:nvSpPr>
        <p:spPr>
          <a:xfrm>
            <a:off x="2097259" y="5271261"/>
            <a:ext cx="83503" cy="139171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4" name="文本框 12"/>
          <p:cNvSpPr txBox="1"/>
          <p:nvPr>
            <p:custDataLst>
              <p:tags r:id="rId17"/>
            </p:custDataLst>
          </p:nvPr>
        </p:nvSpPr>
        <p:spPr>
          <a:xfrm>
            <a:off x="2133064" y="5420878"/>
            <a:ext cx="8227834" cy="75431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白蚁防治工的安全操作规程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2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白蚁防治施工前的准备工作</a:t>
            </a:r>
            <a:endParaRPr lang="zh-CN" altLang="en-US"/>
          </a:p>
        </p:txBody>
      </p:sp>
      <p:sp>
        <p:nvSpPr>
          <p:cNvPr id="104942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现场勘查和评估</a:t>
            </a:r>
            <a:endParaRPr lang="zh-CN" altLang="en-US"/>
          </a:p>
        </p:txBody>
      </p:sp>
      <p:sp>
        <p:nvSpPr>
          <p:cNvPr id="1049494" name="任意多边形 20"/>
          <p:cNvSpPr/>
          <p:nvPr>
            <p:custDataLst>
              <p:tags r:id="rId2"/>
            </p:custDataLst>
          </p:nvPr>
        </p:nvSpPr>
        <p:spPr>
          <a:xfrm rot="2700000">
            <a:off x="1763942" y="1460500"/>
            <a:ext cx="1265900" cy="12680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9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412625" y="3174698"/>
            <a:ext cx="1968998" cy="30031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现场勘查：对白蚁危害区域进行实地考察，了解白蚁活动情况、危害程度和范围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42"/>
          <p:cNvSpPr/>
          <p:nvPr>
            <p:custDataLst>
              <p:tags r:id="rId4"/>
            </p:custDataLst>
          </p:nvPr>
        </p:nvSpPr>
        <p:spPr>
          <a:xfrm>
            <a:off x="1543004" y="2802186"/>
            <a:ext cx="1707901" cy="120946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00" name="任意多边形 18"/>
          <p:cNvSpPr/>
          <p:nvPr>
            <p:custDataLst>
              <p:tags r:id="rId5"/>
            </p:custDataLst>
          </p:nvPr>
        </p:nvSpPr>
        <p:spPr>
          <a:xfrm rot="5400000">
            <a:off x="4230229" y="1460500"/>
            <a:ext cx="1265900" cy="12680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0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78269" y="3174698"/>
            <a:ext cx="1968998" cy="30031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评估分析：根据现场勘查结果，对白蚁危害程度进行评估，确定防治方案和施工计划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43"/>
          <p:cNvSpPr/>
          <p:nvPr>
            <p:custDataLst>
              <p:tags r:id="rId7"/>
            </p:custDataLst>
          </p:nvPr>
        </p:nvSpPr>
        <p:spPr>
          <a:xfrm>
            <a:off x="4009290" y="2802186"/>
            <a:ext cx="1707901" cy="120946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0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5873" y="1460500"/>
            <a:ext cx="1265900" cy="12680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0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4555" y="3174698"/>
            <a:ext cx="1968998" cy="30031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制定方案：根据评估结果，制定具体的白蚁防治施工方案，包括施工方法、用药量、施工周期等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44"/>
          <p:cNvSpPr/>
          <p:nvPr>
            <p:custDataLst>
              <p:tags r:id="rId10"/>
            </p:custDataLst>
          </p:nvPr>
        </p:nvSpPr>
        <p:spPr>
          <a:xfrm>
            <a:off x="6474292" y="2802186"/>
            <a:ext cx="1707901" cy="120946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1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61517" y="1460500"/>
            <a:ext cx="1265900" cy="12680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1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10200" y="3174698"/>
            <a:ext cx="1968998" cy="30031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准备工具：根据施工方案，准备必要的施工工具和材料，如喷药设备、检测工具等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45"/>
          <p:cNvSpPr/>
          <p:nvPr>
            <p:custDataLst>
              <p:tags r:id="rId13"/>
            </p:custDataLst>
          </p:nvPr>
        </p:nvSpPr>
        <p:spPr>
          <a:xfrm>
            <a:off x="8940579" y="2802186"/>
            <a:ext cx="1707901" cy="120946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制定施工方案</a:t>
            </a:r>
            <a:endParaRPr lang="zh-CN" altLang="en-US"/>
          </a:p>
        </p:txBody>
      </p:sp>
      <p:sp>
        <p:nvSpPr>
          <p:cNvPr id="104955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58279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31712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18"/>
          <p:cNvSpPr/>
          <p:nvPr>
            <p:custDataLst>
              <p:tags r:id="rId4"/>
            </p:custDataLst>
          </p:nvPr>
        </p:nvSpPr>
        <p:spPr>
          <a:xfrm>
            <a:off x="6428049" y="2438486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825378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58893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31712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4"/>
          <p:cNvSpPr/>
          <p:nvPr>
            <p:custDataLst>
              <p:tags r:id="rId8"/>
            </p:custDataLst>
          </p:nvPr>
        </p:nvSpPr>
        <p:spPr>
          <a:xfrm>
            <a:off x="961067" y="2438486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825378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118557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确定施工范围和目标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118557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制定详细的施工计划和时间表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71180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329414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11"/>
          <p:cNvSpPr/>
          <p:nvPr>
            <p:custDataLst>
              <p:tags r:id="rId14"/>
            </p:custDataLst>
          </p:nvPr>
        </p:nvSpPr>
        <p:spPr>
          <a:xfrm>
            <a:off x="3764900" y="245015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838279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95139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52145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25"/>
          <p:cNvSpPr/>
          <p:nvPr>
            <p:custDataLst>
              <p:tags r:id="rId18"/>
            </p:custDataLst>
          </p:nvPr>
        </p:nvSpPr>
        <p:spPr>
          <a:xfrm>
            <a:off x="9090584" y="2474118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62238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54188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准备必要的工具和材料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13022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了解白蚁种类和危害程度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准备施工材料和工具</a:t>
            </a:r>
            <a:endParaRPr lang="zh-CN" altLang="en-US"/>
          </a:p>
        </p:txBody>
      </p:sp>
      <p:sp>
        <p:nvSpPr>
          <p:cNvPr id="1049630" name="任意多边形 20"/>
          <p:cNvSpPr/>
          <p:nvPr>
            <p:custDataLst>
              <p:tags r:id="rId2"/>
            </p:custDataLst>
          </p:nvPr>
        </p:nvSpPr>
        <p:spPr>
          <a:xfrm rot="2700000">
            <a:off x="1763942" y="1460500"/>
            <a:ext cx="1265900" cy="12680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3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412625" y="3174698"/>
            <a:ext cx="1968998" cy="30031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施工材料：白蚁防治剂、杀虫剂、木材保护剂等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2"/>
          <p:cNvSpPr/>
          <p:nvPr>
            <p:custDataLst>
              <p:tags r:id="rId4"/>
            </p:custDataLst>
          </p:nvPr>
        </p:nvSpPr>
        <p:spPr>
          <a:xfrm>
            <a:off x="1543004" y="2802186"/>
            <a:ext cx="1707901" cy="120946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36" name="任意多边形 18"/>
          <p:cNvSpPr/>
          <p:nvPr>
            <p:custDataLst>
              <p:tags r:id="rId5"/>
            </p:custDataLst>
          </p:nvPr>
        </p:nvSpPr>
        <p:spPr>
          <a:xfrm rot="5400000">
            <a:off x="4230229" y="1460500"/>
            <a:ext cx="1265900" cy="12680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3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78269" y="3174698"/>
            <a:ext cx="1968998" cy="30031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施工工具：喷枪、喷雾器、钻孔机、锤子等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43"/>
          <p:cNvSpPr/>
          <p:nvPr>
            <p:custDataLst>
              <p:tags r:id="rId7"/>
            </p:custDataLst>
          </p:nvPr>
        </p:nvSpPr>
        <p:spPr>
          <a:xfrm>
            <a:off x="4009290" y="2802186"/>
            <a:ext cx="1707901" cy="120946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4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5873" y="1460500"/>
            <a:ext cx="1265900" cy="12680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4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4555" y="3174698"/>
            <a:ext cx="1968998" cy="30031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施工材料和工具的储存与保管：确保材料和工具的完好无损，避免受潮、损坏或污染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44"/>
          <p:cNvSpPr/>
          <p:nvPr>
            <p:custDataLst>
              <p:tags r:id="rId10"/>
            </p:custDataLst>
          </p:nvPr>
        </p:nvSpPr>
        <p:spPr>
          <a:xfrm>
            <a:off x="6474292" y="2802186"/>
            <a:ext cx="1707901" cy="120946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4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61517" y="1460500"/>
            <a:ext cx="1265900" cy="12680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5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10200" y="3174698"/>
            <a:ext cx="1968998" cy="30031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施工材料和工具的使用方法：详细介绍每种材料和工具的使用方法，确保施工人员正确使用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45"/>
          <p:cNvSpPr/>
          <p:nvPr>
            <p:custDataLst>
              <p:tags r:id="rId13"/>
            </p:custDataLst>
          </p:nvPr>
        </p:nvSpPr>
        <p:spPr>
          <a:xfrm>
            <a:off x="8940579" y="2802186"/>
            <a:ext cx="1707901" cy="120946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https://d.book118.com/016101201001010031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  <p:tag name="KSO_WM_TEMPLATE_THUMBS_INDEX" val="1、1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8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24"/>
</p:tagLst>
</file>

<file path=ppt/tags/tag78.xml><?xml version="1.0" encoding="utf-8"?>
<p:tagLst xmlns:p="http://schemas.openxmlformats.org/presentationml/2006/main">
  <p:tag name="KSO_WM_BEAUTIFY_FLAG" val="#wm#"/>
  <p:tag name="KSO_WM_SLIDE_ID" val="custom2023120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  <p:tag name="KSO_WM_TEMPLATE_THUMBS_INDEX" val="1、11"/>
</p:tagLst>
</file>

<file path=ppt/tags/tag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目录"/>
  <p:tag name="KSO_WM_UNIT_TYPE" val="a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1_1"/>
  <p:tag name="KSO_WM_UNIT_INDEX" val="1_1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2_1"/>
  <p:tag name="KSO_WM_UNIT_INDEX" val="1_2_1"/>
  <p:tag name="KSO_WM_UNIT_LAYERLEVEL" val="1_1_1"/>
  <p:tag name="KSO_WM_UNIT_SUBTYPE" val="d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4_1"/>
  <p:tag name="KSO_WM_UNIT_INDEX" val="1_4_1"/>
  <p:tag name="KSO_WM_UNIT_LAYERLEVEL" val="1_1_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6_1"/>
  <p:tag name="KSO_WM_UNIT_INDEX" val="1_6_1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3_1"/>
  <p:tag name="KSO_WM_UNIT_INDEX" val="1_3_1"/>
  <p:tag name="KSO_WM_UNIT_LAYERLEVEL" val="1_1_1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5_1"/>
  <p:tag name="KSO_WM_UNIT_INDEX" val="1_5_1"/>
  <p:tag name="KSO_WM_UNIT_LAYERLEVEL" val="1_1_1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7_1"/>
  <p:tag name="KSO_WM_UNIT_INDEX" val="1_7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05_7"/>
  <p:tag name="KSO_WM_SLIDE_INDEX" val="7"/>
  <p:tag name="KSO_WM_SLIDE_ITEM_CNT" val="7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7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00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1_2"/>
  <p:tag name="KSO_WM_UNIT_INDEX" val="1_1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7*l_h_i*1_1_3"/>
  <p:tag name="KSO_WM_UNIT_INDEX" val="1_1_3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1_1"/>
  <p:tag name="KSO_WM_UNIT_INDEX" val="1_1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1_1"/>
  <p:tag name="KSO_WM_UNIT_INDEX" val="1_1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2_2"/>
  <p:tag name="KSO_WM_UNIT_INDEX" val="1_2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1_7*l_h_i*1_2_3"/>
  <p:tag name="KSO_WM_UNIT_INDEX" val="1_2_3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2_1"/>
  <p:tag name="KSO_WM_UNIT_INDEX" val="1_2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3_2"/>
  <p:tag name="KSO_WM_UNIT_INDEX" val="1_3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7*l_h_i*1_3_3"/>
  <p:tag name="KSO_WM_UNIT_INDEX" val="1_3_3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3_1"/>
  <p:tag name="KSO_WM_UNIT_INDEX" val="1_3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4_2"/>
  <p:tag name="KSO_WM_UNIT_INDEX" val="1_4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1_7*l_h_i*1_4_3"/>
  <p:tag name="KSO_WM_UNIT_INDEX" val="1_4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4_1"/>
  <p:tag name="KSO_WM_UNIT_INDEX" val="1_4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5_2"/>
  <p:tag name="KSO_WM_UNIT_INDEX" val="1_5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7*l_h_i*1_5_3"/>
  <p:tag name="KSO_WM_UNIT_INDEX" val="1_5_3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5_1"/>
  <p:tag name="KSO_WM_UNIT_INDEX" val="1_5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6_2"/>
  <p:tag name="KSO_WM_UNIT_INDEX" val="1_6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1_7*l_h_i*1_6_3"/>
  <p:tag name="KSO_WM_UNIT_INDEX" val="1_6_3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6_1"/>
  <p:tag name="KSO_WM_UNIT_INDEX" val="1_6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7_2"/>
  <p:tag name="KSO_WM_UNIT_INDEX" val="1_7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7*l_h_i*1_7_3"/>
  <p:tag name="KSO_WM_UNIT_INDEX" val="1_7_3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7_1"/>
  <p:tag name="KSO_WM_UNIT_INDEX" val="1_7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8_2"/>
  <p:tag name="KSO_WM_UNIT_INDEX" val="1_8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1_7*l_h_i*1_8_3"/>
  <p:tag name="KSO_WM_UNIT_INDEX" val="1_8_3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8_1"/>
  <p:tag name="KSO_WM_UNIT_INDEX" val="1_8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2_1"/>
  <p:tag name="KSO_WM_UNIT_INDEX" val="1_2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3_1"/>
  <p:tag name="KSO_WM_UNIT_INDEX" val="1_3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4_1"/>
  <p:tag name="KSO_WM_UNIT_INDEX" val="1_4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5_1"/>
  <p:tag name="KSO_WM_UNIT_INDEX" val="1_5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6_1"/>
  <p:tag name="KSO_WM_UNIT_INDEX" val="1_6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7_1"/>
  <p:tag name="KSO_WM_UNIT_INDEX" val="1_7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8_1"/>
  <p:tag name="KSO_WM_UNIT_INDEX" val="1_8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8_1"/>
  <p:tag name="KSO_WM_UNIT_INDEX" val="1_8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59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6_1"/>
  <p:tag name="KSO_WM_UNIT_INDEX" val="1_6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188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3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13">
      <a:dk1>
        <a:srgbClr val="000000"/>
      </a:dk1>
      <a:lt1>
        <a:srgbClr val="FFFFFF"/>
      </a:lt1>
      <a:dk2>
        <a:srgbClr val="510303"/>
      </a:dk2>
      <a:lt2>
        <a:srgbClr val="FFF3F3"/>
      </a:lt2>
      <a:accent1>
        <a:srgbClr val="FE2F49"/>
      </a:accent1>
      <a:accent2>
        <a:srgbClr val="ED49E1"/>
      </a:accent2>
      <a:accent3>
        <a:srgbClr val="FE76DA"/>
      </a:accent3>
      <a:accent4>
        <a:srgbClr val="FF9929"/>
      </a:accent4>
      <a:accent5>
        <a:srgbClr val="75C6FE"/>
      </a:accent5>
      <a:accent6>
        <a:srgbClr val="B482DA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2">
      <vt:lpstr>Arial</vt:lpstr>
      <vt:lpstr>Calibri</vt:lpstr>
      <vt:lpstr>微软雅黑</vt:lpstr>
      <vt:lpstr>Wingdings</vt:lpstr>
      <vt:lpstr>宋体</vt:lpstr>
      <vt:lpstr>Office Theme</vt:lpstr>
      <vt:lpstr>白蚁防治工施工详细办法培训</vt:lpstr>
      <vt:lpstr>目录</vt:lpstr>
      <vt:lpstr>目录</vt:lpstr>
      <vt:lpstr>白蚁防治工作的重要性</vt:lpstr>
      <vt:lpstr>白蚁对建筑物的危害</vt:lpstr>
      <vt:lpstr>白蚁对自然环境的危害</vt:lpstr>
      <vt:lpstr>白蚁防治工作的意义</vt:lpstr>
      <vt:lpstr>白蚁防治工的职责和要求</vt:lpstr>
      <vt:lpstr>白蚁防治工的职责</vt:lpstr>
      <vt:lpstr>白蚁防治工的要求</vt:lpstr>
      <vt:lpstr>白蚁防治工的培训内容</vt:lpstr>
      <vt:lpstr>白蚁防治施工前的准备工作</vt:lpstr>
      <vt:lpstr>现场勘查和评估</vt:lpstr>
      <vt:lpstr>制定施工方案</vt:lpstr>
      <vt:lpstr>准备施工材料和工具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2024-08-29T08:57:02.147</cp:lastPrinted>
  <dcterms:created xsi:type="dcterms:W3CDTF">2024-08-29T00:57:02Z</dcterms:created>
  <dcterms:modified xsi:type="dcterms:W3CDTF">2024-08-29T00:57:04Z</dcterms:modified>
</cp:coreProperties>
</file>