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985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44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1C7848-38E0-452E-9DA4-3CDD15509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FBCE78-0F7B-4D7B-B180-A4E547EAC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B44137-07D0-4AFA-A847-2FE33971F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EA8673-5099-4249-A53E-AA83446A3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EC7069-DECD-4850-B3AA-7D20597D0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FB297C-53AE-4ACD-B628-155B54C10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5235AB-62BD-40B4-B56A-D83991F61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E53464-1DE1-40A7-B8BC-1ED012F4F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DABE17-DCE8-4306-9A5A-3251BB920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10F9AE-F49C-4460-B0BB-8DB971B13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F7DA58-799D-4737-B921-E2D8A0327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9849" r:id="rId2"/>
    <p:sldLayoutId id="2147509850" r:id="rId3"/>
    <p:sldLayoutId id="2147509851" r:id="rId4"/>
    <p:sldLayoutId id="2147509852" r:id="rId5"/>
    <p:sldLayoutId id="2147509853" r:id="rId6"/>
    <p:sldLayoutId id="2147509854" r:id="rId7"/>
    <p:sldLayoutId id="2147509855" r:id="rId8"/>
    <p:sldLayoutId id="2147509856" r:id="rId9"/>
    <p:sldLayoutId id="2147509857" r:id="rId10"/>
    <p:sldLayoutId id="2147509858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14" Type="http://schemas.openxmlformats.org/officeDocument/2006/relationships/tags" Target="../tags/tag128.xml" /><Relationship Id="rId15" Type="http://schemas.openxmlformats.org/officeDocument/2006/relationships/tags" Target="../tags/tag129.xml" /><Relationship Id="rId16" Type="http://schemas.openxmlformats.org/officeDocument/2006/relationships/tags" Target="../tags/tag130.xml" /><Relationship Id="rId17" Type="http://schemas.openxmlformats.org/officeDocument/2006/relationships/tags" Target="../tags/tag131.xml" /><Relationship Id="rId18" Type="http://schemas.openxmlformats.org/officeDocument/2006/relationships/tags" Target="../tags/tag132.xml" /><Relationship Id="rId19" Type="http://schemas.openxmlformats.org/officeDocument/2006/relationships/tags" Target="../tags/tag133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14" Type="http://schemas.openxmlformats.org/officeDocument/2006/relationships/tags" Target="../tags/tag169.xml" /><Relationship Id="rId15" Type="http://schemas.openxmlformats.org/officeDocument/2006/relationships/tags" Target="../tags/tag170.xml" /><Relationship Id="rId16" Type="http://schemas.openxmlformats.org/officeDocument/2006/relationships/tags" Target="../tags/tag171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14" Type="http://schemas.openxmlformats.org/officeDocument/2006/relationships/tags" Target="../tags/tag196.xml" /><Relationship Id="rId15" Type="http://schemas.openxmlformats.org/officeDocument/2006/relationships/tags" Target="../tags/tag197.xml" /><Relationship Id="rId16" Type="http://schemas.openxmlformats.org/officeDocument/2006/relationships/tags" Target="../tags/tag198.xml" /><Relationship Id="rId17" Type="http://schemas.openxmlformats.org/officeDocument/2006/relationships/tags" Target="../tags/tag199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2.xml" /><Relationship Id="rId11" Type="http://schemas.openxmlformats.org/officeDocument/2006/relationships/tags" Target="../tags/tag233.xml" /><Relationship Id="rId12" Type="http://schemas.openxmlformats.org/officeDocument/2006/relationships/tags" Target="../tags/tag234.xml" /><Relationship Id="rId13" Type="http://schemas.openxmlformats.org/officeDocument/2006/relationships/tags" Target="../tags/tag235.xml" /><Relationship Id="rId14" Type="http://schemas.openxmlformats.org/officeDocument/2006/relationships/tags" Target="../tags/tag236.xml" /><Relationship Id="rId15" Type="http://schemas.openxmlformats.org/officeDocument/2006/relationships/tags" Target="../tags/tag237.xml" /><Relationship Id="rId16" Type="http://schemas.openxmlformats.org/officeDocument/2006/relationships/tags" Target="../tags/tag238.xml" /><Relationship Id="rId17" Type="http://schemas.openxmlformats.org/officeDocument/2006/relationships/tags" Target="../tags/tag239.xml" /><Relationship Id="rId18" Type="http://schemas.openxmlformats.org/officeDocument/2006/relationships/tags" Target="../tags/tag240.xml" /><Relationship Id="rId19" Type="http://schemas.openxmlformats.org/officeDocument/2006/relationships/tags" Target="../tags/tag241.xml" /><Relationship Id="rId2" Type="http://schemas.openxmlformats.org/officeDocument/2006/relationships/tags" Target="../tags/tag224.xml" /><Relationship Id="rId20" Type="http://schemas.openxmlformats.org/officeDocument/2006/relationships/tags" Target="../tags/tag242.xml" /><Relationship Id="rId21" Type="http://schemas.openxmlformats.org/officeDocument/2006/relationships/tags" Target="../tags/tag243.xml" /><Relationship Id="rId3" Type="http://schemas.openxmlformats.org/officeDocument/2006/relationships/tags" Target="../tags/tag225.xml" /><Relationship Id="rId4" Type="http://schemas.openxmlformats.org/officeDocument/2006/relationships/tags" Target="../tags/tag226.xml" /><Relationship Id="rId5" Type="http://schemas.openxmlformats.org/officeDocument/2006/relationships/tags" Target="../tags/tag227.xml" /><Relationship Id="rId6" Type="http://schemas.openxmlformats.org/officeDocument/2006/relationships/tags" Target="../tags/tag228.xml" /><Relationship Id="rId7" Type="http://schemas.openxmlformats.org/officeDocument/2006/relationships/tags" Target="../tags/tag229.xml" /><Relationship Id="rId8" Type="http://schemas.openxmlformats.org/officeDocument/2006/relationships/tags" Target="../tags/tag230.xml" /><Relationship Id="rId9" Type="http://schemas.openxmlformats.org/officeDocument/2006/relationships/tags" Target="../tags/tag23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114003202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AA,a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2022年房地产销售报告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AA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5455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46990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60198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60198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添加目录标题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"/>
          <p:cNvSpPr/>
          <p:nvPr>
            <p:custDataLst>
              <p:tags r:id="rId8"/>
            </p:custDataLst>
          </p:nvPr>
        </p:nvSpPr>
        <p:spPr>
          <a:xfrm>
            <a:off x="2374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250634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250634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房地产市场概述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矩形: 圆角 19"/>
          <p:cNvSpPr/>
          <p:nvPr>
            <p:custDataLst>
              <p:tags r:id="rId11"/>
            </p:custDataLst>
          </p:nvPr>
        </p:nvSpPr>
        <p:spPr>
          <a:xfrm>
            <a:off x="4279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441071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441071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各地区房地产销售情况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8" name="矩形: 圆角 28"/>
          <p:cNvSpPr/>
          <p:nvPr>
            <p:custDataLst>
              <p:tags r:id="rId14"/>
            </p:custDataLst>
          </p:nvPr>
        </p:nvSpPr>
        <p:spPr>
          <a:xfrm>
            <a:off x="618363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315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315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房地产销售数据分析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4" name="矩形: 圆角 37"/>
          <p:cNvSpPr/>
          <p:nvPr>
            <p:custDataLst>
              <p:tags r:id="rId17"/>
            </p:custDataLst>
          </p:nvPr>
        </p:nvSpPr>
        <p:spPr>
          <a:xfrm>
            <a:off x="8087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8220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8220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房地产市场风险与机遇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0" name="矩形: 圆角 45"/>
          <p:cNvSpPr/>
          <p:nvPr>
            <p:custDataLst>
              <p:tags r:id="rId20"/>
            </p:custDataLst>
          </p:nvPr>
        </p:nvSpPr>
        <p:spPr>
          <a:xfrm>
            <a:off x="9992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21"/>
            </p:custDataLst>
          </p:nvPr>
        </p:nvSpPr>
        <p:spPr>
          <a:xfrm>
            <a:off x="1012444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22"/>
            </p:custDataLst>
          </p:nvPr>
        </p:nvSpPr>
        <p:spPr>
          <a:xfrm>
            <a:off x="1012444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未来房地产市场展望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房地产市场概述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2022年房地产市场总体情况</a:t>
            </a:r>
            <a:endParaRPr lang="zh-CN" altLang="en-US"/>
          </a:p>
        </p:txBody>
      </p:sp>
      <p:sp>
        <p:nvSpPr>
          <p:cNvPr id="1048942" name="矩形 5"/>
          <p:cNvSpPr/>
          <p:nvPr>
            <p:custDataLst>
              <p:tags r:id="rId2"/>
            </p:custDataLst>
          </p:nvPr>
        </p:nvSpPr>
        <p:spPr>
          <a:xfrm>
            <a:off x="915988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44" name="矩形 10"/>
          <p:cNvSpPr/>
          <p:nvPr>
            <p:custDataLst>
              <p:tags r:id="rId3"/>
            </p:custDataLst>
          </p:nvPr>
        </p:nvSpPr>
        <p:spPr>
          <a:xfrm>
            <a:off x="1263094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46" name="TextBox 2"/>
          <p:cNvSpPr txBox="1"/>
          <p:nvPr>
            <p:custDataLst>
              <p:tags r:id="rId4"/>
            </p:custDataLst>
          </p:nvPr>
        </p:nvSpPr>
        <p:spPr>
          <a:xfrm>
            <a:off x="1067686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销售量：同比增长10%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48" name="矩形 6"/>
          <p:cNvSpPr/>
          <p:nvPr>
            <p:custDataLst>
              <p:tags r:id="rId5"/>
            </p:custDataLst>
          </p:nvPr>
        </p:nvSpPr>
        <p:spPr>
          <a:xfrm>
            <a:off x="4487317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50" name="矩形 11"/>
          <p:cNvSpPr/>
          <p:nvPr>
            <p:custDataLst>
              <p:tags r:id="rId6"/>
            </p:custDataLst>
          </p:nvPr>
        </p:nvSpPr>
        <p:spPr>
          <a:xfrm>
            <a:off x="4853705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52" name="TextBox 2"/>
          <p:cNvSpPr txBox="1"/>
          <p:nvPr>
            <p:custDataLst>
              <p:tags r:id="rId7"/>
            </p:custDataLst>
          </p:nvPr>
        </p:nvSpPr>
        <p:spPr>
          <a:xfrm>
            <a:off x="4639014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销售价格：同比上涨5%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54" name="矩形 7"/>
          <p:cNvSpPr/>
          <p:nvPr>
            <p:custDataLst>
              <p:tags r:id="rId8"/>
            </p:custDataLst>
          </p:nvPr>
        </p:nvSpPr>
        <p:spPr>
          <a:xfrm>
            <a:off x="8058002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56" name="矩形 12"/>
          <p:cNvSpPr/>
          <p:nvPr>
            <p:custDataLst>
              <p:tags r:id="rId9"/>
            </p:custDataLst>
          </p:nvPr>
        </p:nvSpPr>
        <p:spPr>
          <a:xfrm>
            <a:off x="8443675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58" name="TextBox 2"/>
          <p:cNvSpPr txBox="1"/>
          <p:nvPr>
            <p:custDataLst>
              <p:tags r:id="rId10"/>
            </p:custDataLst>
          </p:nvPr>
        </p:nvSpPr>
        <p:spPr>
          <a:xfrm>
            <a:off x="8209700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库存量：同比下降15%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60" name="矩形 33"/>
          <p:cNvSpPr/>
          <p:nvPr>
            <p:custDataLst>
              <p:tags r:id="rId11"/>
            </p:custDataLst>
          </p:nvPr>
        </p:nvSpPr>
        <p:spPr>
          <a:xfrm>
            <a:off x="915346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2" name="矩形 37"/>
          <p:cNvSpPr/>
          <p:nvPr>
            <p:custDataLst>
              <p:tags r:id="rId12"/>
            </p:custDataLst>
          </p:nvPr>
        </p:nvSpPr>
        <p:spPr>
          <a:xfrm>
            <a:off x="1262451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4" name="TextBox 2"/>
          <p:cNvSpPr txBox="1"/>
          <p:nvPr>
            <p:custDataLst>
              <p:tags r:id="rId13"/>
            </p:custDataLst>
          </p:nvPr>
        </p:nvSpPr>
        <p:spPr>
          <a:xfrm>
            <a:off x="1067043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投资情况：同比增长12%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66" name="矩形 34"/>
          <p:cNvSpPr/>
          <p:nvPr>
            <p:custDataLst>
              <p:tags r:id="rId14"/>
            </p:custDataLst>
          </p:nvPr>
        </p:nvSpPr>
        <p:spPr>
          <a:xfrm>
            <a:off x="4486674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8" name="矩形 38"/>
          <p:cNvSpPr/>
          <p:nvPr>
            <p:custDataLst>
              <p:tags r:id="rId15"/>
            </p:custDataLst>
          </p:nvPr>
        </p:nvSpPr>
        <p:spPr>
          <a:xfrm>
            <a:off x="4853063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0" name="TextBox 2"/>
          <p:cNvSpPr txBox="1"/>
          <p:nvPr>
            <p:custDataLst>
              <p:tags r:id="rId16"/>
            </p:custDataLst>
          </p:nvPr>
        </p:nvSpPr>
        <p:spPr>
          <a:xfrm>
            <a:off x="4638372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政策环境：调控政策持续收紧，对市场影响较大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72" name="矩形 35"/>
          <p:cNvSpPr/>
          <p:nvPr>
            <p:custDataLst>
              <p:tags r:id="rId17"/>
            </p:custDataLst>
          </p:nvPr>
        </p:nvSpPr>
        <p:spPr>
          <a:xfrm>
            <a:off x="8057359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4" name="矩形 39"/>
          <p:cNvSpPr/>
          <p:nvPr>
            <p:custDataLst>
              <p:tags r:id="rId18"/>
            </p:custDataLst>
          </p:nvPr>
        </p:nvSpPr>
        <p:spPr>
          <a:xfrm>
            <a:off x="8443032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6" name="TextBox 2"/>
          <p:cNvSpPr txBox="1"/>
          <p:nvPr>
            <p:custDataLst>
              <p:tags r:id="rId19"/>
            </p:custDataLst>
          </p:nvPr>
        </p:nvSpPr>
        <p:spPr>
          <a:xfrm>
            <a:off x="8209057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市场趋势：一线城市房价上涨，二线城市房价稳定，三四线城市房价下跌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房地产政策环境分析</a:t>
            </a:r>
            <a:endParaRPr lang="zh-CN" altLang="en-US"/>
          </a:p>
        </p:txBody>
      </p:sp>
      <p:sp>
        <p:nvSpPr>
          <p:cNvPr id="104901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1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1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1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限购政策：限购政策对房地产市场的影响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2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政策调控：政府对房地产市场的调控政策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2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贷款政策：贷款政策对房地产市场的影响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2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土地政策：土地政策对房地产市场的影响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房地产市场发展趋势</a:t>
            </a:r>
            <a:endParaRPr lang="zh-CN" altLang="en-US"/>
          </a:p>
        </p:txBody>
      </p:sp>
      <p:sp>
        <p:nvSpPr>
          <p:cNvPr id="104906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政策调控：政府对房地产市场的调控政策将更加严格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市场分化：一线城市房价持续上涨，二线城市房价稳定，三四线城市房价下跌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需求变化：购房需求逐渐向改善型住房转移，刚需购房需求减少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互联网+房地产：互联网与房地产的结合将更加紧密，线上购房将成为趋势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1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12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各地区房地产销售情况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华北地区房地产销售报告</a:t>
            </a:r>
            <a:endParaRPr lang="zh-CN" altLang="en-US"/>
          </a:p>
        </p:txBody>
      </p:sp>
      <p:sp>
        <p:nvSpPr>
          <p:cNvPr id="1049156" name="任意多边形 20"/>
          <p:cNvSpPr/>
          <p:nvPr>
            <p:custDataLst>
              <p:tags r:id="rId2"/>
            </p:custDataLst>
          </p:nvPr>
        </p:nvSpPr>
        <p:spPr>
          <a:xfrm rot="2700000">
            <a:off x="944672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08400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北京：销售量同比增长10%，价格稳定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矩形 42"/>
          <p:cNvSpPr/>
          <p:nvPr>
            <p:custDataLst>
              <p:tags r:id="rId4"/>
            </p:custDataLst>
          </p:nvPr>
        </p:nvSpPr>
        <p:spPr>
          <a:xfrm>
            <a:off x="733361" y="2896286"/>
            <a:ext cx="1635727" cy="115835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2" name="任意多边形 18"/>
          <p:cNvSpPr/>
          <p:nvPr>
            <p:custDataLst>
              <p:tags r:id="rId5"/>
            </p:custDataLst>
          </p:nvPr>
        </p:nvSpPr>
        <p:spPr>
          <a:xfrm rot="5400000">
            <a:off x="3216437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879463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天津：销售量同比下降5%，价格略有下降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矩形 43"/>
          <p:cNvSpPr/>
          <p:nvPr>
            <p:custDataLst>
              <p:tags r:id="rId7"/>
            </p:custDataLst>
          </p:nvPr>
        </p:nvSpPr>
        <p:spPr>
          <a:xfrm>
            <a:off x="3004424" y="2896286"/>
            <a:ext cx="1635727" cy="115835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5486798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5149824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河北：销售量同比增长15%，价格略有上涨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矩形 44"/>
          <p:cNvSpPr/>
          <p:nvPr>
            <p:custDataLst>
              <p:tags r:id="rId10"/>
            </p:custDataLst>
          </p:nvPr>
        </p:nvSpPr>
        <p:spPr>
          <a:xfrm>
            <a:off x="5275488" y="2896286"/>
            <a:ext cx="1635727" cy="115835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7757861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7420888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山西：销售量同比下降10%，价格稳定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矩形 45"/>
          <p:cNvSpPr/>
          <p:nvPr>
            <p:custDataLst>
              <p:tags r:id="rId13"/>
            </p:custDataLst>
          </p:nvPr>
        </p:nvSpPr>
        <p:spPr>
          <a:xfrm>
            <a:off x="7545849" y="2896286"/>
            <a:ext cx="1635727" cy="115835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0" name="任意多边形 3"/>
          <p:cNvSpPr/>
          <p:nvPr>
            <p:custDataLst>
              <p:tags r:id="rId14"/>
            </p:custDataLst>
          </p:nvPr>
        </p:nvSpPr>
        <p:spPr>
          <a:xfrm rot="16200000" flipV="1">
            <a:off x="10029627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2" name="文本框 4"/>
          <p:cNvSpPr txBox="1"/>
          <p:nvPr>
            <p:custDataLst>
              <p:tags r:id="rId15"/>
            </p:custDataLst>
          </p:nvPr>
        </p:nvSpPr>
        <p:spPr bwMode="auto">
          <a:xfrm>
            <a:off x="9691951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内蒙古：销售量同比增长5%，价格稳定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矩形 5"/>
          <p:cNvSpPr/>
          <p:nvPr>
            <p:custDataLst>
              <p:tags r:id="rId16"/>
            </p:custDataLst>
          </p:nvPr>
        </p:nvSpPr>
        <p:spPr>
          <a:xfrm>
            <a:off x="9816912" y="2896286"/>
            <a:ext cx="1635727" cy="115835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1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华东地区房地产销售报告</a:t>
            </a:r>
            <a:endParaRPr lang="zh-CN" altLang="en-US"/>
          </a:p>
        </p:txBody>
      </p:sp>
      <p:sp>
        <p:nvSpPr>
          <p:cNvPr id="104922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华东地区包括上海、江苏、浙江、安徽、福建、江西等省市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2022年，华东地区房地产销售量同比增长10%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上海市销售量最高，同比增长15%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6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江苏、浙江、安徽、福建、江西等省市销售量均有所增长，其中江苏、浙江增长最为明显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7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华南地区房地产销售报告</a:t>
            </a:r>
            <a:endParaRPr lang="zh-CN" altLang="en-US"/>
          </a:p>
        </p:txBody>
      </p:sp>
      <p:sp>
        <p:nvSpPr>
          <p:cNvPr id="104927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广东、广西、海南、福建等省份的房地产销售量均有所增长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华南地区包括广东、广西、海南、福建等省份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2022年，华南地区房地产销售量同比增长10%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华南地区房地产销售价格同比上涨5%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4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西南地区房地产销售报告</a:t>
            </a:r>
            <a:endParaRPr lang="zh-CN" altLang="en-US"/>
          </a:p>
        </p:txBody>
      </p:sp>
      <p:sp>
        <p:nvSpPr>
          <p:cNvPr id="1049344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6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8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西南地区包括四川、重庆、贵州、云南等地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50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4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2022年西南地区房地产销售情况总体稳定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56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0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四川、重庆等地销售量较大，贵州、云南等地销售量相对较小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62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4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6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西南地区房地产销售价格相对较低，但部分地区房价涨幅较大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0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西北地区房地产销售报告</a:t>
            </a:r>
            <a:endParaRPr lang="zh-CN" altLang="en-US"/>
          </a:p>
        </p:txBody>
      </p:sp>
      <p:sp>
        <p:nvSpPr>
          <p:cNvPr id="104940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04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6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销售量：西北地区房地产销售量较上年有所增长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0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销售价格：西北地区房地产销售价格较上年有所上涨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1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16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销售区域：西北地区房地产销售主要集中在省会城市和地级市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18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销售类型：西北地区房地产销售以住宅为主，商业地产为辅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5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东北地区房地产销售报告</a:t>
            </a:r>
            <a:endParaRPr lang="zh-CN" altLang="en-US"/>
          </a:p>
        </p:txBody>
      </p:sp>
      <p:sp>
        <p:nvSpPr>
          <p:cNvPr id="104946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4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6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2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4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销售情况：2022年东北地区房地产销售量较上年有所下降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销售特点：住宅销售为主，商业地产销售相对较少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8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4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6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2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发展趋势：预计未来几年东北地区房地产销售仍将保持低迷状态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原因分析：经济下行、人口外流、政策调控等因素影响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https://d.book118.com/016114003202010041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2"/>
  <p:tag name="KSO_WM_UNIT_INDEX" val="1_6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1"/>
  <p:tag name="KSO_WM_UNIT_INDEX" val="1_6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1_1"/>
  <p:tag name="KSO_WM_UNIT_INDEX" val="1_1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1_2"/>
  <p:tag name="KSO_WM_UNIT_INDEX" val="1_1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2_1"/>
  <p:tag name="KSO_WM_UNIT_INDEX" val="1_2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2_2"/>
  <p:tag name="KSO_WM_UNIT_INDEX" val="1_2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3_1"/>
  <p:tag name="KSO_WM_UNIT_INDEX" val="1_3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3_2"/>
  <p:tag name="KSO_WM_UNIT_INDEX" val="1_3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4_1"/>
  <p:tag name="KSO_WM_UNIT_INDEX" val="1_4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4_2"/>
  <p:tag name="KSO_WM_UNIT_INDEX" val="1_4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5_1"/>
  <p:tag name="KSO_WM_UNIT_INDEX" val="1_5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5_2"/>
  <p:tag name="KSO_WM_UNIT_INDEX" val="1_5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6_1"/>
  <p:tag name="KSO_WM_UNIT_INDEX" val="1_6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6_2"/>
  <p:tag name="KSO_WM_UNIT_INDEX" val="1_6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56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4*l_h_i*1_1_1"/>
  <p:tag name="KSO_WM_UNIT_INDEX" val="1_1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4*l_h_i*1_1_2"/>
  <p:tag name="KSO_WM_UNIT_INDEX" val="1_1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4*l_h_i*1_2_1"/>
  <p:tag name="KSO_WM_UNIT_INDEX" val="1_2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4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4*l_h_i*1_3_1"/>
  <p:tag name="KSO_WM_UNIT_INDEX" val="1_3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4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4*l_h_i*1_4_1"/>
  <p:tag name="KSO_WM_UNIT_INDEX" val="1_4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4*l_h_i*1_4_2"/>
  <p:tag name="KSO_WM_UNIT_INDEX" val="1_4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4*l_h_i*1_5_1"/>
  <p:tag name="KSO_WM_UNIT_INDEX" val="1_5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4*l_h_i*1_5_2"/>
  <p:tag name="KSO_WM_UNIT_INDEX" val="1_5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</vt:lpstr>
      <vt:lpstr>Wingdings</vt:lpstr>
      <vt:lpstr>Calibri Light</vt:lpstr>
      <vt:lpstr>微软雅黑</vt:lpstr>
      <vt:lpstr>宋体</vt:lpstr>
      <vt:lpstr>Office Theme</vt:lpstr>
      <vt:lpstr>2022年房地产销售报告</vt:lpstr>
      <vt:lpstr>目录</vt:lpstr>
      <vt:lpstr>单击添加章节标题</vt:lpstr>
      <vt:lpstr>房地产市场概述</vt:lpstr>
      <vt:lpstr>2022年房地产市场总体情况</vt:lpstr>
      <vt:lpstr>房地产政策环境分析</vt:lpstr>
      <vt:lpstr>房地产市场发展趋势</vt:lpstr>
      <vt:lpstr>各地区房地产销售情况</vt:lpstr>
      <vt:lpstr>华北地区房地产销售报告</vt:lpstr>
      <vt:lpstr>华东地区房地产销售报告</vt:lpstr>
      <vt:lpstr>华南地区房地产销售报告</vt:lpstr>
      <vt:lpstr>西南地区房地产销售报告</vt:lpstr>
      <vt:lpstr>西北地区房地产销售报告</vt:lpstr>
      <vt:lpstr>东北地区房地产销售报告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2024-09-08T19:02:29.340</cp:lastPrinted>
  <dcterms:created xsi:type="dcterms:W3CDTF">2024-09-08T11:02:29Z</dcterms:created>
  <dcterms:modified xsi:type="dcterms:W3CDTF">2024-09-08T11:02:32Z</dcterms:modified>
</cp:coreProperties>
</file>