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09DB30-C4CE-403B-B68F-59B641D67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0CF2AB-3E51-4DEB-9B8B-3E33C29B6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518023-DBD1-47C9-B943-477D79F3B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1FF3D2-687A-4AB6-B0D0-8C53002E16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928E4B-2051-4BAA-8C4C-3DD99F38A6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D74095-8BF5-4636-B93A-C00304261F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CC6A67-C3FC-4F70-B4A9-EBA28C9261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A24896-17E1-4D1D-B6B5-5C07769B77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971E87-5293-41E3-8430-E24A3B11C1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EE1579-FAEB-4422-82D3-DCC691174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A78DD3-98EC-415C-AF24-62A01F16E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30130044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新生儿高危情况的监测和处理</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新生儿高危情况概述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监测方法与技术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处理措施与治疗方案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并发症预防与管理策略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康复训练与心理辅导支持服务体系建设</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645" r="2964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新生儿期是婴儿死亡率最高的时期，对新生儿高危情况进行监测和处理是降低婴儿死亡率、保障新生儿健康的重要措施。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保障新生儿健康</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通过对新生儿高危情况的监测和处理，可以及时发现和处理潜在的危险因素，提高医疗质量和治疗效果。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提高医疗质量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947" b="494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高危因素的定义和分类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阐述新生儿高危因素的定义、分类及危害程度。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监测方法和标准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介绍新生儿高危情况的监测方法、监测指标及判断标准。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处理措施和效果评估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详细阐述针对不同高危情况的处理措施、治疗方案及效果评估。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新生儿高危情况概述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分类</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根据发病原因和临床表现，新生儿高危情况可分为窒息、早产、低出生体重、感染、先天畸形、产伤、颅内出血、新生儿黄疸等。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新生儿高危情况是指新生儿在出生前后或出生后早期出现的可能危及其生命或导致严重后遗症的各种病理状况。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新生儿高危情况的发病原因多种多样，包括遗传、环境、生物因素等。例如，窒息可能由于产道狭窄、胎盘早剥、脐带绕颈等引起；早产和低出生体重可能与母体疾病、营养不良、多胎妊娠等有关。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危险因素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新生儿高危情况的危险因素包括孕妇年龄过大或过小、孕期合并症（如高血压、糖尿病等）、孕期感染、不良生活习惯（如吸烟、饮酒等）、环境污染等。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750" r="227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生儿高危情况的临床表现各异，常见的包括呼吸急促或困难、发绀、反应差、体温不稳定、黄疸、惊厥等。不同高危情况的临床表现也有所不同，如窒息可能导致意识障碍、肌张力异常等；感染可能表现为发热、白细胞计数异常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新生儿高危情况的诊断主要依据临床表现、实验室检查和影像学检查。医生会根据新生儿的病史、症状、体征以及相关检查结果进行综合分析和判断，从而确定诊断并制定相应的治疗方案。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诊断依据</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监测方法与技术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生命体征监测</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神经行为监测</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生长发育监测</a:t>
            </a:r>
          </a:p>
        </p:txBody>
      </p:sp>
      <p:pic>
        <p:nvPicPr>
          <p:cNvPr id="5" name="Picture 5"/>
          <p:cNvPicPr>
            <a:picLocks noChangeAspect="1"/>
          </p:cNvPicPr>
          <p:nvPr/>
        </p:nvPicPr>
        <p:blipFill>
          <a:blip r:embed="rId2"/>
          <a:srcRect l="5778" r="5778"/>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6722" r="6722"/>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常规监测方法</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包括体温、呼吸、心率、血压等基本生理参数的监测，用于评估新生儿的生命状态。</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通过观察新生儿的哭声、肌张力、反射等神经行为表现，判断其神经系统发育情况。</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测量身长、体重、头围等指标，评估新生儿的生长状况。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用于检测新生儿心律失常、心肌缺血等心脏疾病。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心电图监测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脑电图监测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208" r="17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血气分析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通过记录大脑电活动，评估新生儿脑功能状态，发现可能的脑损伤或疾病。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通过采集动脉血样本，检测血氧饱和度、酸碱平衡等指标，了解新生儿的呼吸功能和代谢状况。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特殊监测技术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使用专业的监护设备和信息系统，实时、准确地采集新生儿的生理参数和监测数据。</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数据采集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运用统计学和临床医学知识，对采集的数据进行整理、分析和解读，提取有价值的信息。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数据分析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将分析结果以图表、报告等形式呈现，为医生提供直观、全面的新生儿健康状况评估依据。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结果呈现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处理措施与治疗方案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立即清理新生儿呼吸道，确保呼吸通畅，必要时进行气管插管。</a:t>
            </a:r>
          </a:p>
        </p:txBody>
      </p:sp>
      <p:pic>
        <p:nvPicPr>
          <p:cNvPr id="6" name="Picture 6"/>
          <p:cNvPicPr>
            <a:picLocks noChangeAspect="1"/>
          </p:cNvPicPr>
          <p:nvPr/>
        </p:nvPicPr>
        <p:blipFill>
          <a:blip r:embed="rId2"/>
          <a:srcRect l="10292" r="10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保持呼吸道通畅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对无呼吸或心跳的新生儿进行心肺复苏，包括胸外按压和人工呼吸。</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心肺复苏</a:t>
            </a:r>
          </a:p>
        </p:txBody>
      </p:sp>
      <p:pic>
        <p:nvPicPr>
          <p:cNvPr id="10" name="Picture 10"/>
          <p:cNvPicPr>
            <a:picLocks noChangeAspect="1"/>
          </p:cNvPicPr>
          <p:nvPr/>
        </p:nvPicPr>
        <p:blipFill>
          <a:blip r:embed="rId3"/>
          <a:srcRect l="9417" r="94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6689" r="668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迅速建立静脉通道，以便给予急救药物和补充液体。</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建立静脉通道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急救处理措施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https://d.book118.com/016130130044010031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2024-08-29T16:20:11.115</cp:lastPrinted>
  <dcterms:created xsi:type="dcterms:W3CDTF">2024-08-29T08:20:11Z</dcterms:created>
  <dcterms:modified xsi:type="dcterms:W3CDTF">2024-08-29T08:20:13Z</dcterms:modified>
</cp:coreProperties>
</file>