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86D4B0-B14A-4473-A5AE-30179BCBC9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4A467C-5588-4F4A-84A6-128ACE3A1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7E2009-7201-440A-8DF9-4D674615E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7CC43C-735B-433C-B060-85C3D5164F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7C5DF6-E354-4D39-9480-7F42236872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E327E1-B81D-4347-A245-8C04F7585A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ACCBC5-A2E9-4E6D-9472-B2B4EF9891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CA347C-DE9F-4209-AC12-D28D47E809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FD2EE6-B929-46B9-AC50-CB74BA4E97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95AC26-6211-4C02-9D94-819F713A34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6F1588-8841-4769-B997-F887082C7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4121015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减肥增重行业发展趋势</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2024-01-08</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行业概述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消费者行为与需求</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市场趋势与动态</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未来展望与挑战</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案例分析</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行业概述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5" name="Group 45"/>
          <p:cNvGrpSpPr/>
          <p:nvPr/>
        </p:nvGrpSpPr>
        <p:grpSpPr>
          <a:xfrm>
            <a:off x="7809821" y="1388973"/>
            <a:ext cx="2987778" cy="490334"/>
            <a:chOff x="7809821" y="1388973"/>
            <a:chExt cx="2987778" cy="490334"/>
          </a:xfrm>
        </p:grpSpPr>
        <p:sp>
          <p:nvSpPr>
            <p:cNvPr id="46" name="TextBox 46"/>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7" name="Group 47"/>
          <p:cNvGrpSpPr/>
          <p:nvPr/>
        </p:nvGrpSpPr>
        <p:grpSpPr>
          <a:xfrm>
            <a:off x="7809821" y="1823726"/>
            <a:ext cx="3286271" cy="1875094"/>
            <a:chOff x="7809821" y="1823726"/>
            <a:chExt cx="3286271" cy="1875094"/>
          </a:xfrm>
        </p:grpSpPr>
        <p:sp>
          <p:nvSpPr>
            <p:cNvPr id="48" name="TextBox 48"/>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减肥增重行业主要涉及提供饮食、运动、心理等方面的指导和产品，帮助人们实现健康减肥或增重目标。</a:t>
              </a:r>
            </a:p>
          </p:txBody>
        </p:sp>
      </p:grpSp>
      <p:grpSp>
        <p:nvGrpSpPr>
          <p:cNvPr id="49" name="Group 49"/>
          <p:cNvGrpSpPr/>
          <p:nvPr/>
        </p:nvGrpSpPr>
        <p:grpSpPr>
          <a:xfrm>
            <a:off x="7809821" y="3814445"/>
            <a:ext cx="2987778" cy="490334"/>
            <a:chOff x="7809821" y="3814445"/>
            <a:chExt cx="2987778" cy="490334"/>
          </a:xfrm>
        </p:grpSpPr>
        <p:sp>
          <p:nvSpPr>
            <p:cNvPr id="50" name="TextBox 50"/>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51" name="Group 51"/>
          <p:cNvGrpSpPr/>
          <p:nvPr/>
        </p:nvGrpSpPr>
        <p:grpSpPr>
          <a:xfrm>
            <a:off x="7809821" y="4249198"/>
            <a:ext cx="3286271" cy="1875094"/>
            <a:chOff x="7809821" y="4249198"/>
            <a:chExt cx="3286271" cy="1875094"/>
          </a:xfrm>
        </p:grpSpPr>
        <p:sp>
          <p:nvSpPr>
            <p:cNvPr id="52" name="TextBox 52"/>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减肥行业和增重行业，其中减肥行业又可以分为减肥食品、减肥药品、减肥服务等子行业。</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据统计，全球减肥增重行业的市场规模已经超过百亿美元，并以每年5%左右的速度持续增长。</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全球市场规模</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中国减肥增重行业的市场规模也在逐年扩大，随着人们健康意识的提高和肥胖率的上升，市场需求不断增长。</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中国市场规模</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大型综合性健康管理公司</a:t>
            </a:r>
          </a:p>
        </p:txBody>
      </p:sp>
      <p:sp>
        <p:nvSpPr>
          <p:cNvPr id="9" name="TextBox 9"/>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如国内的康宝莱、安利等，提供全面的健康减肥或增重解决方案。</a:t>
            </a:r>
          </a:p>
        </p:txBody>
      </p:sp>
      <p:sp>
        <p:nvSpPr>
          <p:cNvPr id="10" name="TextBox 10"/>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专业的减肥服务机构</a:t>
            </a:r>
          </a:p>
        </p:txBody>
      </p:sp>
      <p:sp>
        <p:nvSpPr>
          <p:cNvPr id="11" name="TextBox 11"/>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如健身房、瑜伽馆、瘦身中心等，提供个性化的运动和饮食指导服务。</a:t>
            </a:r>
          </a:p>
        </p:txBody>
      </p:sp>
      <p:sp>
        <p:nvSpPr>
          <p:cNvPr id="12" name="TextBox 12"/>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线上减肥平台</a:t>
            </a:r>
          </a:p>
        </p:txBody>
      </p:sp>
      <p:sp>
        <p:nvSpPr>
          <p:cNvPr id="13" name="TextBox 13"/>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如薄荷、瘦身男女等，通过APP或网站提供在线饮食和运动计划。</a:t>
            </a:r>
          </a:p>
        </p:txBody>
      </p:sp>
      <p:sp>
        <p:nvSpPr>
          <p:cNvPr id="14" name="AutoShape 14"/>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主要参与者</a:t>
              </a:r>
            </a:p>
          </p:txBody>
        </p:sp>
      </p:grpSp>
      <p:sp>
        <p:nvSpPr>
          <p:cNvPr id="41" name="AutoShape 41"/>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6" name="TextBox 46"/>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7" name="TextBox 47"/>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消费者行为与需求</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年龄分布</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减肥增重行业的消费者主要集中在20-40岁年龄段，这一年龄段的人群关注自身形象和健康，有减肥或增重需求。</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性别比例</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女性消费者在减肥市场中占据较大比例，而男性消费者在增重市场中相对较多。</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地域差异</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不同地域的消费者对减肥增重产品的需求和消费习惯存在差异，一线城市的消费者更注重健康和品质，而二三线城市则更注重性价比。</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消费者画像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rcRect l="16792" r="16792"/>
          <a:stretch>
            <a:fillRect/>
          </a:stretch>
        </p:blipFill>
        <p:spPr>
          <a:xfrm>
            <a:off x="7092556" y="1559288"/>
            <a:ext cx="4492828" cy="4492828"/>
          </a:xfrm>
          <a:prstGeom prst="roundRect">
            <a:avLst/>
          </a:prstGeom>
        </p:spPr>
      </p:pic>
      <p:sp>
        <p:nvSpPr>
          <p:cNvPr id="5" name="Freeform 5"/>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7" name="Freeform 7"/>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9" name="Freeform 9"/>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11" name="TextBox 11"/>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随着健康意识的提高，消费者对减肥增重产品的需求逐渐从单纯追求瘦身或增重效果向健康、安全、可持续的方向转变。</a:t>
            </a:r>
          </a:p>
        </p:txBody>
      </p:sp>
      <p:sp>
        <p:nvSpPr>
          <p:cNvPr id="12" name="TextBox 12"/>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健康导向</a:t>
            </a:r>
          </a:p>
        </p:txBody>
      </p:sp>
      <p:sp>
        <p:nvSpPr>
          <p:cNvPr id="13" name="TextBox 13"/>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消费者对减肥增重产品的个性化需求增加，如定制化饮食计划、个人化运动方案等，以满足不同个体差异的需求。</a:t>
            </a:r>
          </a:p>
        </p:txBody>
      </p:sp>
      <p:sp>
        <p:nvSpPr>
          <p:cNvPr id="14" name="TextBox 14"/>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个性化需求</a:t>
            </a:r>
          </a:p>
        </p:txBody>
      </p:sp>
      <p:sp>
        <p:nvSpPr>
          <p:cNvPr id="15" name="TextBox 15"/>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消费者对智能化减肥增重产品的需求增加，如智能健身器材、智能体重秤等，以提高减肥增重的效果和便利性。</a:t>
            </a:r>
          </a:p>
        </p:txBody>
      </p:sp>
      <p:sp>
        <p:nvSpPr>
          <p:cNvPr id="16" name="TextBox 16"/>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智能化产品</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消费者需求演变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产品比较</a:t>
            </a:r>
          </a:p>
        </p:txBody>
      </p:sp>
      <p:sp>
        <p:nvSpPr>
          <p:cNvPr id="13" name="TextBox 13"/>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消费者会对不同品牌、类型的减肥增重产品进行比较，评估其效果、价格、口碑等方面的优劣。</a:t>
            </a:r>
          </a:p>
        </p:txBody>
      </p:sp>
      <p:sp>
        <p:nvSpPr>
          <p:cNvPr id="14" name="TextBox 14"/>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售后服务</a:t>
            </a:r>
          </a:p>
        </p:txBody>
      </p:sp>
      <p:sp>
        <p:nvSpPr>
          <p:cNvPr id="15" name="TextBox 15"/>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消费者对售后服务的质量和响应速度较为关注，良好的售后服务可以提高消费者的满意度和忠诚度。</a:t>
            </a:r>
          </a:p>
        </p:txBody>
      </p:sp>
      <p:sp>
        <p:nvSpPr>
          <p:cNvPr id="16" name="TextBox 16"/>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购买决策</a:t>
            </a:r>
          </a:p>
        </p:txBody>
      </p:sp>
      <p:sp>
        <p:nvSpPr>
          <p:cNvPr id="17" name="TextBox 17"/>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消费者在综合评估后做出购买决策，选择适合自己的减肥增重产品或服务。</a:t>
            </a:r>
          </a:p>
        </p:txBody>
      </p:sp>
      <p:sp>
        <p:nvSpPr>
          <p:cNvPr id="18" name="TextBox 18"/>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信息收集</a:t>
            </a:r>
          </a:p>
        </p:txBody>
      </p:sp>
      <p:sp>
        <p:nvSpPr>
          <p:cNvPr id="19" name="TextBox 19"/>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消费者在购买减肥增重产品前会通过多种渠道收集相关信息，如社交媒体、电商平台、线下门店等。</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消费者购买决策过程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市场趋势与动态</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https://d.book118.com/016141210154010100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2024-09-24T21:24:20.204</cp:lastPrinted>
  <dcterms:created xsi:type="dcterms:W3CDTF">2024-09-24T13:24:20Z</dcterms:created>
  <dcterms:modified xsi:type="dcterms:W3CDTF">2024-09-24T13:24:22Z</dcterms:modified>
</cp:coreProperties>
</file>