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A7A704-FB3B-4CFB-9034-569EC3C96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DFAF7-C981-4648-89E9-A7BE10D7E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FA95EE-7755-479A-900B-4D3598C66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38A0B0-7242-4E15-BE59-5D34639C3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07B9AB-EDAE-416D-8C80-2A65D27DD8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EA26BD-A73F-42EC-A11E-90C8BAFAC3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7A2DC1-C81B-4DA2-AC6A-B43184174D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EFBA2A-8D77-4030-B393-EF8A1DE41B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0006BB-BB36-4E64-8B2C-3A909DF62A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4826B1-38E7-4939-A960-7994DC236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4DF77C-BE77-4FDD-87D7-B283E0672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4410200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中医护理的情志护理PPT\n## 1.中医情志护理的基本概念与重要性\n### 1.1中医情志护理的定义与起源\n### 1.2情志护理在中医护理中的地位\n### 1.3情志护理对患者身心健康的影响\n## 2.中医情志护理的理论体系\n### 2.1中医情志护理的核心理念\n### 2.2情志护理与中医五行学说\n### 2.3情志护理与中医脏腑经络的关系\n## 3.中医情志护理的实践方法\n### 3.1中医情志护理的基本技巧\n### 3.2情志护理在中医治疗中的应用\n### 3.3情志护理在中医康复中的应用\n## 4.中医情志护理的现代研究与进展\n### 4.1情志护理的现代科学研究\n### 4.2情志护理在心理疾病治疗中的应用\n### 4.3情志护理在中医健康管理中的应用\n## 5.中医情志护理的未来发展趋势与挑战\n### 5.1情志护理在未来中医护理教育中的地位\n### 5.2情志护理在未来中医护理实践中的创新\n### 5.3情志护理在未来中医护理研究中的发展方向\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中医护理的情志护理PPT</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2}"/>
        <p:cNvGrpSpPr/>
        <p:nvPr/>
      </p:nvGrpSpPr>
      <p:grpSpPr>
        <a:xfrm>
          <a:off x="0" y="0"/>
          <a:ext cx="0" cy="0"/>
        </a:xfrm>
      </p:grpSpPr>
      <p:sp>
        <p:nvSpPr>
          <p:cNvPr id="118"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中医情志护理的基本概念与重要性</a:t>
            </a:r>
            <a:endParaRPr/>
          </a:p>
        </p:txBody>
      </p:sp>
      <p:sp>
        <p:nvSpPr>
          <p:cNvPr id="119"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grpSp>
        <p:nvGrpSpPr>
          <p:cNvPr id="16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3" name=""/>
            <p:cNvGrpSpPr/>
            <p:nvPr/>
          </p:nvGrpSpPr>
          <p:grpSpPr>
            <a:xfrm>
              <a:off x="685801" y="3146904"/>
              <a:ext cx="4207178" cy="3287791"/>
              <a:chOff x="685801" y="3146904"/>
              <a:chExt cx="4207178" cy="3287791"/>
            </a:xfrm>
          </p:grpSpPr>
          <p:sp>
            <p:nvSpPr>
              <p:cNvPr id="16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中医情志护理是指通过中医理论和护理方法来调节患者的情志，以达到身心和谐的目的</a:t>
                </a:r>
                <a:endParaRPr kumimoji="1" lang="en-US" altLang="zh-CN" sz="18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情志是指患者的</a:t>
                </a:r>
                <a:r>
                  <a:rPr lang="zh-CN" sz="1400" b="1">
                    <a:solidFill>
                      <a:schemeClr val="tx1">
                        <a:lumMod val="50000"/>
                        <a:lumOff val="50000"/>
                        <a:alpha val="100000"/>
                      </a:schemeClr>
                    </a:solidFill>
                    <a:latin typeface="微软雅黑"/>
                    <a:ea typeface="微软雅黑"/>
                  </a:rPr>
                  <a:t>情感</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中医理论认为，情志与人体的</a:t>
                </a:r>
                <a:r>
                  <a:rPr lang="zh-CN" sz="1400" b="1">
                    <a:solidFill>
                      <a:schemeClr val="tx1">
                        <a:lumMod val="50000"/>
                        <a:lumOff val="50000"/>
                        <a:alpha val="100000"/>
                      </a:schemeClr>
                    </a:solidFill>
                    <a:latin typeface="微软雅黑"/>
                    <a:ea typeface="微软雅黑"/>
                  </a:rPr>
                  <a:t>脏腑气血</a:t>
                </a:r>
                <a:r>
                  <a:rPr lang="zh-CN" sz="1400">
                    <a:solidFill>
                      <a:schemeClr val="tx1">
                        <a:lumMod val="50000"/>
                        <a:lumOff val="50000"/>
                        <a:alpha val="100000"/>
                      </a:schemeClr>
                    </a:solidFill>
                    <a:latin typeface="微软雅黑"/>
                    <a:ea typeface="微软雅黑"/>
                  </a:rPr>
                  <a:t>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情志护理旨在帮助患者调整情志，促进身心健康</a:t>
                </a:r>
                <a:endParaRPr/>
              </a:p>
            </p:txBody>
          </p:sp>
        </p:grpSp>
        <p:grpSp>
          <p:nvGrpSpPr>
            <p:cNvPr id="166" name=""/>
            <p:cNvGrpSpPr/>
            <p:nvPr/>
          </p:nvGrpSpPr>
          <p:grpSpPr>
            <a:xfrm>
              <a:off x="4408278" y="3146904"/>
              <a:ext cx="3798485" cy="3287791"/>
              <a:chOff x="4408278" y="3146904"/>
              <a:chExt cx="3798485" cy="3287791"/>
            </a:xfrm>
          </p:grpSpPr>
          <p:sp>
            <p:nvSpPr>
              <p:cNvPr id="16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中医情志护理的起源可以追溯到古代中医时期</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古代中医注重</a:t>
                </a:r>
                <a:r>
                  <a:rPr lang="zh-CN" sz="1400" b="1">
                    <a:solidFill>
                      <a:schemeClr val="tx1">
                        <a:lumMod val="50000"/>
                        <a:lumOff val="50000"/>
                        <a:alpha val="100000"/>
                      </a:schemeClr>
                    </a:solidFill>
                    <a:latin typeface="微软雅黑"/>
                    <a:ea typeface="微软雅黑"/>
                  </a:rPr>
                  <a:t>养生</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治病</a:t>
                </a:r>
                <a:r>
                  <a:rPr lang="zh-CN" sz="1400">
                    <a:solidFill>
                      <a:schemeClr val="tx1">
                        <a:lumMod val="50000"/>
                        <a:lumOff val="50000"/>
                        <a:alpha val="100000"/>
                      </a:schemeClr>
                    </a:solidFill>
                    <a:latin typeface="微软雅黑"/>
                    <a:ea typeface="微软雅黑"/>
                  </a:rPr>
                  <a:t>相结合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情志护理作为中医养生的一部分，逐渐发展成为一门独立的学科</a:t>
                </a:r>
                <a:endParaRPr/>
              </a:p>
            </p:txBody>
          </p:sp>
        </p:grpSp>
        <p:grpSp>
          <p:nvGrpSpPr>
            <p:cNvPr id="169" name=""/>
            <p:cNvGrpSpPr/>
            <p:nvPr/>
          </p:nvGrpSpPr>
          <p:grpSpPr>
            <a:xfrm>
              <a:off x="7707715" y="3146904"/>
              <a:ext cx="3798485" cy="3287791"/>
              <a:chOff x="7707715" y="3146904"/>
              <a:chExt cx="3798485" cy="3287791"/>
            </a:xfrm>
          </p:grpSpPr>
          <p:sp>
            <p:nvSpPr>
              <p:cNvPr id="17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中医情志护理在现代中医护理中占有重要地位</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中医情志护理与</a:t>
                </a:r>
                <a:r>
                  <a:rPr lang="zh-CN" sz="1400" b="1">
                    <a:solidFill>
                      <a:schemeClr val="tx1">
                        <a:lumMod val="50000"/>
                        <a:lumOff val="50000"/>
                        <a:alpha val="100000"/>
                      </a:schemeClr>
                    </a:solidFill>
                    <a:latin typeface="微软雅黑"/>
                    <a:ea typeface="微软雅黑"/>
                  </a:rPr>
                  <a:t>中医治疗</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中医康复</a:t>
                </a:r>
                <a:r>
                  <a:rPr lang="zh-CN" sz="1400">
                    <a:solidFill>
                      <a:schemeClr val="tx1">
                        <a:lumMod val="50000"/>
                        <a:lumOff val="50000"/>
                        <a:alpha val="100000"/>
                      </a:schemeClr>
                    </a:solidFill>
                    <a:latin typeface="微软雅黑"/>
                    <a:ea typeface="微软雅黑"/>
                  </a:rPr>
                  <a:t>等方面紧密结合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通过情志护理，患者可以更好地配合治疗，提高治疗效果</a:t>
                </a:r>
                <a:endParaRPr/>
              </a:p>
            </p:txBody>
          </p:sp>
        </p:grpSp>
      </p:grpSp>
      <p:sp>
        <p:nvSpPr>
          <p:cNvPr id="17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中医情志护理的定义与起源</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sp>
        <p:nvSpPr>
          <p:cNvPr id="174"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75"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76" name="Group 474"/>
            <p:cNvGrpSpPr/>
            <p:nvPr/>
          </p:nvGrpSpPr>
          <p:grpSpPr>
            <a:xfrm>
              <a:off x="454962" y="1575832"/>
              <a:ext cx="5829300" cy="1489352"/>
              <a:chOff x="454963" y="1575832"/>
              <a:chExt cx="5829300" cy="1489352"/>
            </a:xfrm>
          </p:grpSpPr>
          <p:sp>
            <p:nvSpPr>
              <p:cNvPr id="177"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中医护理包括</a:t>
                </a:r>
                <a:r>
                  <a:rPr lang="zh-CN" sz="1400" b="1">
                    <a:solidFill>
                      <a:schemeClr val="tx1">
                        <a:alpha val="100000"/>
                      </a:schemeClr>
                    </a:solidFill>
                    <a:latin typeface="Microsoft Yahei"/>
                    <a:ea typeface="Microsoft Yahei"/>
                  </a:rPr>
                  <a:t>药物治疗</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针灸推拿</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情志护理</a:t>
                </a:r>
                <a:r>
                  <a:rPr lang="zh-CN" sz="1400">
                    <a:solidFill>
                      <a:schemeClr val="tx1">
                        <a:alpha val="100000"/>
                      </a:schemeClr>
                    </a:solidFill>
                    <a:latin typeface="Microsoft Yahei"/>
                    <a:ea typeface="Microsoft Yahei"/>
                  </a:rPr>
                  <a:t>等多方面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情志护理在中医护理中占有重要地位，有助于提高整体护理效果</a:t>
                </a:r>
                <a:endParaRPr/>
              </a:p>
            </p:txBody>
          </p:sp>
          <p:sp>
            <p:nvSpPr>
              <p:cNvPr id="178"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情志护理是中医护理的重要组成部分</a:t>
                </a:r>
                <a:endParaRPr/>
              </a:p>
            </p:txBody>
          </p:sp>
        </p:grpSp>
        <p:grpSp>
          <p:nvGrpSpPr>
            <p:cNvPr id="179" name="Group 477"/>
            <p:cNvGrpSpPr/>
            <p:nvPr/>
          </p:nvGrpSpPr>
          <p:grpSpPr>
            <a:xfrm>
              <a:off x="454962" y="3071702"/>
              <a:ext cx="5829300" cy="1489351"/>
              <a:chOff x="454963" y="3071702"/>
              <a:chExt cx="5829300" cy="1489351"/>
            </a:xfrm>
          </p:grpSpPr>
          <p:sp>
            <p:nvSpPr>
              <p:cNvPr id="180"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通过调节患者的情志，有助于缓解患者的</a:t>
                </a:r>
                <a:r>
                  <a:rPr lang="zh-CN" sz="1400" b="1">
                    <a:solidFill>
                      <a:schemeClr val="tx1">
                        <a:alpha val="100000"/>
                      </a:schemeClr>
                    </a:solidFill>
                    <a:latin typeface="Microsoft Yahei"/>
                    <a:ea typeface="Microsoft Yahei"/>
                  </a:rPr>
                  <a:t>心理压力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有助于提高患者的</a:t>
                </a:r>
                <a:r>
                  <a:rPr lang="zh-CN" sz="1400" b="1">
                    <a:solidFill>
                      <a:schemeClr val="tx1">
                        <a:alpha val="100000"/>
                      </a:schemeClr>
                    </a:solidFill>
                    <a:latin typeface="Microsoft Yahei"/>
                    <a:ea typeface="Microsoft Yahei"/>
                  </a:rPr>
                  <a:t>生活质量</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治疗效果</a:t>
                </a:r>
                <a:endParaRPr/>
              </a:p>
            </p:txBody>
          </p:sp>
          <p:sp>
            <p:nvSpPr>
              <p:cNvPr id="181"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情志护理在中医护理中的独特作用</a:t>
                </a:r>
                <a:endParaRPr/>
              </a:p>
            </p:txBody>
          </p:sp>
        </p:grpSp>
        <p:grpSp>
          <p:nvGrpSpPr>
            <p:cNvPr id="182" name="Group 480"/>
            <p:cNvGrpSpPr/>
            <p:nvPr/>
          </p:nvGrpSpPr>
          <p:grpSpPr>
            <a:xfrm>
              <a:off x="454962" y="4660638"/>
              <a:ext cx="6019800" cy="1489352"/>
              <a:chOff x="454963" y="4660638"/>
              <a:chExt cx="6019800" cy="1489352"/>
            </a:xfrm>
          </p:grpSpPr>
          <p:sp>
            <p:nvSpPr>
              <p:cNvPr id="183"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情志护理可以应用于</a:t>
                </a:r>
                <a:r>
                  <a:rPr lang="zh-CN" sz="1400" b="1">
                    <a:solidFill>
                      <a:schemeClr val="tx1">
                        <a:alpha val="100000"/>
                      </a:schemeClr>
                    </a:solidFill>
                    <a:latin typeface="Microsoft Yahei"/>
                    <a:ea typeface="Microsoft Yahei"/>
                  </a:rPr>
                  <a:t>各种疾病</a:t>
                </a:r>
                <a:r>
                  <a:rPr lang="zh-CN" sz="1400">
                    <a:solidFill>
                      <a:schemeClr val="tx1">
                        <a:alpha val="100000"/>
                      </a:schemeClr>
                    </a:solidFill>
                    <a:latin typeface="Microsoft Yahei"/>
                    <a:ea typeface="Microsoft Yahei"/>
                  </a:rPr>
                  <a:t>的治疗和康复过程中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特别对于</a:t>
                </a:r>
                <a:r>
                  <a:rPr lang="zh-CN" sz="1400" b="1">
                    <a:solidFill>
                      <a:schemeClr val="tx1">
                        <a:alpha val="100000"/>
                      </a:schemeClr>
                    </a:solidFill>
                    <a:latin typeface="Microsoft Yahei"/>
                    <a:ea typeface="Microsoft Yahei"/>
                  </a:rPr>
                  <a:t>心理疾病</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慢性疾病</a:t>
                </a:r>
                <a:r>
                  <a:rPr lang="zh-CN" sz="1400">
                    <a:solidFill>
                      <a:schemeClr val="tx1">
                        <a:alpha val="100000"/>
                      </a:schemeClr>
                    </a:solidFill>
                    <a:latin typeface="Microsoft Yahei"/>
                    <a:ea typeface="Microsoft Yahei"/>
                  </a:rPr>
                  <a:t>等，情志护理具有显著的效果</a:t>
                </a:r>
                <a:endParaRPr/>
              </a:p>
            </p:txBody>
          </p:sp>
          <p:sp>
            <p:nvSpPr>
              <p:cNvPr id="184"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情志护理在中医护理中的广泛应用</a:t>
                </a:r>
                <a:endParaRPr/>
              </a:p>
            </p:txBody>
          </p:sp>
        </p:grpSp>
      </p:grpSp>
      <p:pic>
        <p:nvPicPr>
          <p:cNvPr id="185"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86"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187"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188"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18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情志护理在中医护理中的地位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pic>
        <p:nvPicPr>
          <p:cNvPr id="191"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92"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93" name="组合 3"/>
            <p:cNvGrpSpPr/>
            <p:nvPr/>
          </p:nvGrpSpPr>
          <p:grpSpPr>
            <a:xfrm>
              <a:off x="5582412" y="1807048"/>
              <a:ext cx="5629117" cy="1487888"/>
              <a:chOff x="571500" y="1815543"/>
              <a:chExt cx="5629117" cy="1487888"/>
            </a:xfrm>
          </p:grpSpPr>
          <p:sp>
            <p:nvSpPr>
              <p:cNvPr id="19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情志护理对患者身心健康的影响</a:t>
                </a:r>
                <a:endParaRPr lang="en-US" b="1">
                  <a:solidFill>
                    <a:schemeClr val="accent1">
                      <a:alpha val="100000"/>
                    </a:schemeClr>
                  </a:solidFill>
                  <a:latin typeface="微软雅黑"/>
                  <a:ea typeface="微软雅黑"/>
                </a:endParaRPr>
              </a:p>
            </p:txBody>
          </p:sp>
          <p:sp>
            <p:nvSpPr>
              <p:cNvPr id="195"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通过调节情志，有助于缓解患者的</a:t>
                </a:r>
                <a:r>
                  <a:rPr lang="zh-CN" sz="1400" b="1">
                    <a:solidFill>
                      <a:schemeClr val="tx1">
                        <a:lumMod val="50000"/>
                        <a:lumOff val="50000"/>
                        <a:alpha val="100000"/>
                      </a:schemeClr>
                    </a:solidFill>
                    <a:latin typeface="微软雅黑"/>
                    <a:ea typeface="微软雅黑"/>
                  </a:rPr>
                  <a:t>心理压力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有助于提高患者的</a:t>
                </a:r>
                <a:r>
                  <a:rPr lang="zh-CN" sz="1400" b="1">
                    <a:solidFill>
                      <a:schemeClr val="tx1">
                        <a:lumMod val="50000"/>
                        <a:lumOff val="50000"/>
                        <a:alpha val="100000"/>
                      </a:schemeClr>
                    </a:solidFill>
                    <a:latin typeface="微软雅黑"/>
                    <a:ea typeface="微软雅黑"/>
                  </a:rPr>
                  <a:t>生活质量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治疗效果</a:t>
                </a:r>
                <a:endParaRPr/>
              </a:p>
            </p:txBody>
          </p:sp>
          <p:sp>
            <p:nvSpPr>
              <p:cNvPr id="196"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7" name="组合 7"/>
            <p:cNvGrpSpPr/>
            <p:nvPr/>
          </p:nvGrpSpPr>
          <p:grpSpPr>
            <a:xfrm>
              <a:off x="5582412" y="3393011"/>
              <a:ext cx="5629118" cy="1487888"/>
              <a:chOff x="571500" y="1815543"/>
              <a:chExt cx="5629118" cy="1487888"/>
            </a:xfrm>
          </p:grpSpPr>
          <p:sp>
            <p:nvSpPr>
              <p:cNvPr id="19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情志护理对患者生理功能的影响</a:t>
                </a:r>
                <a:endParaRPr lang="en-US" b="1">
                  <a:solidFill>
                    <a:schemeClr val="accent1">
                      <a:alpha val="100000"/>
                    </a:schemeClr>
                  </a:solidFill>
                  <a:latin typeface="微软雅黑"/>
                  <a:ea typeface="微软雅黑"/>
                </a:endParaRPr>
              </a:p>
            </p:txBody>
          </p:sp>
          <p:sp>
            <p:nvSpPr>
              <p:cNvPr id="19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情志护理可以调节患者的</a:t>
                </a:r>
                <a:r>
                  <a:rPr lang="zh-CN" sz="1400" b="1">
                    <a:solidFill>
                      <a:schemeClr val="tx1">
                        <a:lumMod val="50000"/>
                        <a:lumOff val="50000"/>
                        <a:alpha val="100000"/>
                      </a:schemeClr>
                    </a:solidFill>
                    <a:latin typeface="微软雅黑"/>
                    <a:ea typeface="微软雅黑"/>
                  </a:rPr>
                  <a:t>气血运行</a:t>
                </a:r>
                <a:r>
                  <a:rPr lang="zh-CN" sz="1400">
                    <a:solidFill>
                      <a:schemeClr val="tx1">
                        <a:lumMod val="50000"/>
                        <a:lumOff val="50000"/>
                        <a:alpha val="100000"/>
                      </a:schemeClr>
                    </a:solidFill>
                    <a:latin typeface="微软雅黑"/>
                    <a:ea typeface="微软雅黑"/>
                  </a:rPr>
                  <a:t>，改善脏腑功能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有助于提高患者的</a:t>
                </a:r>
                <a:r>
                  <a:rPr lang="zh-CN" sz="1400" b="1">
                    <a:solidFill>
                      <a:schemeClr val="tx1">
                        <a:lumMod val="50000"/>
                        <a:lumOff val="50000"/>
                        <a:alpha val="100000"/>
                      </a:schemeClr>
                    </a:solidFill>
                    <a:latin typeface="微软雅黑"/>
                    <a:ea typeface="微软雅黑"/>
                  </a:rPr>
                  <a:t>免疫力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抵抗力</a:t>
                </a:r>
                <a:endParaRPr/>
              </a:p>
            </p:txBody>
          </p:sp>
          <p:sp>
            <p:nvSpPr>
              <p:cNvPr id="200"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01" name="组合 11"/>
            <p:cNvGrpSpPr/>
            <p:nvPr/>
          </p:nvGrpSpPr>
          <p:grpSpPr>
            <a:xfrm>
              <a:off x="5582412" y="4978974"/>
              <a:ext cx="5629118" cy="1487888"/>
              <a:chOff x="571500" y="1815543"/>
              <a:chExt cx="5629118" cy="1487888"/>
            </a:xfrm>
          </p:grpSpPr>
          <p:sp>
            <p:nvSpPr>
              <p:cNvPr id="202"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情志护理对患者心理状态的影响</a:t>
                </a:r>
                <a:endParaRPr lang="en-US" b="1">
                  <a:solidFill>
                    <a:schemeClr val="accent1">
                      <a:alpha val="100000"/>
                    </a:schemeClr>
                  </a:solidFill>
                  <a:latin typeface="微软雅黑"/>
                  <a:ea typeface="微软雅黑"/>
                </a:endParaRPr>
              </a:p>
            </p:txBody>
          </p:sp>
          <p:sp>
            <p:nvSpPr>
              <p:cNvPr id="20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通过情志护理，患者可以更好地面对疾病，增强</a:t>
                </a:r>
                <a:r>
                  <a:rPr lang="zh-CN" sz="1400" b="1">
                    <a:solidFill>
                      <a:schemeClr val="tx1">
                        <a:lumMod val="50000"/>
                        <a:lumOff val="50000"/>
                        <a:alpha val="100000"/>
                      </a:schemeClr>
                    </a:solidFill>
                    <a:latin typeface="微软雅黑"/>
                    <a:ea typeface="微软雅黑"/>
                  </a:rPr>
                  <a:t>自信心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有助于患者建立</a:t>
                </a:r>
                <a:r>
                  <a:rPr lang="zh-CN" sz="1400" b="1">
                    <a:solidFill>
                      <a:schemeClr val="tx1">
                        <a:lumMod val="50000"/>
                        <a:lumOff val="50000"/>
                        <a:alpha val="100000"/>
                      </a:schemeClr>
                    </a:solidFill>
                    <a:latin typeface="微软雅黑"/>
                    <a:ea typeface="微软雅黑"/>
                  </a:rPr>
                  <a:t>积极的心态</a:t>
                </a:r>
                <a:r>
                  <a:rPr lang="zh-CN" sz="1400">
                    <a:solidFill>
                      <a:schemeClr val="tx1">
                        <a:lumMod val="50000"/>
                        <a:lumOff val="50000"/>
                        <a:alpha val="100000"/>
                      </a:schemeClr>
                    </a:solidFill>
                    <a:latin typeface="微软雅黑"/>
                    <a:ea typeface="微软雅黑"/>
                  </a:rPr>
                  <a:t>，更好地配合治疗</a:t>
                </a:r>
                <a:endParaRPr/>
              </a:p>
            </p:txBody>
          </p:sp>
          <p:sp>
            <p:nvSpPr>
              <p:cNvPr id="204"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情志护理对患者身心健康的影响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2}"/>
        <p:cNvGrpSpPr/>
        <p:nvPr/>
      </p:nvGrpSpPr>
      <p:grpSpPr>
        <a:xfrm>
          <a:off x="0" y="0"/>
          <a:ext cx="0" cy="0"/>
        </a:xfrm>
      </p:grpSpPr>
      <p:sp>
        <p:nvSpPr>
          <p:cNvPr id="20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中医情志护理的理论体系</a:t>
            </a:r>
            <a:endParaRPr/>
          </a:p>
        </p:txBody>
      </p:sp>
      <p:sp>
        <p:nvSpPr>
          <p:cNvPr id="20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grpSp>
        <p:nvGrpSpPr>
          <p:cNvPr id="21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11" name="Group 9"/>
            <p:cNvGrpSpPr/>
            <p:nvPr/>
          </p:nvGrpSpPr>
          <p:grpSpPr>
            <a:xfrm>
              <a:off x="5982796" y="1521950"/>
              <a:ext cx="5687135" cy="1523479"/>
              <a:chOff x="5982796" y="1521950"/>
              <a:chExt cx="5687135" cy="1523479"/>
            </a:xfrm>
          </p:grpSpPr>
          <p:sp>
            <p:nvSpPr>
              <p:cNvPr id="21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中医情志护理的核心理念是阴阳平衡</a:t>
                </a:r>
                <a:endParaRPr/>
              </a:p>
            </p:txBody>
          </p:sp>
          <p:sp>
            <p:nvSpPr>
              <p:cNvPr id="21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中医认为，情志与人体的</a:t>
                </a:r>
                <a:r>
                  <a:rPr lang="zh-CN" sz="1400" b="1">
                    <a:solidFill>
                      <a:schemeClr val="tx1">
                        <a:alpha val="100000"/>
                      </a:schemeClr>
                    </a:solidFill>
                    <a:latin typeface="Microsoft Yahei"/>
                    <a:ea typeface="Microsoft Yahei"/>
                  </a:rPr>
                  <a:t>阴阳气血</a:t>
                </a:r>
                <a:r>
                  <a:rPr lang="zh-CN" sz="1400">
                    <a:solidFill>
                      <a:schemeClr val="tx1">
                        <a:alpha val="100000"/>
                      </a:schemeClr>
                    </a:solidFill>
                    <a:latin typeface="Microsoft Yahei"/>
                    <a:ea typeface="Microsoft Yahei"/>
                  </a:rPr>
                  <a:t>密切相关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通过调节情志，可以达到阴阳平衡，促进身心健康</a:t>
                </a:r>
                <a:endParaRPr/>
              </a:p>
            </p:txBody>
          </p:sp>
        </p:grpSp>
        <p:grpSp>
          <p:nvGrpSpPr>
            <p:cNvPr id="214" name="Group 2"/>
            <p:cNvGrpSpPr/>
            <p:nvPr/>
          </p:nvGrpSpPr>
          <p:grpSpPr>
            <a:xfrm>
              <a:off x="5982796" y="3170591"/>
              <a:ext cx="5783287" cy="1523479"/>
              <a:chOff x="5982796" y="3170591"/>
              <a:chExt cx="5783287" cy="1523479"/>
            </a:xfrm>
          </p:grpSpPr>
          <p:sp>
            <p:nvSpPr>
              <p:cNvPr id="21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中医情志护理的核心理念是五行相克</a:t>
                </a:r>
                <a:endParaRPr/>
              </a:p>
            </p:txBody>
          </p:sp>
          <p:sp>
            <p:nvSpPr>
              <p:cNvPr id="21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中医五行学说认为，情志与人体的</a:t>
                </a:r>
                <a:r>
                  <a:rPr lang="zh-CN" sz="1400" b="1">
                    <a:solidFill>
                      <a:schemeClr val="tx1">
                        <a:alpha val="100000"/>
                      </a:schemeClr>
                    </a:solidFill>
                    <a:latin typeface="Microsoft Yahei"/>
                    <a:ea typeface="Microsoft Yahei"/>
                  </a:rPr>
                  <a:t>五脏</a:t>
                </a:r>
                <a:r>
                  <a:rPr lang="zh-CN" sz="1400">
                    <a:solidFill>
                      <a:schemeClr val="tx1">
                        <a:alpha val="100000"/>
                      </a:schemeClr>
                    </a:solidFill>
                    <a:latin typeface="Microsoft Yahei"/>
                    <a:ea typeface="Microsoft Yahei"/>
                  </a:rPr>
                  <a:t>密切相关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通过调节情志，可以达到五行相克，促进脏腑功能平衡</a:t>
                </a:r>
                <a:endParaRPr/>
              </a:p>
            </p:txBody>
          </p:sp>
        </p:grpSp>
        <p:grpSp>
          <p:nvGrpSpPr>
            <p:cNvPr id="217" name="Group 5"/>
            <p:cNvGrpSpPr/>
            <p:nvPr/>
          </p:nvGrpSpPr>
          <p:grpSpPr>
            <a:xfrm>
              <a:off x="5982796" y="4823246"/>
              <a:ext cx="5783287" cy="1523479"/>
              <a:chOff x="5982796" y="4823246"/>
              <a:chExt cx="5783287" cy="1523479"/>
            </a:xfrm>
          </p:grpSpPr>
          <p:sp>
            <p:nvSpPr>
              <p:cNvPr id="21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中医情志护理的核心理念是心身合一</a:t>
                </a:r>
                <a:endParaRPr/>
              </a:p>
            </p:txBody>
          </p:sp>
          <p:sp>
            <p:nvSpPr>
              <p:cNvPr id="21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中医认为，情志与人体的</a:t>
                </a:r>
                <a:r>
                  <a:rPr lang="zh-CN" sz="1400" b="1">
                    <a:solidFill>
                      <a:schemeClr val="tx1">
                        <a:alpha val="100000"/>
                      </a:schemeClr>
                    </a:solidFill>
                    <a:latin typeface="Microsoft Yahei"/>
                    <a:ea typeface="Microsoft Yahei"/>
                  </a:rPr>
                  <a:t>心</a:t>
                </a:r>
                <a:r>
                  <a:rPr lang="zh-CN" sz="1400">
                    <a:solidFill>
                      <a:schemeClr val="tx1">
                        <a:alpha val="100000"/>
                      </a:schemeClr>
                    </a:solidFill>
                    <a:latin typeface="Microsoft Yahei"/>
                    <a:ea typeface="Microsoft Yahei"/>
                  </a:rPr>
                  <a:t>密切相关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通过调节情志，可以达到心身合一，促进身心健康</a:t>
                </a:r>
                <a:endParaRPr/>
              </a:p>
            </p:txBody>
          </p:sp>
        </p:grpSp>
      </p:grpSp>
      <p:pic>
        <p:nvPicPr>
          <p:cNvPr id="22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中医情志护理的核心理念</a:t>
            </a:r>
            <a:endParaRPr lang="en-US" altLang="zh-CN" sz="2800" b="1">
              <a:latin typeface="+mj-ea"/>
              <a:ea typeface="+mj-ea"/>
            </a:endParaRPr>
          </a:p>
        </p:txBody>
      </p:sp>
      <p:sp>
        <p:nvSpPr>
          <p:cNvPr id="22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2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2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grpSp>
        <p:nvGrpSpPr>
          <p:cNvPr id="226"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7" name=""/>
            <p:cNvGrpSpPr/>
            <p:nvPr/>
          </p:nvGrpSpPr>
          <p:grpSpPr>
            <a:xfrm>
              <a:off x="4252327" y="1207692"/>
              <a:ext cx="8485777" cy="1440001"/>
              <a:chOff x="4252327" y="1207692"/>
              <a:chExt cx="8485777" cy="1440001"/>
            </a:xfrm>
          </p:grpSpPr>
          <p:sp>
            <p:nvSpPr>
              <p:cNvPr id="22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情志护理与中医五行学说的关系</a:t>
                </a:r>
                <a:endParaRPr lang="en-US" altLang="zh-CN" sz="2000" b="1">
                  <a:latin typeface="Microsoft YaHei" panose="020b0503020204020204" pitchFamily="34" charset="-122"/>
                  <a:ea typeface="Microsoft YaHei" panose="020b0503020204020204" pitchFamily="34" charset="-122"/>
                </a:endParaRPr>
              </a:p>
            </p:txBody>
          </p:sp>
          <p:sp>
            <p:nvSpPr>
              <p:cNvPr id="23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中医五行学说认为，情志与人体的</a:t>
                </a:r>
                <a:r>
                  <a:rPr lang="zh-CN" sz="1400" b="1">
                    <a:solidFill>
                      <a:schemeClr val="tx1">
                        <a:lumMod val="50000"/>
                        <a:lumOff val="50000"/>
                        <a:alpha val="100000"/>
                      </a:schemeClr>
                    </a:solidFill>
                    <a:latin typeface="微软雅黑"/>
                    <a:ea typeface="微软雅黑"/>
                  </a:rPr>
                  <a:t>五脏</a:t>
                </a:r>
                <a:r>
                  <a:rPr lang="zh-CN" sz="1400">
                    <a:solidFill>
                      <a:schemeClr val="tx1">
                        <a:lumMod val="50000"/>
                        <a:lumOff val="50000"/>
                        <a:alpha val="100000"/>
                      </a:schemeClr>
                    </a:solidFill>
                    <a:latin typeface="微软雅黑"/>
                    <a:ea typeface="微软雅黑"/>
                  </a:rPr>
                  <a:t>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通过调节情志，可以达到五行相克，促进脏腑功能平衡</a:t>
                </a:r>
                <a:endParaRPr/>
              </a:p>
            </p:txBody>
          </p:sp>
          <p:pic>
            <p:nvPicPr>
              <p:cNvPr id="23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2" name=""/>
            <p:cNvGrpSpPr/>
            <p:nvPr/>
          </p:nvGrpSpPr>
          <p:grpSpPr>
            <a:xfrm>
              <a:off x="4252325" y="2998393"/>
              <a:ext cx="8485779" cy="1440000"/>
              <a:chOff x="4252325" y="2998393"/>
              <a:chExt cx="8485779" cy="1440000"/>
            </a:xfrm>
          </p:grpSpPr>
          <p:sp>
            <p:nvSpPr>
              <p:cNvPr id="23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情志护理在中医五行学说中的应用</a:t>
                </a:r>
                <a:endParaRPr lang="en-US" altLang="zh-CN" sz="2000" b="1">
                  <a:latin typeface="Microsoft YaHei" panose="020b0503020204020204" pitchFamily="34" charset="-122"/>
                  <a:ea typeface="Microsoft YaHei" panose="020b0503020204020204" pitchFamily="34" charset="-122"/>
                </a:endParaRPr>
              </a:p>
            </p:txBody>
          </p:sp>
          <p:sp>
            <p:nvSpPr>
              <p:cNvPr id="23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通过调节情志，可以调节</a:t>
                </a:r>
                <a:r>
                  <a:rPr lang="zh-CN" sz="1400" b="1">
                    <a:solidFill>
                      <a:schemeClr val="tx1">
                        <a:lumMod val="50000"/>
                        <a:lumOff val="50000"/>
                        <a:alpha val="100000"/>
                      </a:schemeClr>
                    </a:solidFill>
                    <a:latin typeface="微软雅黑"/>
                    <a:ea typeface="微软雅黑"/>
                  </a:rPr>
                  <a:t>五脏功能</a:t>
                </a:r>
                <a:r>
                  <a:rPr lang="zh-CN" sz="1400">
                    <a:solidFill>
                      <a:schemeClr val="tx1">
                        <a:lumMod val="50000"/>
                        <a:lumOff val="50000"/>
                        <a:alpha val="100000"/>
                      </a:schemeClr>
                    </a:solidFill>
                    <a:latin typeface="微软雅黑"/>
                    <a:ea typeface="微软雅黑"/>
                  </a:rPr>
                  <a:t>，达到五行平衡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例如，通过调节</a:t>
                </a:r>
                <a:r>
                  <a:rPr lang="zh-CN" sz="1400" b="1">
                    <a:solidFill>
                      <a:schemeClr val="tx1">
                        <a:lumMod val="50000"/>
                        <a:lumOff val="50000"/>
                        <a:alpha val="100000"/>
                      </a:schemeClr>
                    </a:solidFill>
                    <a:latin typeface="微软雅黑"/>
                    <a:ea typeface="微软雅黑"/>
                  </a:rPr>
                  <a:t>悲</a:t>
                </a:r>
                <a:r>
                  <a:rPr lang="zh-CN" sz="1400">
                    <a:solidFill>
                      <a:schemeClr val="tx1">
                        <a:lumMod val="50000"/>
                        <a:lumOff val="50000"/>
                        <a:alpha val="100000"/>
                      </a:schemeClr>
                    </a:solidFill>
                    <a:latin typeface="微软雅黑"/>
                    <a:ea typeface="微软雅黑"/>
                  </a:rPr>
                  <a:t>情志，可以缓解</a:t>
                </a:r>
                <a:r>
                  <a:rPr lang="zh-CN" sz="1400" b="1">
                    <a:solidFill>
                      <a:schemeClr val="tx1">
                        <a:lumMod val="50000"/>
                        <a:lumOff val="50000"/>
                        <a:alpha val="100000"/>
                      </a:schemeClr>
                    </a:solidFill>
                    <a:latin typeface="微软雅黑"/>
                    <a:ea typeface="微软雅黑"/>
                  </a:rPr>
                  <a:t>肺脏</a:t>
                </a:r>
                <a:r>
                  <a:rPr lang="zh-CN" sz="1400">
                    <a:solidFill>
                      <a:schemeClr val="tx1">
                        <a:lumMod val="50000"/>
                        <a:lumOff val="50000"/>
                        <a:alpha val="100000"/>
                      </a:schemeClr>
                    </a:solidFill>
                    <a:latin typeface="微软雅黑"/>
                    <a:ea typeface="微软雅黑"/>
                  </a:rPr>
                  <a:t>疾病</a:t>
                </a:r>
                <a:endParaRPr/>
              </a:p>
            </p:txBody>
          </p:sp>
          <p:pic>
            <p:nvPicPr>
              <p:cNvPr id="23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7" name=""/>
            <p:cNvGrpSpPr/>
            <p:nvPr/>
          </p:nvGrpSpPr>
          <p:grpSpPr>
            <a:xfrm>
              <a:off x="4252323" y="4789093"/>
              <a:ext cx="8485781" cy="1440002"/>
              <a:chOff x="4252323" y="4789093"/>
              <a:chExt cx="8485781" cy="1440002"/>
            </a:xfrm>
          </p:grpSpPr>
          <p:sp>
            <p:nvSpPr>
              <p:cNvPr id="23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情志护理在中医五行学说中的实践</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中医情志护理可以通过</a:t>
                </a:r>
                <a:r>
                  <a:rPr lang="zh-CN" sz="1400" b="1">
                    <a:solidFill>
                      <a:schemeClr val="tx1">
                        <a:lumMod val="50000"/>
                        <a:lumOff val="50000"/>
                        <a:alpha val="100000"/>
                      </a:schemeClr>
                    </a:solidFill>
                    <a:latin typeface="微软雅黑"/>
                    <a:ea typeface="微软雅黑"/>
                  </a:rPr>
                  <a:t>五行音乐</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五行饮食</a:t>
                </a:r>
                <a:r>
                  <a:rPr lang="zh-CN" sz="1400">
                    <a:solidFill>
                      <a:schemeClr val="tx1">
                        <a:lumMod val="50000"/>
                        <a:lumOff val="50000"/>
                        <a:alpha val="100000"/>
                      </a:schemeClr>
                    </a:solidFill>
                    <a:latin typeface="微软雅黑"/>
                    <a:ea typeface="微软雅黑"/>
                  </a:rPr>
                  <a:t>等方式来调节情志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通过这些方法，可以达到五行平衡，促进身心健康</a:t>
                </a:r>
                <a:endParaRPr/>
              </a:p>
            </p:txBody>
          </p:sp>
          <p:pic>
            <p:nvPicPr>
              <p:cNvPr id="24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情志护理与中医五行学说</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45"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46" name="组合 4"/>
            <p:cNvGrpSpPr/>
            <p:nvPr/>
          </p:nvGrpSpPr>
          <p:grpSpPr>
            <a:xfrm>
              <a:off x="660396" y="1892786"/>
              <a:ext cx="5622867" cy="1446014"/>
              <a:chOff x="571500" y="1815543"/>
              <a:chExt cx="5622867" cy="1446014"/>
            </a:xfrm>
          </p:grpSpPr>
          <p:sp>
            <p:nvSpPr>
              <p:cNvPr id="24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情志护理与中医脏腑经络的关系</a:t>
                </a:r>
                <a:endParaRPr lang="en-US" b="1">
                  <a:solidFill>
                    <a:schemeClr val="accent1">
                      <a:alpha val="100000"/>
                    </a:schemeClr>
                  </a:solidFill>
                  <a:latin typeface="微软雅黑"/>
                  <a:ea typeface="微软雅黑"/>
                </a:endParaRPr>
              </a:p>
            </p:txBody>
          </p:sp>
          <p:sp>
            <p:nvSpPr>
              <p:cNvPr id="248"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中医认为，情志与人体的</a:t>
                </a:r>
                <a:r>
                  <a:rPr lang="zh-CN" sz="1400" b="1">
                    <a:solidFill>
                      <a:schemeClr val="tx1">
                        <a:lumMod val="50000"/>
                        <a:lumOff val="50000"/>
                        <a:alpha val="100000"/>
                      </a:schemeClr>
                    </a:solidFill>
                    <a:latin typeface="微软雅黑"/>
                    <a:ea typeface="微软雅黑"/>
                  </a:rPr>
                  <a:t>脏腑</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经络</a:t>
                </a:r>
                <a:r>
                  <a:rPr lang="zh-CN" sz="1400">
                    <a:solidFill>
                      <a:schemeClr val="tx1">
                        <a:lumMod val="50000"/>
                        <a:lumOff val="50000"/>
                        <a:alpha val="100000"/>
                      </a:schemeClr>
                    </a:solidFill>
                    <a:latin typeface="微软雅黑"/>
                    <a:ea typeface="微软雅黑"/>
                  </a:rPr>
                  <a:t>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通过调节情志，可以达到脏腑经络平衡，促进身心健康</a:t>
                </a:r>
                <a:endParaRPr/>
              </a:p>
            </p:txBody>
          </p:sp>
          <p:sp>
            <p:nvSpPr>
              <p:cNvPr id="249"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50" name="组合 8"/>
            <p:cNvGrpSpPr/>
            <p:nvPr/>
          </p:nvGrpSpPr>
          <p:grpSpPr>
            <a:xfrm>
              <a:off x="660396" y="3478749"/>
              <a:ext cx="5622868" cy="1446014"/>
              <a:chOff x="571500" y="1815543"/>
              <a:chExt cx="5622868" cy="1446014"/>
            </a:xfrm>
          </p:grpSpPr>
          <p:sp>
            <p:nvSpPr>
              <p:cNvPr id="25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情志护理在中医脏腑经络中的应用</a:t>
                </a:r>
                <a:endParaRPr lang="en-US" b="1">
                  <a:solidFill>
                    <a:schemeClr val="accent1">
                      <a:alpha val="100000"/>
                    </a:schemeClr>
                  </a:solidFill>
                  <a:latin typeface="微软雅黑"/>
                  <a:ea typeface="微软雅黑"/>
                </a:endParaRPr>
              </a:p>
            </p:txBody>
          </p:sp>
          <p:sp>
            <p:nvSpPr>
              <p:cNvPr id="252"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通过调节情志，可以调节</a:t>
                </a:r>
                <a:r>
                  <a:rPr lang="zh-CN" sz="1400" b="1">
                    <a:solidFill>
                      <a:schemeClr val="tx1">
                        <a:lumMod val="50000"/>
                        <a:lumOff val="50000"/>
                        <a:alpha val="100000"/>
                      </a:schemeClr>
                    </a:solidFill>
                    <a:latin typeface="微软雅黑"/>
                    <a:ea typeface="微软雅黑"/>
                  </a:rPr>
                  <a:t>脏腑功能</a:t>
                </a:r>
                <a:r>
                  <a:rPr lang="zh-CN" sz="1400">
                    <a:solidFill>
                      <a:schemeClr val="tx1">
                        <a:lumMod val="50000"/>
                        <a:lumOff val="50000"/>
                        <a:alpha val="100000"/>
                      </a:schemeClr>
                    </a:solidFill>
                    <a:latin typeface="微软雅黑"/>
                    <a:ea typeface="微软雅黑"/>
                  </a:rPr>
                  <a:t>，达到脏腑经络平衡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例如，通过调节</a:t>
                </a:r>
                <a:r>
                  <a:rPr lang="zh-CN" sz="1400" b="1">
                    <a:solidFill>
                      <a:schemeClr val="tx1">
                        <a:lumMod val="50000"/>
                        <a:lumOff val="50000"/>
                        <a:alpha val="100000"/>
                      </a:schemeClr>
                    </a:solidFill>
                    <a:latin typeface="微软雅黑"/>
                    <a:ea typeface="微软雅黑"/>
                  </a:rPr>
                  <a:t>怒</a:t>
                </a:r>
                <a:r>
                  <a:rPr lang="zh-CN" sz="1400">
                    <a:solidFill>
                      <a:schemeClr val="tx1">
                        <a:lumMod val="50000"/>
                        <a:lumOff val="50000"/>
                        <a:alpha val="100000"/>
                      </a:schemeClr>
                    </a:solidFill>
                    <a:latin typeface="微软雅黑"/>
                    <a:ea typeface="微软雅黑"/>
                  </a:rPr>
                  <a:t>情志，可以缓解</a:t>
                </a:r>
                <a:r>
                  <a:rPr lang="zh-CN" sz="1400" b="1">
                    <a:solidFill>
                      <a:schemeClr val="tx1">
                        <a:lumMod val="50000"/>
                        <a:lumOff val="50000"/>
                        <a:alpha val="100000"/>
                      </a:schemeClr>
                    </a:solidFill>
                    <a:latin typeface="微软雅黑"/>
                    <a:ea typeface="微软雅黑"/>
                  </a:rPr>
                  <a:t>肝脏</a:t>
                </a:r>
                <a:r>
                  <a:rPr lang="zh-CN" sz="1400">
                    <a:solidFill>
                      <a:schemeClr val="tx1">
                        <a:lumMod val="50000"/>
                        <a:lumOff val="50000"/>
                        <a:alpha val="100000"/>
                      </a:schemeClr>
                    </a:solidFill>
                    <a:latin typeface="微软雅黑"/>
                    <a:ea typeface="微软雅黑"/>
                  </a:rPr>
                  <a:t>疾病</a:t>
                </a:r>
                <a:endParaRPr/>
              </a:p>
            </p:txBody>
          </p:sp>
          <p:sp>
            <p:nvSpPr>
              <p:cNvPr id="253"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4" name="组合 12"/>
            <p:cNvGrpSpPr/>
            <p:nvPr/>
          </p:nvGrpSpPr>
          <p:grpSpPr>
            <a:xfrm>
              <a:off x="660396" y="5064711"/>
              <a:ext cx="5622867" cy="1446014"/>
              <a:chOff x="571500" y="1815543"/>
              <a:chExt cx="5622867" cy="1446014"/>
            </a:xfrm>
          </p:grpSpPr>
          <p:sp>
            <p:nvSpPr>
              <p:cNvPr id="25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情志护理在中医脏腑经络中的实践</a:t>
                </a:r>
                <a:endParaRPr lang="en-US" b="1">
                  <a:solidFill>
                    <a:schemeClr val="accent1">
                      <a:alpha val="100000"/>
                    </a:schemeClr>
                  </a:solidFill>
                  <a:latin typeface="微软雅黑"/>
                  <a:ea typeface="微软雅黑"/>
                </a:endParaRPr>
              </a:p>
            </p:txBody>
          </p:sp>
          <p:sp>
            <p:nvSpPr>
              <p:cNvPr id="256"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中医情志护理可以通过</a:t>
                </a:r>
                <a:r>
                  <a:rPr lang="zh-CN" sz="1400" b="1">
                    <a:solidFill>
                      <a:schemeClr val="tx1">
                        <a:lumMod val="50000"/>
                        <a:lumOff val="50000"/>
                        <a:alpha val="100000"/>
                      </a:schemeClr>
                    </a:solidFill>
                    <a:latin typeface="微软雅黑"/>
                    <a:ea typeface="微软雅黑"/>
                  </a:rPr>
                  <a:t>针灸</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拔罐</a:t>
                </a:r>
                <a:r>
                  <a:rPr lang="zh-CN" sz="1400">
                    <a:solidFill>
                      <a:schemeClr val="tx1">
                        <a:lumMod val="50000"/>
                        <a:lumOff val="50000"/>
                        <a:alpha val="100000"/>
                      </a:schemeClr>
                    </a:solidFill>
                    <a:latin typeface="微软雅黑"/>
                    <a:ea typeface="微软雅黑"/>
                  </a:rPr>
                  <a:t>等方式来调节情志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通过这些方法，可以达到脏腑经络平衡，促进身心健康</a:t>
                </a:r>
                <a:endParaRPr/>
              </a:p>
            </p:txBody>
          </p:sp>
          <p:sp>
            <p:nvSpPr>
              <p:cNvPr id="257"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情志护理与中医脏腑经络的关系</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中医情志护理的实践方法</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中医情志护理的基本技巧包括倾听、安慰、引导等</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通过倾听，了解患者的情志状况，找到问题的根源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通过安慰，缓解患者的心理压力，增强患者的信心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通过引导，帮助患者调整情志，达到身心和谐</a:t>
                </a:r>
                <a:endParaRPr/>
              </a:p>
            </p:txBody>
          </p:sp>
        </p:grpSp>
        <p:grpSp>
          <p:nvGrpSpPr>
            <p:cNvPr id="14" name=""/>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中医情志护理的基本技巧要求护理人员具备良好的沟通和心理调适能力</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护理人员要学会</a:t>
                </a:r>
                <a:r>
                  <a:rPr lang="zh-CN" sz="1400" b="1">
                    <a:solidFill>
                      <a:schemeClr val="tx1">
                        <a:lumMod val="50000"/>
                        <a:lumOff val="50000"/>
                        <a:alpha val="100000"/>
                      </a:schemeClr>
                    </a:solidFill>
                    <a:latin typeface="微软雅黑"/>
                    <a:ea typeface="微软雅黑"/>
                  </a:rPr>
                  <a:t>倾听</a:t>
                </a:r>
                <a:r>
                  <a:rPr lang="zh-CN" sz="1400">
                    <a:solidFill>
                      <a:schemeClr val="tx1">
                        <a:lumMod val="50000"/>
                        <a:lumOff val="50000"/>
                        <a:alpha val="100000"/>
                      </a:schemeClr>
                    </a:solidFill>
                    <a:latin typeface="微软雅黑"/>
                    <a:ea typeface="微软雅黑"/>
                  </a:rPr>
                  <a:t>，了解患者的需求和困扰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护理人员要学会</a:t>
                </a:r>
                <a:r>
                  <a:rPr lang="zh-CN" sz="1400" b="1">
                    <a:solidFill>
                      <a:schemeClr val="tx1">
                        <a:lumMod val="50000"/>
                        <a:lumOff val="50000"/>
                        <a:alpha val="100000"/>
                      </a:schemeClr>
                    </a:solidFill>
                    <a:latin typeface="微软雅黑"/>
                    <a:ea typeface="微软雅黑"/>
                  </a:rPr>
                  <a:t>表达</a:t>
                </a:r>
                <a:r>
                  <a:rPr lang="zh-CN" sz="1400">
                    <a:solidFill>
                      <a:schemeClr val="tx1">
                        <a:lumMod val="50000"/>
                        <a:lumOff val="50000"/>
                        <a:alpha val="100000"/>
                      </a:schemeClr>
                    </a:solidFill>
                    <a:latin typeface="微软雅黑"/>
                    <a:ea typeface="微软雅黑"/>
                  </a:rPr>
                  <a:t>，将自己的关心和关爱传递给患者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护理人员要学会</a:t>
                </a:r>
                <a:r>
                  <a:rPr lang="zh-CN" sz="1400" b="1">
                    <a:solidFill>
                      <a:schemeClr val="tx1">
                        <a:lumMod val="50000"/>
                        <a:lumOff val="50000"/>
                        <a:alpha val="100000"/>
                      </a:schemeClr>
                    </a:solidFill>
                    <a:latin typeface="微软雅黑"/>
                    <a:ea typeface="微软雅黑"/>
                  </a:rPr>
                  <a:t>调适</a:t>
                </a:r>
                <a:r>
                  <a:rPr lang="zh-CN" sz="1400">
                    <a:solidFill>
                      <a:schemeClr val="tx1">
                        <a:lumMod val="50000"/>
                        <a:lumOff val="50000"/>
                        <a:alpha val="100000"/>
                      </a:schemeClr>
                    </a:solidFill>
                    <a:latin typeface="微软雅黑"/>
                    <a:ea typeface="微软雅黑"/>
                  </a:rPr>
                  <a:t>，根据不同患者的情况采取不同的护理方法</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中医情志护理的基本技巧</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https://d.book118.com/016144102005010050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中医护理的情志护理PPT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2024-09-15T02:25:49.070</cp:lastPrinted>
  <dcterms:created xsi:type="dcterms:W3CDTF">2024-09-14T18:25:49Z</dcterms:created>
  <dcterms:modified xsi:type="dcterms:W3CDTF">2024-09-14T18:25:50Z</dcterms:modified>
</cp:coreProperties>
</file>