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755837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2600" y="1279525"/>
            <a:ext cx="6140450" cy="34544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F75AF-688D-4AD2-B3B5-3CD318BE3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CBDF2-A932-4023-9DEA-0C17A369B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46260-8620-4D16-948A-E053B14F7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7EB3D-600F-4FC5-BAF5-A744FB33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EFC62D-4945-4B56-ADBE-D2F882EC9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84B72-A726-4A5B-861C-C211E5BB1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0B921-4043-4D2A-BA83-0EBCDE5ED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A2441-BCBB-4D10-ABE8-310459121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103C4-8F47-4CC3-8959-1E1AF8D82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11B9E-CF5C-4F86-B4E4-CD55178E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BABC4-1DB3-450C-B31F-AC69C7652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685800" y="5349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29" name="标题 28"/>
          <p:cNvSpPr>
            <a:spLocks noGrp="1"/>
          </p:cNvSpPr>
          <p:nvPr>
            <p:ph type="ctrTitle"/>
          </p:nvPr>
        </p:nvSpPr>
        <p:spPr>
          <a:xfrm>
            <a:off x="508000" y="4853412"/>
            <a:ext cx="11277600" cy="1222375"/>
          </a:xfrm>
        </p:spPr>
        <p:txBody>
          <a:bodyPr anchor="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508000" y="3886200"/>
            <a:ext cx="112776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2" name="页脚占位符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灯片编号占位符 14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标题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27" name="内容占位符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25" name="日期占位符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19" name="页脚占位符 18"/>
          <p:cNvSpPr>
            <a:spLocks noGrp="1"/>
          </p:cNvSpPr>
          <p:nvPr>
            <p:ph type="ftr" sz="quarter" idx="11"/>
          </p:nvPr>
        </p:nvSpPr>
        <p:spPr>
          <a:xfrm>
            <a:off x="4775200" y="76201"/>
            <a:ext cx="3860800" cy="2889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6" name="灯片编号占位符 15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685800" y="3444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508000" y="1676400"/>
            <a:ext cx="112776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19" name="日期占位符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灯片编号占位符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>
          <a:xfrm>
            <a:off x="240633" y="2947086"/>
            <a:ext cx="115824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</p:nvPr>
        </p:nvSpPr>
        <p:spPr>
          <a:xfrm>
            <a:off x="406400" y="1600200"/>
            <a:ext cx="5588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7912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21" name="日期占位符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1" name="灯片编号占位符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28"/>
          <p:cNvSpPr>
            <a:spLocks noGrp="1"/>
          </p:cNvSpPr>
          <p:nvPr>
            <p:ph type="title"/>
          </p:nvPr>
        </p:nvSpPr>
        <p:spPr>
          <a:xfrm>
            <a:off x="406400" y="5410200"/>
            <a:ext cx="114808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375259" y="666750"/>
            <a:ext cx="57207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25" name="文本占位符 24"/>
          <p:cNvSpPr>
            <a:spLocks noGrp="1"/>
          </p:cNvSpPr>
          <p:nvPr>
            <p:ph type="body" sz="half" idx="3"/>
          </p:nvPr>
        </p:nvSpPr>
        <p:spPr>
          <a:xfrm>
            <a:off x="6193367" y="666750"/>
            <a:ext cx="5722988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375259" y="1316038"/>
            <a:ext cx="5720741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28" name="内容占位符 27"/>
          <p:cNvSpPr>
            <a:spLocks noGrp="1"/>
          </p:cNvSpPr>
          <p:nvPr>
            <p:ph sz="quarter" idx="4"/>
          </p:nvPr>
        </p:nvSpPr>
        <p:spPr>
          <a:xfrm>
            <a:off x="6198307" y="1316038"/>
            <a:ext cx="571804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0972800" y="6477000"/>
            <a:ext cx="1016000" cy="246888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685800" y="6019801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2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2" name="日期占位符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21" name="页脚占位符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24" name="页脚占位符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直接连接符 7"/>
          <p:cNvSpPr>
            <a:spLocks noChangeShapeType="1"/>
          </p:cNvSpPr>
          <p:nvPr/>
        </p:nvSpPr>
        <p:spPr bwMode="auto">
          <a:xfrm>
            <a:off x="685800" y="5849118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标题 11"/>
          <p:cNvSpPr>
            <a:spLocks noGrp="1"/>
          </p:cNvSpPr>
          <p:nvPr>
            <p:ph type="title"/>
          </p:nvPr>
        </p:nvSpPr>
        <p:spPr>
          <a:xfrm>
            <a:off x="609600" y="5486400"/>
            <a:ext cx="112776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26" name="文本占位符 25"/>
          <p:cNvSpPr>
            <a:spLocks noGrp="1"/>
          </p:cNvSpPr>
          <p:nvPr>
            <p:ph type="body" idx="2"/>
          </p:nvPr>
        </p:nvSpPr>
        <p:spPr>
          <a:xfrm>
            <a:off x="609601" y="609600"/>
            <a:ext cx="4011084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14" name="内容占位符 13"/>
          <p:cNvSpPr>
            <a:spLocks noGrp="1"/>
          </p:cNvSpPr>
          <p:nvPr>
            <p:ph sz="half" idx="1"/>
          </p:nvPr>
        </p:nvSpPr>
        <p:spPr>
          <a:xfrm>
            <a:off x="4766733" y="609600"/>
            <a:ext cx="7120467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25" name="日期占位符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29" name="页脚占位符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图片占位符 12"/>
          <p:cNvSpPr>
            <a:spLocks noGrp="1"/>
          </p:cNvSpPr>
          <p:nvPr>
            <p:ph type="pic" idx="1"/>
          </p:nvPr>
        </p:nvSpPr>
        <p:spPr>
          <a:xfrm>
            <a:off x="4673600" y="616634"/>
            <a:ext cx="67056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1" name="灯片编号占位符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7" name="标题 16"/>
          <p:cNvSpPr>
            <a:spLocks noGrp="1"/>
          </p:cNvSpPr>
          <p:nvPr>
            <p:ph type="title"/>
          </p:nvPr>
        </p:nvSpPr>
        <p:spPr>
          <a:xfrm>
            <a:off x="508000" y="4993760"/>
            <a:ext cx="78232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26" name="文本占位符 25"/>
          <p:cNvSpPr>
            <a:spLocks noGrp="1"/>
          </p:cNvSpPr>
          <p:nvPr>
            <p:ph type="body" sz="half" idx="2"/>
          </p:nvPr>
        </p:nvSpPr>
        <p:spPr>
          <a:xfrm>
            <a:off x="508000" y="5533218"/>
            <a:ext cx="78232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144000" y="549277"/>
            <a:ext cx="243840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549277"/>
            <a:ext cx="83312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</p:nvPr>
        </p:nvSpPr>
        <p:spPr>
          <a:xfrm>
            <a:off x="406400" y="1554163"/>
            <a:ext cx="115824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2"/>
          </p:nvPr>
        </p:nvSpPr>
        <p:spPr>
          <a:xfrm>
            <a:off x="8636000" y="76201"/>
            <a:ext cx="3352800" cy="288925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marL="0" algn="l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2019-7-22</a:t>
            </a:fld>
            <a:endParaRPr lang="zh-CN" altLang="en-US"/>
          </a:p>
        </p:txBody>
      </p:sp>
      <p:sp>
        <p:nvSpPr>
          <p:cNvPr id="28" name="页脚占位符 27"/>
          <p:cNvSpPr>
            <a:spLocks noGrp="1"/>
          </p:cNvSpPr>
          <p:nvPr>
            <p:ph type="ftr" sz="quarter" idx="3"/>
          </p:nvPr>
        </p:nvSpPr>
        <p:spPr>
          <a:xfrm>
            <a:off x="4165600" y="76201"/>
            <a:ext cx="4470400" cy="288925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10972800" y="6477001"/>
            <a:ext cx="1016000" cy="244475"/>
          </a:xfrm>
          <a:prstGeom prst="rect">
            <a:avLst/>
          </a:prstGeom>
        </p:spPr>
        <p:txBody>
          <a:bodyPr vert="horz"/>
          <a:lstStyle>
            <a:defPPr>
              <a:defRPr lang="zh-CN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标题占位符 9"/>
          <p:cNvSpPr>
            <a:spLocks noGrp="1"/>
          </p:cNvSpPr>
          <p:nvPr>
            <p:ph type="title"/>
          </p:nvPr>
        </p:nvSpPr>
        <p:spPr>
          <a:xfrm>
            <a:off x="406400" y="457200"/>
            <a:ext cx="115824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直接连接符 11"/>
          <p:cNvSpPr>
            <a:spLocks noChangeShapeType="1"/>
          </p:cNvSpPr>
          <p:nvPr/>
        </p:nvSpPr>
        <p:spPr bwMode="auto">
          <a:xfrm>
            <a:off x="685800" y="1057987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iming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5024320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" name="图片 29" descr="中国教育出版网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72886" y="1089742"/>
            <a:ext cx="11838516" cy="464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文本框 5"/>
          <p:cNvSpPr txBox="1"/>
          <p:nvPr/>
        </p:nvSpPr>
        <p:spPr>
          <a:xfrm>
            <a:off x="3168058" y="2136958"/>
            <a:ext cx="5991225" cy="1015663"/>
          </a:xfrm>
          <a:prstGeom prst="rect">
            <a:avLst/>
          </a:prstGeo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dist"/>
            <a:r>
              <a:t>2 我爱这土地 </a:t>
            </a:r>
            <a:endParaRPr sz="6000" b="1" smtClean="0">
              <a:ln w="28575">
                <a:noFill/>
              </a:ln>
              <a:solidFill>
                <a:srgbClr val="FF0000"/>
              </a:solidFill>
              <a:latin typeface="思源黑体 CN Bold" panose="020b0800000000000000" charset="-122"/>
              <a:ea typeface="思源黑体 CN Bold" panose="020b0800000000000000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-84455" y="6541774"/>
            <a:ext cx="12364085" cy="360045"/>
          </a:xfrm>
          <a:prstGeom prst="rect">
            <a:avLst/>
          </a:prstGeom>
          <a:solidFill>
            <a:srgbClr val="0073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4507867" y="432776"/>
            <a:ext cx="2877820" cy="398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t>第  一  单  元</a:t>
            </a:r>
          </a:p>
        </p:txBody>
      </p:sp>
      <p:grpSp>
        <p:nvGrpSpPr>
          <p:cNvPr id="29" name="组合 28"/>
          <p:cNvGrpSpPr/>
          <p:nvPr/>
        </p:nvGrpSpPr>
        <p:grpSpPr>
          <a:xfrm flipV="1">
            <a:off x="7386322" y="563269"/>
            <a:ext cx="1957071" cy="76200"/>
            <a:chOff x="11867" y="1528"/>
            <a:chExt cx="3966" cy="120"/>
          </a:xfrm>
          <a:solidFill>
            <a:srgbClr val="FBE5D6"/>
          </a:solidFill>
        </p:grpSpPr>
        <p:cxnSp>
          <p:nvCxnSpPr>
            <p:cNvPr id="10" name="直接连接符 9"/>
            <p:cNvCxnSpPr/>
            <p:nvPr/>
          </p:nvCxnSpPr>
          <p:spPr>
            <a:xfrm flipH="1" flipV="1">
              <a:off x="11867" y="1586"/>
              <a:ext cx="3966" cy="3"/>
            </a:xfrm>
            <a:prstGeom prst="line">
              <a:avLst/>
            </a:prstGeom>
            <a:grpFill/>
            <a:ln>
              <a:solidFill>
                <a:srgbClr val="00737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矩形 10"/>
            <p:cNvSpPr/>
            <p:nvPr/>
          </p:nvSpPr>
          <p:spPr>
            <a:xfrm>
              <a:off x="12173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12693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/>
          </p:nvSpPr>
          <p:spPr>
            <a:xfrm>
              <a:off x="1312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1354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>
              <a:off x="1398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>
              <a:off x="1442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矩形 24"/>
            <p:cNvSpPr/>
            <p:nvPr/>
          </p:nvSpPr>
          <p:spPr>
            <a:xfrm>
              <a:off x="1495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533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组合 15"/>
          <p:cNvGrpSpPr/>
          <p:nvPr/>
        </p:nvGrpSpPr>
        <p:grpSpPr>
          <a:xfrm flipV="1">
            <a:off x="2517777" y="563269"/>
            <a:ext cx="1957071" cy="76200"/>
            <a:chOff x="11867" y="1528"/>
            <a:chExt cx="3966" cy="120"/>
          </a:xfrm>
          <a:solidFill>
            <a:srgbClr val="FBE5D6"/>
          </a:solidFill>
        </p:grpSpPr>
        <p:cxnSp>
          <p:nvCxnSpPr>
            <p:cNvPr id="18" name="直接连接符 17"/>
            <p:cNvCxnSpPr/>
            <p:nvPr/>
          </p:nvCxnSpPr>
          <p:spPr>
            <a:xfrm flipH="1" flipV="1">
              <a:off x="11867" y="1586"/>
              <a:ext cx="3966" cy="3"/>
            </a:xfrm>
            <a:prstGeom prst="line">
              <a:avLst/>
            </a:prstGeom>
            <a:grpFill/>
            <a:ln>
              <a:solidFill>
                <a:srgbClr val="00737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矩形 18"/>
            <p:cNvSpPr/>
            <p:nvPr/>
          </p:nvSpPr>
          <p:spPr>
            <a:xfrm>
              <a:off x="12173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>
              <a:off x="12693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1312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矩形 21"/>
            <p:cNvSpPr/>
            <p:nvPr/>
          </p:nvSpPr>
          <p:spPr>
            <a:xfrm>
              <a:off x="1354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>
              <a:off x="1398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矩形 23"/>
            <p:cNvSpPr/>
            <p:nvPr/>
          </p:nvSpPr>
          <p:spPr>
            <a:xfrm>
              <a:off x="1442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>
              <a:off x="1495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矩形 26"/>
            <p:cNvSpPr/>
            <p:nvPr/>
          </p:nvSpPr>
          <p:spPr>
            <a:xfrm>
              <a:off x="15334" y="1528"/>
              <a:ext cx="240" cy="12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" name="文本框 4"/>
          <p:cNvSpPr txBox="1"/>
          <p:nvPr/>
        </p:nvSpPr>
        <p:spPr>
          <a:xfrm>
            <a:off x="8009005" y="3649982"/>
            <a:ext cx="1616075" cy="583565"/>
          </a:xfrm>
          <a:prstGeom prst="rect">
            <a:avLst/>
          </a:prstGeo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dist"/>
            <a:r>
              <a:t>xx</a:t>
            </a:r>
            <a:endParaRPr sz="3200" b="1" smtClean="0">
              <a:ln w="28575">
                <a:noFill/>
              </a:ln>
              <a:solidFill>
                <a:schemeClr val="tx1"/>
              </a:solidFill>
              <a:latin typeface="思源黑体 CN Regular" panose="020b0500000000000000" charset="-122"/>
              <a:ea typeface="思源黑体 CN Regular" panose="020b0500000000000000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627722" y="1934239"/>
            <a:ext cx="10850689" cy="267765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t>1.了解现代诗歌的特点，正确划分诗的节奏，饱含深情地朗诵诗歌。</a:t>
            </a:r>
            <a:br/>
            <a:r>
              <a:t>2.了解有关xx的文学常识和本诗的写作背景。</a:t>
            </a:r>
            <a:br/>
            <a:r>
              <a:t>3.学习有关象征的表现手法。</a:t>
            </a:r>
            <a:br/>
            <a:r>
              <a:t>4.深刻领会诗歌所表达的思想感情。 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27721" y="754174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 smtClean="0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学习目标</a:t>
              </a:r>
              <a:endParaRPr lang="zh-CN" altLang="en-US" sz="3200" b="1">
                <a:solidFill>
                  <a:schemeClr val="bg1"/>
                </a:solidFill>
                <a:latin typeface="思源宋体 CN SemiBold" panose="02020600000000000000" charset="-122"/>
                <a:ea typeface="思源宋体 CN SemiBold" panose="02020600000000000000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9521764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247425" y="1213480"/>
            <a:ext cx="8369451" cy="45243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00"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xx（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1910—1996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），原名蒋海澄，浙江金华人，现代著名诗人。早期诗风格浑厚质朴，调子深沉忧郁。抗战时期的诗作，格调昂扬</a:t>
            </a: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。新中国成立后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，作品思想更趋成熟，感情深沉，富于哲理。主要诗集有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《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大堰河</a:t>
            </a:r>
            <a:r>
              <a:rPr lang="en-US" altLang="zh-CN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》《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火把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》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等，成名作为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《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大堰河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——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我的保姆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》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。诗人曾自称为“悲哀的诗人”。在中国新诗发展史上，艾青是继郭沫若、闻一多等人之后又一位推动一代诗风，并产生过重大影响的诗人，在世界上也享有</a:t>
            </a: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声誉。 </a:t>
            </a:r>
            <a:endParaRPr sz="2400"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20144" y="237807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作者简介</a:t>
              </a: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8856404" y="1401243"/>
            <a:ext cx="2826403" cy="4214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745489" y="2106361"/>
            <a:ext cx="10216552" cy="286232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20000"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这是一首在现代诗歌史上广泛传诵的名篇</a:t>
            </a: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。</a:t>
            </a:r>
            <a:r>
              <a:rPr lang="en-US" altLang="zh-CN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1938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年，日本侵略军连续攻占了华北、华东、华南的广大地区，所到之处疯狂肆虐，妄图摧毁中国人民的抗日意志。</a:t>
            </a: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中国人民奋起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反抗，进行了不屈不挠的斗争。诗人在国土沦丧、民族危亡的关头，满怀对祖国深沉的爱和对侵略者切齿的恨，写下了这首慷慨激昂的诗。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27721" y="754174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 smtClean="0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背景资料</a:t>
              </a:r>
              <a:endParaRPr lang="zh-CN" altLang="en-US" sz="3200" b="1">
                <a:solidFill>
                  <a:schemeClr val="bg1"/>
                </a:solidFill>
                <a:latin typeface="思源宋体 CN SemiBold" panose="02020600000000000000" charset="-122"/>
                <a:ea typeface="思源宋体 CN SemiBold" panose="02020600000000000000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1884232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520144" y="219710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 smtClean="0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朗读指导</a:t>
              </a:r>
              <a:endParaRPr lang="zh-CN" altLang="en-US" sz="3200" b="1">
                <a:solidFill>
                  <a:schemeClr val="bg1"/>
                </a:solidFill>
                <a:latin typeface="思源宋体 CN SemiBold" panose="02020600000000000000" charset="-122"/>
                <a:ea typeface="思源宋体 CN SemiBold" panose="02020600000000000000" charset="-122"/>
              </a:endParaRPr>
            </a:p>
          </p:txBody>
        </p:sp>
      </p:grpSp>
      <p:sp>
        <p:nvSpPr>
          <p:cNvPr id="9" name="文本框 2"/>
          <p:cNvSpPr txBox="1"/>
          <p:nvPr/>
        </p:nvSpPr>
        <p:spPr>
          <a:xfrm>
            <a:off x="520146" y="1029876"/>
            <a:ext cx="8896985" cy="567847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just" fontAlgn="auto">
              <a:lnSpc>
                <a:spcPct val="150000"/>
              </a:lnSpc>
            </a:pP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假如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是一只鸟，</a:t>
            </a:r>
          </a:p>
          <a:p>
            <a:pPr indent="457200" algn="just" fontAlgn="auto">
              <a:lnSpc>
                <a:spcPct val="150000"/>
              </a:lnSpc>
            </a:pP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也应该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用</a:t>
            </a:r>
            <a:r>
              <a:rPr lang="zh-CN" altLang="en-US" sz="22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嘶哑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的喉咙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歌唱：</a:t>
            </a:r>
          </a:p>
          <a:p>
            <a:pPr indent="457200" algn="just" fontAlgn="auto">
              <a:lnSpc>
                <a:spcPct val="150000"/>
              </a:lnSpc>
            </a:pP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这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被暴风雨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所</a:t>
            </a:r>
            <a:r>
              <a:rPr lang="zh-CN" altLang="en-US" sz="22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打击着的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土地，</a:t>
            </a:r>
          </a:p>
          <a:p>
            <a:pPr indent="457200" algn="just" fontAlgn="auto">
              <a:lnSpc>
                <a:spcPct val="150000"/>
              </a:lnSpc>
            </a:pP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这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永远汹涌着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我们的悲愤的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河流，</a:t>
            </a:r>
          </a:p>
          <a:p>
            <a:pPr indent="457200" algn="just" fontAlgn="auto">
              <a:lnSpc>
                <a:spcPct val="150000"/>
              </a:lnSpc>
            </a:pP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这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无止息地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吹刮着的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激怒的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风，</a:t>
            </a:r>
          </a:p>
          <a:p>
            <a:pPr indent="457200" algn="just" fontAlgn="auto">
              <a:lnSpc>
                <a:spcPct val="150000"/>
              </a:lnSpc>
            </a:pP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和那来自林间的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无比温柔的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黎明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…… </a:t>
            </a:r>
          </a:p>
          <a:p>
            <a:pPr indent="457200" algn="just" fontAlgn="auto">
              <a:lnSpc>
                <a:spcPct val="150000"/>
              </a:lnSpc>
            </a:pP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——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然后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死了，</a:t>
            </a:r>
          </a:p>
          <a:p>
            <a:pPr indent="457200" algn="just" fontAlgn="auto">
              <a:lnSpc>
                <a:spcPct val="150000"/>
              </a:lnSpc>
            </a:pP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连羽毛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也腐烂在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土地里面</a:t>
            </a:r>
            <a:r>
              <a:rPr lang="zh-CN" altLang="en-US" sz="22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。</a:t>
            </a:r>
            <a:endParaRPr lang="en-US" altLang="zh-CN" sz="2200" smtClean="0"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  <a:p>
            <a:pPr indent="457200" algn="just" fontAlgn="auto">
              <a:lnSpc>
                <a:spcPct val="150000"/>
              </a:lnSpc>
            </a:pPr>
            <a:endParaRPr lang="zh-CN" altLang="en-US" sz="2200"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  <a:p>
            <a:pPr indent="457200" algn="just" fontAlgn="auto">
              <a:lnSpc>
                <a:spcPct val="150000"/>
              </a:lnSpc>
            </a:pP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为什么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我的眼里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常含泪水？</a:t>
            </a:r>
          </a:p>
          <a:p>
            <a:pPr indent="457200" algn="just" fontAlgn="auto">
              <a:lnSpc>
                <a:spcPct val="150000"/>
              </a:lnSpc>
            </a:pP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因为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我对这土地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爱得深沉</a:t>
            </a:r>
            <a:r>
              <a:rPr lang="en-US" altLang="zh-CN" sz="22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……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745489" y="2106361"/>
            <a:ext cx="10216552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意 </a:t>
            </a:r>
            <a:r>
              <a:rPr lang="zh-CN" altLang="en-US" sz="24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 象  </a:t>
            </a:r>
            <a:endParaRPr lang="zh-CN" altLang="en-US" sz="2400" b="1"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  <a:p>
            <a:pPr indent="720000" algn="just" fontAlgn="auto">
              <a:lnSpc>
                <a:spcPct val="150000"/>
              </a:lnSpc>
            </a:pPr>
            <a:r>
              <a:rPr lang="en-US" altLang="zh-CN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1.</a:t>
            </a:r>
            <a:r>
              <a:rPr lang="zh-CN" altLang="en-US" sz="24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概念</a:t>
            </a:r>
            <a:endParaRPr lang="en-US" altLang="zh-CN" sz="2400" b="1" smtClean="0"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  <a:p>
            <a:pPr indent="720000" algn="just" fontAlgn="auto">
              <a:lnSpc>
                <a:spcPct val="150000"/>
              </a:lnSpc>
            </a:pP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借助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客观物象（如山川草木等等）表现出来的主观的情感形象，姑且称之为“意象”。诗歌中浸染了作者感情的东西。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27721" y="754174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知识链接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26723047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487307" y="1385602"/>
            <a:ext cx="10216552" cy="507831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en-US" altLang="zh-CN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2.</a:t>
            </a:r>
            <a:r>
              <a:rPr lang="zh-CN" altLang="en-US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意象</a:t>
            </a:r>
            <a:r>
              <a:rPr lang="zh-CN" altLang="en-US" sz="24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解读技巧 </a:t>
            </a:r>
            <a:endParaRPr lang="zh-CN" altLang="en-US" sz="2400" b="1"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（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1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）了解意象</a:t>
            </a: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特点，探知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诗人情感。</a:t>
            </a:r>
          </a:p>
          <a:p>
            <a:pPr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（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2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）结合意境理解诗歌意象。</a:t>
            </a:r>
          </a:p>
          <a:p>
            <a:pPr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（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3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）运用联想与想象理解诗歌意象。</a:t>
            </a:r>
          </a:p>
          <a:p>
            <a:pPr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（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4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）准确理解修饰词。 </a:t>
            </a:r>
          </a:p>
          <a:p>
            <a:pPr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（</a:t>
            </a:r>
            <a:r>
              <a:rPr lang="en-US" altLang="zh-CN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5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）明确意象在诗词中的</a:t>
            </a: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作用。</a:t>
            </a:r>
            <a:endParaRPr lang="zh-CN" altLang="en-US" sz="2400"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     ①营造氛围</a:t>
            </a: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，奠定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情感基调。 </a:t>
            </a:r>
          </a:p>
          <a:p>
            <a:pPr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     ②借景抒情，以景衬情。 </a:t>
            </a:r>
          </a:p>
          <a:p>
            <a:pPr algn="just" fontAlgn="auto">
              <a:lnSpc>
                <a:spcPct val="150000"/>
              </a:lnSpc>
            </a:pP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     ③衬托</a:t>
            </a: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人物气节、</a:t>
            </a:r>
            <a:r>
              <a:rPr lang="zh-CN" altLang="en-US" sz="240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品质或</a:t>
            </a:r>
            <a:r>
              <a:rPr lang="zh-CN" altLang="en-US" sz="2400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性格。</a:t>
            </a:r>
            <a:endParaRPr lang="zh-CN" altLang="en-US" sz="2400"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87306" y="461439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知识链接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28760529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627722" y="1568855"/>
            <a:ext cx="11022812" cy="13849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en-US" altLang="zh-CN" sz="28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1.</a:t>
            </a:r>
            <a:r>
              <a:rPr lang="zh-CN" altLang="en-US" sz="28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结合写作背景，准确理解“土地”“河流”“风”“黎明”的象征意义。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27721" y="754174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内容探究</a:t>
              </a:r>
            </a:p>
          </p:txBody>
        </p:sp>
      </p:grpSp>
      <p:sp>
        <p:nvSpPr>
          <p:cNvPr id="6" name="文本框 2"/>
          <p:cNvSpPr txBox="1"/>
          <p:nvPr/>
        </p:nvSpPr>
        <p:spPr>
          <a:xfrm>
            <a:off x="627721" y="2865501"/>
            <a:ext cx="10882963" cy="34163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“土地”象征繁衍养育中华民族的祖国大地</a:t>
            </a: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。</a:t>
            </a:r>
            <a:endParaRPr lang="en-US" altLang="zh-CN" sz="2400" smtClean="0">
              <a:solidFill>
                <a:srgbClr val="FF0000"/>
              </a:solidFill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“河流”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“风”象征中国人民不屈不挠的反抗精神</a:t>
            </a: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。</a:t>
            </a:r>
            <a:endParaRPr lang="en-US" altLang="zh-CN" sz="2400" smtClean="0">
              <a:solidFill>
                <a:srgbClr val="FF0000"/>
              </a:solidFill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“黎明”象征光明。</a:t>
            </a:r>
            <a:endParaRPr lang="zh-CN" altLang="en-US" sz="2400">
              <a:solidFill>
                <a:srgbClr val="FF0000"/>
              </a:solidFill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“悲愤的河流”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“激怒的风”象征风起云涌的不屈不挠的抗战斗争。</a:t>
            </a:r>
          </a:p>
          <a:p>
            <a:pPr algn="just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“温柔的黎明”象征人民为之奋斗牺牲的独立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自由的曙光。</a:t>
            </a:r>
          </a:p>
          <a:p>
            <a:pPr algn="just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“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这被暴风雨所打击的土地”</a:t>
            </a: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象征遭受日寇欺凌的国土。</a:t>
            </a:r>
            <a:endParaRPr lang="zh-CN" altLang="en-US" sz="2400">
              <a:solidFill>
                <a:srgbClr val="FF0000"/>
              </a:solidFill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53078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627721" y="1568856"/>
            <a:ext cx="10882963" cy="20313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en-US" altLang="zh-CN" sz="28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2.</a:t>
            </a:r>
            <a:r>
              <a:rPr lang="zh-CN" altLang="en-US" sz="28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鸟儿歌唱的内容中，“土地”“河流”“风”的前面分别有“暴风雨所</a:t>
            </a:r>
            <a:r>
              <a:rPr lang="zh-CN" altLang="en-US" sz="28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打击着的</a:t>
            </a:r>
            <a:r>
              <a:rPr lang="zh-CN" altLang="en-US" sz="28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”“悲愤的”“激怒的”这些修饰语，其作用是什么？ 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27721" y="754174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内容探究</a:t>
              </a:r>
            </a:p>
          </p:txBody>
        </p:sp>
      </p:grpSp>
      <p:sp>
        <p:nvSpPr>
          <p:cNvPr id="6" name="文本框 2"/>
          <p:cNvSpPr txBox="1"/>
          <p:nvPr/>
        </p:nvSpPr>
        <p:spPr>
          <a:xfrm>
            <a:off x="627721" y="3600182"/>
            <a:ext cx="10882963" cy="20313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zh-CN" altLang="en-US" sz="28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    这些修饰限定</a:t>
            </a:r>
            <a:r>
              <a:rPr lang="zh-CN" altLang="en-US" sz="28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语丰富了意象的</a:t>
            </a:r>
            <a:r>
              <a:rPr lang="zh-CN" altLang="en-US" sz="28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内涵，</a:t>
            </a:r>
            <a:r>
              <a:rPr lang="zh-CN" altLang="en-US" sz="28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表明中华民族的祖国大地，在日本帝国主义的铁蹄下正遭受苦难，中国人民正满怀悲愤地进行不屈不挠的斗争。 </a:t>
            </a:r>
          </a:p>
        </p:txBody>
      </p:sp>
    </p:spTree>
    <p:extLst>
      <p:ext uri="{BB962C8B-B14F-4D97-AF65-F5344CB8AC3E}">
        <p14:creationId xmlns:p14="http://schemas.microsoft.com/office/powerpoint/2010/main" xmlns="" val="29401790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627720" y="1900581"/>
            <a:ext cx="10614021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en-US" altLang="zh-CN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3.“</a:t>
            </a:r>
            <a:r>
              <a:rPr lang="zh-CN" altLang="en-US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假如我是一只鸟</a:t>
            </a:r>
            <a:r>
              <a:rPr lang="zh-CN" altLang="en-US" sz="24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，</a:t>
            </a:r>
            <a:r>
              <a:rPr lang="en-US" altLang="zh-CN" sz="24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4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</a:t>
            </a:r>
            <a:r>
              <a:rPr lang="zh-CN" altLang="en-US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也应该用嘶哑的喉咙歌唱”；“然后我死了</a:t>
            </a:r>
            <a:r>
              <a:rPr lang="zh-CN" altLang="en-US" sz="24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，</a:t>
            </a:r>
            <a:r>
              <a:rPr lang="en-US" altLang="zh-CN" sz="24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400" b="1" smtClean="0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连</a:t>
            </a:r>
            <a:r>
              <a:rPr lang="zh-CN" altLang="en-US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羽毛也腐烂在土地里面”，你是怎样理解这两句诗的？ 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27721" y="754174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内容探究</a:t>
              </a:r>
            </a:p>
          </p:txBody>
        </p:sp>
      </p:grpSp>
      <p:sp>
        <p:nvSpPr>
          <p:cNvPr id="6" name="文本框 2"/>
          <p:cNvSpPr txBox="1"/>
          <p:nvPr/>
        </p:nvSpPr>
        <p:spPr>
          <a:xfrm>
            <a:off x="627721" y="3392625"/>
            <a:ext cx="10882963" cy="175432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    这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两句诗充分表达了诗人对土地的眷恋，为祖国献身的愿望。生前和死后，形成了鲜明的对比，而在这强烈的对比和反差中，一以贯之的乃是“鸟”对土地执着的爱，表达了诗人对土地、对祖国的爱</a:t>
            </a: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。</a:t>
            </a:r>
            <a:endParaRPr lang="zh-CN" altLang="en-US" sz="2400">
              <a:solidFill>
                <a:srgbClr val="FF0000"/>
              </a:solidFill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10877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627720" y="1568859"/>
            <a:ext cx="10216552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en-US" altLang="zh-CN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4.</a:t>
            </a:r>
            <a:r>
              <a:rPr lang="zh-CN" altLang="en-US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揭示全诗主旨的诗句是什么？谈谈你的理解？ 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27721" y="754174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内容探究</a:t>
              </a:r>
            </a:p>
          </p:txBody>
        </p:sp>
      </p:grpSp>
      <p:sp>
        <p:nvSpPr>
          <p:cNvPr id="6" name="文本框 2"/>
          <p:cNvSpPr txBox="1"/>
          <p:nvPr/>
        </p:nvSpPr>
        <p:spPr>
          <a:xfrm>
            <a:off x="627721" y="2682624"/>
            <a:ext cx="10882963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    为什么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我的眼里常含泪水</a:t>
            </a: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？</a:t>
            </a:r>
            <a:r>
              <a:rPr lang="en-US" altLang="zh-CN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/</a:t>
            </a: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因为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我对这土地</a:t>
            </a: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爱得深沉</a:t>
            </a:r>
            <a:r>
              <a:rPr lang="en-US" altLang="zh-CN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……</a:t>
            </a:r>
            <a:endParaRPr lang="zh-CN" altLang="en-US" sz="2400">
              <a:solidFill>
                <a:srgbClr val="FF0000"/>
              </a:solidFill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</p:txBody>
      </p:sp>
      <p:sp>
        <p:nvSpPr>
          <p:cNvPr id="7" name="文本框 2"/>
          <p:cNvSpPr txBox="1"/>
          <p:nvPr/>
        </p:nvSpPr>
        <p:spPr>
          <a:xfrm>
            <a:off x="627721" y="3682614"/>
            <a:ext cx="10882963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    这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两句诗一问一答，直抒胸臆，以“我的眼里常含泪水”的情状，托出诗人那颗真挚炽热的爱国之心，形象地表达了诗人对土地的眷恋，而且隐含献身之意。 </a:t>
            </a:r>
          </a:p>
        </p:txBody>
      </p:sp>
    </p:spTree>
    <p:extLst>
      <p:ext uri="{BB962C8B-B14F-4D97-AF65-F5344CB8AC3E}">
        <p14:creationId xmlns:p14="http://schemas.microsoft.com/office/powerpoint/2010/main" xmlns="" val="18219010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2"/>
          <p:cNvSpPr txBox="1"/>
          <p:nvPr/>
        </p:nvSpPr>
        <p:spPr>
          <a:xfrm>
            <a:off x="627722" y="1568859"/>
            <a:ext cx="10743113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en-US" altLang="zh-CN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5.</a:t>
            </a:r>
            <a:r>
              <a:rPr lang="zh-CN" altLang="en-US" sz="2400" b="1"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本诗的抒情色彩浓烈，诗人为何将自己虚拟成一只鸟来达到这种抒情效果？ 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27721" y="754174"/>
            <a:ext cx="2715899" cy="713740"/>
            <a:chOff x="2356" y="640"/>
            <a:chExt cx="3471" cy="1124"/>
          </a:xfrm>
        </p:grpSpPr>
        <p:sp>
          <p:nvSpPr>
            <p:cNvPr id="8" name="MH_Entry_1"/>
            <p:cNvSpPr>
              <a:spLocks noChangeArrowheads="1"/>
            </p:cNvSpPr>
            <p:nvPr/>
          </p:nvSpPr>
          <p:spPr bwMode="auto">
            <a:xfrm flipH="1">
              <a:off x="2356" y="640"/>
              <a:ext cx="3471" cy="1124"/>
            </a:xfrm>
            <a:prstGeom prst="roundRect">
              <a:avLst>
                <a:gd name="adj" fmla="val 16667"/>
              </a:avLst>
            </a:prstGeom>
            <a:solidFill>
              <a:srgbClr val="DF2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lIns="94531" tIns="47265" rIns="94531" bIns="47265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</a:pPr>
              <a:endParaRPr lang="zh-CN" altLang="en-US" sz="2900">
                <a:sym typeface="Calibri" panose="020f0502020204030204" pitchFamily="34" charset="0"/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644" y="741"/>
              <a:ext cx="2895" cy="926"/>
            </a:xfrm>
            <a:prstGeom prst="rect">
              <a:avLst/>
            </a:prstGeom>
            <a:noFill/>
          </p:spPr>
          <p:txBody>
            <a:bodyPr wrap="square" lIns="94531" tIns="47265" rIns="94531" bIns="4726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3200" b="1">
                  <a:solidFill>
                    <a:schemeClr val="bg1"/>
                  </a:solidFill>
                  <a:latin typeface="思源宋体 CN SemiBold" panose="02020600000000000000" charset="-122"/>
                  <a:ea typeface="思源宋体 CN SemiBold" panose="02020600000000000000" charset="-122"/>
                </a:rPr>
                <a:t>内容探究</a:t>
              </a:r>
            </a:p>
          </p:txBody>
        </p:sp>
      </p:grpSp>
      <p:sp>
        <p:nvSpPr>
          <p:cNvPr id="6" name="文本框 2"/>
          <p:cNvSpPr txBox="1"/>
          <p:nvPr/>
        </p:nvSpPr>
        <p:spPr>
          <a:xfrm>
            <a:off x="627720" y="2575045"/>
            <a:ext cx="10882963" cy="175432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50000"/>
              </a:lnSpc>
            </a:pP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    诗人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以“假如我是一只鸟”虚拟，“歌唱”的是</a:t>
            </a: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“鸟”，同时</a:t>
            </a:r>
            <a:r>
              <a:rPr lang="zh-CN" altLang="en-US" sz="240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也是“诗人”；“连羽毛也腐烂在土地里面”的是“鸟”，同时也是“诗人”为祖国献身的愿望。这种寓情于形象的描写，不仅有助于感情的抒发，也增强了诗歌的形象</a:t>
            </a:r>
            <a:r>
              <a:rPr lang="zh-CN" altLang="en-US" sz="2400" smtClean="0">
                <a:solidFill>
                  <a:srgbClr val="FF0000"/>
                </a:solidFill>
                <a:latin typeface="思源黑体 CN Regular" panose="020b0500000000000000" charset="-122"/>
                <a:ea typeface="思源黑体 CN Regular" panose="020b0500000000000000" charset="-122"/>
                <a:cs typeface="思源黑体 CN Regular" panose="020b0500000000000000" charset="-122"/>
              </a:rPr>
              <a:t>感。 </a:t>
            </a:r>
            <a:endParaRPr lang="zh-CN" altLang="en-US" sz="2400">
              <a:solidFill>
                <a:srgbClr val="FF0000"/>
              </a:solidFill>
              <a:latin typeface="思源黑体 CN Regular" panose="020b0500000000000000" charset="-122"/>
              <a:ea typeface="思源黑体 CN Regular" panose="020b0500000000000000" charset="-122"/>
              <a:cs typeface="思源黑体 CN Regular" panose="020b0500000000000000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336139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https://d.book118.com/016150243200010101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2"/>
  <p:tag name="KSO_WM_SLIDE_LAYOUT" val="a_b"/>
  <p:tag name="KSO_WM_SLIDE_LAYOUT_CNT" val="1_1"/>
  <p:tag name="KSO_WM_SLIDE_MODEL_TYPE" val="cover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THUMBS_INDEX" val="1、2、3、6、8、10、11、12、15"/>
</p:tagLst>
</file>

<file path=ppt/tags/tag2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跋涉">
  <a:themeElements>
    <a:clrScheme name="跋涉">
      <a:dk1>
        <a:sysClr val="windowText" lastClr="000000"/>
      </a:dk1>
      <a:lt1>
        <a:sysClr val="window" lastClr="CCE8C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跋涉">
      <a:majorFont>
        <a:latin typeface="Franklin Gothic Medium"/>
        <a:ea typeface="Franklin Gothic Medium"/>
        <a:cs typeface="Arial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Franklin Gothic Book"/>
        <a:cs typeface="Arial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跋涉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Franklin Gothic Medium</vt:lpstr>
      <vt:lpstr>Franklin Gothic Book</vt:lpstr>
      <vt:lpstr>Wingdings 2</vt:lpstr>
      <vt:lpstr>思源黑体 CN Bold</vt:lpstr>
      <vt:lpstr>思源黑体 CN Regular</vt:lpstr>
      <vt:lpstr>等线 Light</vt:lpstr>
      <vt:lpstr>等线</vt:lpstr>
      <vt:lpstr>思源宋体 CN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2024-09-26T06:25:04.909</cp:lastPrinted>
  <dcterms:created xsi:type="dcterms:W3CDTF">2024-09-25T22:25:04Z</dcterms:created>
  <dcterms:modified xsi:type="dcterms:W3CDTF">2024-09-25T22:25:10Z</dcterms:modified>
</cp:coreProperties>
</file>