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TargetMode="Internal" /><Relationship Id="rId2" Type="http://schemas.openxmlformats.org/officeDocument/2006/relationships/slide" Target="../slides/slide9.xml" TargetMode="Interna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0ACF-95EA-4F7A-B2B7-B8CDBCD9B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1967E-3C52-4F55-8307-5B76F99C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FB30A-00BA-41EF-94C0-9041BC3BC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43A65-56CD-4B59-8C59-06553715D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641FC-CA59-4D27-BF6B-DE15B6D7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1C03C-994B-454E-995F-DAE156C96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A3570B-06DB-4F5D-A2D3-69057F49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B4DA4-0BD1-42D4-B1EB-8983BF07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5AEFD-2D87-45D8-B122-898CF72E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45305-EAF3-4C68-B26B-94C32135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5662B-5262-4949-BB4A-7CBA441B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57E02BA7-B8F1-43FE-8D34-A095D1CCD2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xmlns="" id="{C5A2F70A-E6DE-4232-AD3D-725BF9F5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4D8C45E9-7CD0-4FFE-8F8D-78F2041A2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6408CB82-E2BE-4A07-9A22-8261131D3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55511F8B-2BFD-4377-BB75-52BF252DF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01480753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FE28D260-2C98-460D-A135-0BB10FA29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413FF2B8-45C2-466B-B425-231500FBB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4F33DFED-F91B-42B3-83AF-745C6A16E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A4D89223-2A60-4A5E-9E34-39125DC9F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9AB63EE3-4A2C-498C-BFF4-ED430A508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39531346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8A7271A5-2F1E-48B8-BE1E-293B26D89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76978365-D82C-424A-BBEB-352D76934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2F12889B-C365-4A3A-9004-05B6EDD73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8E71CF44-66AB-4D08-BEB0-295F8C61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FDB20639-F9FB-49F7-B07C-645235CC7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61153554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A3D19BBB-7F63-4A68-AB68-CF941FB24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FDBD0B52-F01E-464B-8548-F1334886D4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="" id="{44E845D6-0841-4D55-A7DC-4EE66FE5D6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71E17FE7-F55B-4F1F-8E9F-DB2C10C3A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E11FFC4B-2CF5-407F-AAFD-FC0A4E71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D7C3A076-29B3-49ED-9377-0BE4EB5E0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72726679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924FB45F-1A23-4E6A-A31E-84C1C6E6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9ABE313F-E874-448A-98EE-8E5B1B16E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xmlns="" id="{C73EC04B-F867-4F9E-9D30-8D7A6D3C94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xmlns="" id="{B572EE0B-E3DC-43A0-8938-3EB06314E0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xmlns="" id="{2FD60B7C-4E34-4469-AF8F-8E72BA5F2B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xmlns="" id="{59B03FF6-76CD-4F7A-A905-B252446E1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xmlns="" id="{517D137B-C391-4D14-A847-89B0FC1CE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xmlns="" id="{D202B546-EC9E-4CB3-B1C2-5FA4E7653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89711857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F5B6D4BC-F3AC-4D95-9A59-C35EFE806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xmlns="" id="{2BDD810E-A959-495A-A84E-5B9D99AB8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xmlns="" id="{675DE6D4-93E2-4442-9240-BE9BEEC03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xmlns="" id="{728761C7-8E64-4FF2-B719-BA3C5A9F8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48607453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xmlns="" id="{918E5B87-7045-4A92-8DFF-729F7BB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xmlns="" id="{1D5EA3FD-E01F-4C50-A1CC-FF8D0A222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xmlns="" id="{A6C2ACCE-D742-4A39-8891-BEA96E047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94417687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8428A6D7-1C15-4A4A-BFBE-95BB88BB9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xmlns="" id="{D2D47130-E699-4591-89BB-05D5A06BE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="" id="{77A2362A-3FB8-4190-98C9-8013CBA0F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D6B41B7C-F975-43D6-AFA7-FFFE1F4EF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CEE9707B-8227-4A7A-9985-A1CE5D3C0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6FB5D189-02AC-44CD-BFCD-94CA29EF5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39950569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1F0044B1-C6AA-461C-851A-B193F537A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xmlns="" id="{9F08D20C-175E-4596-960F-4504DA05BF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xmlns="" id="{44987543-4FF9-4F8E-A976-25DF50CD8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xmlns="" id="{D44990D6-2F93-4FA6-A6CF-D6023613B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xmlns="" id="{4AB6B2AA-2C30-4D29-B366-4CE01A1CF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xmlns="" id="{D279DD12-F4F0-466E-84C8-BFB1DBC5A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50240668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xmlns="" id="{09F51E2F-661F-4D3D-8E6C-84A1664A9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="" id="{4A44DDF4-BAB4-47B1-92F2-AFE7458EDC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D18DEE4C-CFB3-4491-80CA-77C32E661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CA43D6E6-3423-4DCA-957B-3F7CA3F4B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A7763C9B-0350-4658-A7D2-E95715F8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225029578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xmlns="" id="{C1D81FA1-67BF-4D6F-9232-289E1B7594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xmlns="" id="{1EAF4A1C-D9FE-4669-A397-634AEE0683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93E6645D-1DCF-494D-8977-7C1E42F80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BBB319C7-569A-4D70-828F-BB99739B5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E4150868-C603-4514-AB9E-3334DFE87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422158243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241540" y="534838"/>
            <a:ext cx="11701077" cy="591199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主文档内容</a:t>
            </a:r>
          </a:p>
        </p:txBody>
      </p:sp>
      <p:sp>
        <p:nvSpPr>
          <p:cNvPr id="8" name="动作按钮: 后退或前一项 7">
            <a:hlinkClick action="ppaction://hlinkshowjump?jump=previousslide" highlightClick="1"/>
          </p:cNvPr>
          <p:cNvSpPr/>
          <p:nvPr userDrawn="1"/>
        </p:nvSpPr>
        <p:spPr>
          <a:xfrm>
            <a:off x="11042650" y="6513077"/>
            <a:ext cx="279400" cy="304800"/>
          </a:xfrm>
          <a:prstGeom prst="actionButtonBackPrevious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9" name="动作按钮: 前进或下一项 8">
            <a:hlinkClick action="ppaction://hlinkshowjump?jump=nextslide" highlightClick="1"/>
          </p:cNvPr>
          <p:cNvSpPr/>
          <p:nvPr userDrawn="1"/>
        </p:nvSpPr>
        <p:spPr>
          <a:xfrm>
            <a:off x="11406188" y="6525777"/>
            <a:ext cx="269875" cy="279400"/>
          </a:xfrm>
          <a:prstGeom prst="actionButtonForwardNex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10" name="动作按钮: 结束 9">
            <a:hlinkClick action="ppaction://hlinkshowjump?jump=endshow" highlightClick="1"/>
          </p:cNvPr>
          <p:cNvSpPr/>
          <p:nvPr userDrawn="1"/>
        </p:nvSpPr>
        <p:spPr>
          <a:xfrm>
            <a:off x="11760200" y="6514665"/>
            <a:ext cx="254000" cy="301625"/>
          </a:xfrm>
          <a:prstGeom prst="actionButtonEnd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cxnSp>
        <p:nvCxnSpPr>
          <p:cNvPr id="5" name="直接连接符 4"/>
          <p:cNvCxnSpPr/>
          <p:nvPr userDrawn="1"/>
        </p:nvCxnSpPr>
        <p:spPr>
          <a:xfrm>
            <a:off x="241540" y="406451"/>
            <a:ext cx="11701077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燕尾形 15">
            <a:hlinkClick action="ppaction://hlinksldjump?num=25"/>
          </p:cNvPr>
          <p:cNvSpPr/>
          <p:nvPr userDrawn="1"/>
        </p:nvSpPr>
        <p:spPr>
          <a:xfrm>
            <a:off x="7948712" y="6495790"/>
            <a:ext cx="1294353" cy="325495"/>
          </a:xfrm>
          <a:prstGeom prst="chevron">
            <a:avLst/>
          </a:prstGeom>
          <a:solidFill>
            <a:schemeClr val="accent6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707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热点追踪篇</a:t>
            </a:r>
          </a:p>
        </p:txBody>
      </p:sp>
      <p:sp>
        <p:nvSpPr>
          <p:cNvPr id="12" name="燕尾形 11">
            <a:hlinkClick action="ppaction://hlinksldjump?num=29"/>
          </p:cNvPr>
          <p:cNvSpPr/>
          <p:nvPr userDrawn="1"/>
        </p:nvSpPr>
        <p:spPr>
          <a:xfrm>
            <a:off x="9421190" y="6492382"/>
            <a:ext cx="1294353" cy="325495"/>
          </a:xfrm>
          <a:prstGeom prst="chevron">
            <a:avLst/>
          </a:prstGeom>
          <a:solidFill>
            <a:schemeClr val="accent6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707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随堂检测篇</a:t>
            </a:r>
          </a:p>
        </p:txBody>
      </p:sp>
      <p:sp>
        <p:nvSpPr>
          <p:cNvPr id="13" name="燕尾形 12">
            <a:hlinkClick r:id="rId1" action="ppaction://hlinksldjump"/>
          </p:cNvPr>
          <p:cNvSpPr/>
          <p:nvPr userDrawn="1"/>
        </p:nvSpPr>
        <p:spPr>
          <a:xfrm>
            <a:off x="5023300" y="6494203"/>
            <a:ext cx="1294353" cy="325495"/>
          </a:xfrm>
          <a:prstGeom prst="chevron">
            <a:avLst/>
          </a:prstGeom>
          <a:solidFill>
            <a:schemeClr val="accent6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707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自主学习篇</a:t>
            </a:r>
          </a:p>
        </p:txBody>
      </p:sp>
      <p:sp>
        <p:nvSpPr>
          <p:cNvPr id="14" name="燕尾形 13">
            <a:hlinkClick r:id="rId2" action="ppaction://hlinksldjump"/>
          </p:cNvPr>
          <p:cNvSpPr/>
          <p:nvPr userDrawn="1"/>
        </p:nvSpPr>
        <p:spPr>
          <a:xfrm>
            <a:off x="6460153" y="6490795"/>
            <a:ext cx="1294353" cy="325495"/>
          </a:xfrm>
          <a:prstGeom prst="chevron">
            <a:avLst/>
          </a:prstGeom>
          <a:solidFill>
            <a:schemeClr val="accent6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707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合作探究篇</a:t>
            </a:r>
          </a:p>
        </p:txBody>
      </p:sp>
    </p:spTree>
    <p:extLst>
      <p:ext uri="{BB962C8B-B14F-4D97-AF65-F5344CB8AC3E}">
        <p14:creationId xmlns:p14="http://schemas.microsoft.com/office/powerpoint/2010/main" xmlns="" val="79559674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xmlns="" id="{72FE055F-41C3-494A-B818-DAED1C515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xmlns="" id="{6C4DFB76-597D-47A8-BBA0-66193DB58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xmlns="" id="{F54A6859-F888-4DFF-B7C7-44AEE0E79A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ACB72D8-C221-4806-8D8F-7ED7F969E5BC}" type="datetimeFigureOut">
              <a:rPr lang="zh-CN" altLang="en-US" smtClean="0"/>
              <a:t>2019/2/14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xmlns="" id="{EA66E2A1-5B65-4BC3-8638-316BE8A35A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xmlns="" id="{D4C9A858-1C82-4166-BEC3-5DA0DB3938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A35C6BD-397C-49D1-9278-48E580004E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3913857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.png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7.png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55215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2421997"/>
            <a:ext cx="11647294" cy="737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  <a:tabLst>
                <a:tab pos="1620520"/>
              </a:tabLst>
            </a:pPr>
            <a:r>
              <a:rPr lang="zh-CN" altLang="zh-CN" sz="3200" b="1" kern="100">
                <a:latin typeface="Times New Roman"/>
                <a:ea typeface="黑体"/>
                <a:cs typeface="Times New Roman"/>
              </a:rPr>
              <a:t>课时</a:t>
            </a:r>
            <a:r>
              <a:rPr lang="en-US" altLang="zh-CN" sz="3200" b="1" kern="100">
                <a:latin typeface="Times New Roman"/>
                <a:ea typeface="黑体"/>
              </a:rPr>
              <a:t>2</a:t>
            </a:r>
            <a:r>
              <a:rPr lang="zh-CN" altLang="zh-CN" sz="3200" b="1" kern="100">
                <a:latin typeface="Times New Roman"/>
                <a:ea typeface="黑体"/>
                <a:cs typeface="Times New Roman"/>
              </a:rPr>
              <a:t>　权力的行使：需要监督</a:t>
            </a:r>
            <a:endParaRPr lang="zh-CN" altLang="zh-CN" sz="1200" kern="100"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63982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9111778"/>
              </p:ext>
            </p:extLst>
          </p:nvPr>
        </p:nvGraphicFramePr>
        <p:xfrm>
          <a:off x="653145" y="686148"/>
          <a:ext cx="10794669" cy="5486400"/>
        </p:xfrm>
        <a:graphic>
          <a:graphicData uri="http://schemas.openxmlformats.org/drawingml/2006/table">
            <a:tbl>
              <a:tblPr/>
              <a:tblGrid>
                <a:gridCol w="377635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01831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4174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altLang="en-US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素养</a:t>
                      </a:r>
                      <a:r>
                        <a:rPr lang="zh-CN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目标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30218" marR="302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要点晨背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30218" marR="302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10959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1.</a:t>
                      </a:r>
                      <a:r>
                        <a:rPr lang="zh-CN" altLang="en-US" sz="2400" b="1" kern="100">
                          <a:effectLst/>
                          <a:latin typeface="Times New Roman"/>
                          <a:cs typeface="Courier New"/>
                        </a:rPr>
                        <a:t>科学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理解政府接受监督的意义。</a:t>
                      </a: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(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重点</a:t>
                      </a: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)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2.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全面理解如何对政府权力进行制约和监督。</a:t>
                      </a: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(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重点＋难点</a:t>
                      </a: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)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3.</a:t>
                      </a:r>
                      <a:r>
                        <a:rPr lang="zh-CN" altLang="en-US" sz="2400" b="1" kern="100">
                          <a:effectLst/>
                          <a:latin typeface="Times New Roman"/>
                          <a:cs typeface="Courier New"/>
                        </a:rPr>
                        <a:t>认同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我国政府推进政务公开。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30218" marR="302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1.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我国的行政监督体系：包括国家权力机关的监督、中国共产党的党内监督、国家监察机关的监督、人民政协的监督、社会与公民的监督、国家司法机关的监督、行政系统内部的监督等多种监督形式。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en-US" sz="2400" b="1" kern="100">
                          <a:effectLst/>
                          <a:latin typeface="Times New Roman"/>
                          <a:cs typeface="Courier New"/>
                        </a:rPr>
                        <a:t>2.</a:t>
                      </a: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政府接受监督的意义：更好地合民意、集民智、聚民心，作出正确的决策；提高行政水平和工作效率，防止和减少工作失误；防止滥用权力，防止以权谋私、权钱交易等腐败行为；真正做到权为民所用，造福人民，建立起一个具有权威的政府。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30218" marR="3021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84793580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528360" y="1101829"/>
            <a:ext cx="10588449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  <a:tabLst>
                <a:tab pos="1890395"/>
                <a:tab pos="2700655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[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学新知</a:t>
            </a:r>
            <a:r>
              <a:rPr lang="en-US" altLang="zh-CN" sz="2400" b="1" kern="100">
                <a:latin typeface="Times New Roman"/>
                <a:ea typeface="黑体"/>
              </a:rPr>
              <a:t>]</a:t>
            </a:r>
            <a:endParaRPr lang="zh-CN" altLang="zh-CN" sz="240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7" name="矩形 1"/>
          <p:cNvSpPr>
            <a:spLocks noChangeArrowheads="1"/>
          </p:cNvSpPr>
          <p:nvPr/>
        </p:nvSpPr>
        <p:spPr bwMode="auto">
          <a:xfrm>
            <a:off x="297424" y="1754954"/>
            <a:ext cx="11192821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ea typeface="黑体"/>
                <a:cs typeface="Courier New"/>
              </a:rPr>
              <a:t>1</a:t>
            </a:r>
            <a:r>
              <a:rPr lang="en-US" altLang="zh-CN" sz="2400" b="1" kern="100">
                <a:latin typeface="Times New Roman"/>
                <a:cs typeface="Courier New"/>
              </a:rPr>
              <a:t>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对政府权力进行制约和监督的原因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3074" name="Picture 2" descr="自主学习篇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78756" y="639128"/>
            <a:ext cx="11420291" cy="459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1"/>
          <p:cNvSpPr>
            <a:spLocks noChangeArrowheads="1"/>
          </p:cNvSpPr>
          <p:nvPr/>
        </p:nvSpPr>
        <p:spPr bwMode="auto">
          <a:xfrm>
            <a:off x="649837" y="2382354"/>
            <a:ext cx="10840407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必要性：政府权力运用得好，可以指挥得法、</a:t>
            </a:r>
            <a:r>
              <a:rPr lang="en-US" altLang="zh-CN" sz="2400" b="1" kern="100">
                <a:latin typeface="Times New Roman"/>
                <a:cs typeface="Times New Roman"/>
              </a:rPr>
              <a:t>__________</a:t>
            </a:r>
            <a:r>
              <a:rPr lang="zh-CN" altLang="zh-CN" sz="2400" b="1" kern="100">
                <a:latin typeface="Times New Roman"/>
                <a:cs typeface="Times New Roman"/>
              </a:rPr>
              <a:t>、造福人民；权力一旦被滥用，超越了法律的界限，就会</a:t>
            </a:r>
            <a:r>
              <a:rPr lang="en-US" altLang="zh-CN" sz="2400" b="1" kern="100">
                <a:latin typeface="Times New Roman"/>
                <a:cs typeface="Times New Roman"/>
              </a:rPr>
              <a:t>__________</a:t>
            </a:r>
            <a:r>
              <a:rPr lang="zh-CN" altLang="zh-CN" sz="2400" b="1" kern="100">
                <a:latin typeface="Times New Roman"/>
                <a:cs typeface="Times New Roman"/>
              </a:rPr>
              <a:t>，贻害无穷。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(2)</a:t>
            </a:r>
            <a:r>
              <a:rPr lang="zh-CN" altLang="zh-CN" sz="2400" b="1" kern="100">
                <a:latin typeface="Times New Roman"/>
                <a:cs typeface="Times New Roman"/>
              </a:rPr>
              <a:t>重要意义：政府接受监督是坚持</a:t>
            </a:r>
            <a:r>
              <a:rPr lang="en-US" altLang="zh-CN" sz="2400" b="1" kern="100">
                <a:latin typeface="Times New Roman"/>
                <a:cs typeface="Times New Roman"/>
              </a:rPr>
              <a:t>__________</a:t>
            </a:r>
            <a:r>
              <a:rPr lang="zh-CN" altLang="zh-CN" sz="2400" b="1" kern="100">
                <a:latin typeface="Times New Roman"/>
                <a:cs typeface="Times New Roman"/>
              </a:rPr>
              <a:t>、做好工作的必要保证。政府只有接受监督，才能更好地合民意、集民智、聚民心，作出</a:t>
            </a:r>
            <a:r>
              <a:rPr lang="en-US" altLang="zh-CN" sz="2400" b="1" kern="100">
                <a:latin typeface="Times New Roman"/>
                <a:cs typeface="Times New Roman"/>
              </a:rPr>
              <a:t>____________</a:t>
            </a:r>
            <a:r>
              <a:rPr lang="zh-CN" altLang="zh-CN" sz="2400" b="1" kern="100">
                <a:latin typeface="Times New Roman"/>
                <a:cs typeface="Times New Roman"/>
              </a:rPr>
              <a:t>；才能提高</a:t>
            </a:r>
            <a:r>
              <a:rPr lang="en-US" altLang="zh-CN" sz="2400" b="1" kern="100">
                <a:latin typeface="Times New Roman"/>
                <a:cs typeface="Times New Roman"/>
              </a:rPr>
              <a:t>__________</a:t>
            </a:r>
            <a:r>
              <a:rPr lang="zh-CN" altLang="zh-CN" sz="2400" b="1" kern="100">
                <a:latin typeface="Times New Roman"/>
                <a:cs typeface="Times New Roman"/>
              </a:rPr>
              <a:t>和工作效率，防止和减少工作失误；才能防止</a:t>
            </a:r>
            <a:r>
              <a:rPr lang="en-US" altLang="zh-CN" sz="2400" b="1" kern="100">
                <a:latin typeface="Times New Roman"/>
                <a:cs typeface="Times New Roman"/>
              </a:rPr>
              <a:t>__________</a:t>
            </a:r>
            <a:r>
              <a:rPr lang="zh-CN" altLang="zh-CN" sz="2400" b="1" kern="100">
                <a:latin typeface="Times New Roman"/>
                <a:cs typeface="Times New Roman"/>
              </a:rPr>
              <a:t>，防止以权谋私、权钱交易等腐败行为，保证清正廉洁；才能真正做到</a:t>
            </a:r>
            <a:r>
              <a:rPr lang="en-US" altLang="zh-CN" sz="2400" b="1" kern="100">
                <a:latin typeface="Times New Roman"/>
                <a:cs typeface="Times New Roman"/>
              </a:rPr>
              <a:t>___________</a:t>
            </a:r>
            <a:r>
              <a:rPr lang="zh-CN" altLang="zh-CN" sz="2400" b="1" kern="100">
                <a:latin typeface="Times New Roman"/>
                <a:cs typeface="Times New Roman"/>
              </a:rPr>
              <a:t>，造福人民，建立起一个具有</a:t>
            </a:r>
            <a:r>
              <a:rPr lang="en-US" altLang="zh-CN" sz="2400" b="1" kern="100">
                <a:latin typeface="Times New Roman"/>
                <a:cs typeface="Times New Roman"/>
              </a:rPr>
              <a:t>______</a:t>
            </a:r>
            <a:r>
              <a:rPr lang="zh-CN" altLang="zh-CN" sz="2400" b="1" kern="100">
                <a:latin typeface="Times New Roman"/>
                <a:cs typeface="Times New Roman"/>
              </a:rPr>
              <a:t>的政府。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406428" y="2444099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令行禁止</a:t>
            </a:r>
          </a:p>
        </p:txBody>
      </p:sp>
      <p:sp>
        <p:nvSpPr>
          <p:cNvPr id="9" name="矩形 8"/>
          <p:cNvSpPr/>
          <p:nvPr/>
        </p:nvSpPr>
        <p:spPr>
          <a:xfrm>
            <a:off x="6000776" y="3006461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滋生腐败</a:t>
            </a:r>
          </a:p>
        </p:txBody>
      </p:sp>
      <p:sp>
        <p:nvSpPr>
          <p:cNvPr id="10" name="矩形 9"/>
          <p:cNvSpPr/>
          <p:nvPr/>
        </p:nvSpPr>
        <p:spPr>
          <a:xfrm>
            <a:off x="5547535" y="3549295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依法行政</a:t>
            </a:r>
          </a:p>
        </p:txBody>
      </p:sp>
      <p:sp>
        <p:nvSpPr>
          <p:cNvPr id="11" name="矩形 10"/>
          <p:cNvSpPr/>
          <p:nvPr/>
        </p:nvSpPr>
        <p:spPr>
          <a:xfrm>
            <a:off x="8668766" y="4088698"/>
            <a:ext cx="17315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正确的决策</a:t>
            </a:r>
          </a:p>
        </p:txBody>
      </p:sp>
      <p:sp>
        <p:nvSpPr>
          <p:cNvPr id="12" name="矩形 11"/>
          <p:cNvSpPr/>
          <p:nvPr/>
        </p:nvSpPr>
        <p:spPr>
          <a:xfrm>
            <a:off x="1434714" y="4644990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行政水平</a:t>
            </a:r>
          </a:p>
        </p:txBody>
      </p:sp>
      <p:sp>
        <p:nvSpPr>
          <p:cNvPr id="13" name="矩形 12"/>
          <p:cNvSpPr/>
          <p:nvPr/>
        </p:nvSpPr>
        <p:spPr>
          <a:xfrm>
            <a:off x="9317950" y="4661311"/>
            <a:ext cx="142218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滥用权力</a:t>
            </a:r>
          </a:p>
        </p:txBody>
      </p:sp>
      <p:sp>
        <p:nvSpPr>
          <p:cNvPr id="14" name="矩形 13"/>
          <p:cNvSpPr/>
          <p:nvPr/>
        </p:nvSpPr>
        <p:spPr>
          <a:xfrm>
            <a:off x="9687430" y="5216001"/>
            <a:ext cx="17315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权为民所用</a:t>
            </a:r>
          </a:p>
        </p:txBody>
      </p:sp>
      <p:sp>
        <p:nvSpPr>
          <p:cNvPr id="15" name="矩形 14"/>
          <p:cNvSpPr/>
          <p:nvPr/>
        </p:nvSpPr>
        <p:spPr>
          <a:xfrm>
            <a:off x="4507807" y="5749665"/>
            <a:ext cx="8034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权威</a:t>
            </a:r>
          </a:p>
        </p:txBody>
      </p:sp>
    </p:spTree>
    <p:extLst>
      <p:ext uri="{BB962C8B-B14F-4D97-AF65-F5344CB8AC3E}">
        <p14:creationId xmlns:p14="http://schemas.microsoft.com/office/powerpoint/2010/main" xmlns="" val="10946134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356799" y="2241860"/>
            <a:ext cx="11192821" cy="3329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ea typeface="黑体"/>
                <a:cs typeface="Courier New"/>
              </a:rPr>
              <a:t>2</a:t>
            </a:r>
            <a:r>
              <a:rPr lang="en-US" altLang="zh-CN" sz="2400" b="1" kern="100">
                <a:latin typeface="Times New Roman"/>
                <a:cs typeface="Courier New"/>
              </a:rPr>
              <a:t>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对政府的权力进行制约和监督的要求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	(1)</a:t>
            </a:r>
            <a:r>
              <a:rPr lang="zh-CN" altLang="zh-CN" sz="2400" b="1" kern="100">
                <a:latin typeface="Times New Roman"/>
                <a:cs typeface="Times New Roman"/>
              </a:rPr>
              <a:t>有效制约和监督权力的关键，是要健全权力运行的</a:t>
            </a:r>
            <a:r>
              <a:rPr lang="en-US" altLang="zh-CN" sz="2400" b="1" kern="100">
                <a:latin typeface="Times New Roman"/>
                <a:cs typeface="Times New Roman"/>
              </a:rPr>
              <a:t>________________</a:t>
            </a:r>
            <a:r>
              <a:rPr lang="zh-CN" altLang="zh-CN" sz="2400" b="1" kern="100">
                <a:latin typeface="Times New Roman"/>
                <a:cs typeface="Times New Roman"/>
              </a:rPr>
              <a:t>。这个体系，一靠</a:t>
            </a:r>
            <a:r>
              <a:rPr lang="en-US" altLang="zh-CN" sz="2400" b="1" kern="100">
                <a:latin typeface="Times New Roman"/>
                <a:cs typeface="Times New Roman"/>
              </a:rPr>
              <a:t>______</a:t>
            </a:r>
            <a:r>
              <a:rPr lang="zh-CN" altLang="zh-CN" sz="2400" b="1" kern="100">
                <a:latin typeface="Times New Roman"/>
                <a:cs typeface="Times New Roman"/>
              </a:rPr>
              <a:t>，二靠法制，二者缺一不可。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	(2)</a:t>
            </a:r>
            <a:r>
              <a:rPr lang="zh-CN" altLang="zh-CN" sz="2400" b="1" kern="100">
                <a:latin typeface="Times New Roman"/>
                <a:cs typeface="Times New Roman"/>
              </a:rPr>
              <a:t>建立全面的行政监督体系，包括国家权力机关的监督、</a:t>
            </a:r>
            <a:r>
              <a:rPr lang="en-US" altLang="zh-CN" sz="2400" b="1" kern="100">
                <a:latin typeface="Times New Roman"/>
                <a:cs typeface="Times New Roman"/>
              </a:rPr>
              <a:t>__________________</a:t>
            </a:r>
            <a:r>
              <a:rPr lang="zh-CN" altLang="zh-CN" sz="2400" b="1" kern="100">
                <a:latin typeface="Times New Roman"/>
                <a:cs typeface="Times New Roman"/>
              </a:rPr>
              <a:t>的党内监督、国家监察机关的监督、人民政协的监督、社会与公民的监督、</a:t>
            </a:r>
            <a:r>
              <a:rPr lang="en-US" altLang="zh-CN" sz="2400" b="1" kern="100">
                <a:latin typeface="Times New Roman"/>
                <a:cs typeface="Times New Roman"/>
              </a:rPr>
              <a:t>_______________</a:t>
            </a:r>
            <a:r>
              <a:rPr lang="zh-CN" altLang="zh-CN" sz="2400" b="1" kern="100">
                <a:latin typeface="Times New Roman"/>
                <a:cs typeface="Times New Roman"/>
              </a:rPr>
              <a:t>的监督、行政系统内部的监督等多种监督形式。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477574"/>
              </p:ext>
            </p:extLst>
          </p:nvPr>
        </p:nvGraphicFramePr>
        <p:xfrm>
          <a:off x="676896" y="635568"/>
          <a:ext cx="10967724" cy="1645920"/>
        </p:xfrm>
        <a:graphic>
          <a:graphicData uri="http://schemas.openxmlformats.org/drawingml/2006/table">
            <a:tbl>
              <a:tblPr/>
              <a:tblGrid>
                <a:gridCol w="1096772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833755">
                <a:tc>
                  <a:txBody>
                    <a:bodyPr vert="horz" wrap="square"/>
                    <a:lstStyle/>
                    <a:p>
                      <a:pPr marL="23495" algn="just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小提示：</a:t>
                      </a:r>
                      <a:r>
                        <a:rPr lang="zh-CN" sz="2400" b="1" kern="100">
                          <a:effectLst/>
                          <a:latin typeface="Times New Roman"/>
                          <a:ea typeface="仿宋_GB2312"/>
                          <a:cs typeface="Times New Roman"/>
                        </a:rPr>
                        <a:t>我国是人民民主专政的社会主义国家，人民是国家的主人，有权监督政府；我国的国家性质决定了政府是人民的政府，政府的宗旨是为人民服务，政府工作的基本原则是对人民负责，必须依法行政，自觉接受人民的监督。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  <p:sp>
        <p:nvSpPr>
          <p:cNvPr id="3" name="矩形 2"/>
          <p:cNvSpPr/>
          <p:nvPr/>
        </p:nvSpPr>
        <p:spPr>
          <a:xfrm>
            <a:off x="8128963" y="2873372"/>
            <a:ext cx="235032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制约和监督体系</a:t>
            </a:r>
          </a:p>
        </p:txBody>
      </p:sp>
      <p:sp>
        <p:nvSpPr>
          <p:cNvPr id="7" name="矩形 6"/>
          <p:cNvSpPr/>
          <p:nvPr/>
        </p:nvSpPr>
        <p:spPr>
          <a:xfrm>
            <a:off x="2343700" y="3437497"/>
            <a:ext cx="8034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民主</a:t>
            </a:r>
          </a:p>
        </p:txBody>
      </p:sp>
      <p:sp>
        <p:nvSpPr>
          <p:cNvPr id="8" name="矩形 7"/>
          <p:cNvSpPr/>
          <p:nvPr/>
        </p:nvSpPr>
        <p:spPr>
          <a:xfrm>
            <a:off x="9220999" y="3968437"/>
            <a:ext cx="17315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中国共产党</a:t>
            </a:r>
          </a:p>
        </p:txBody>
      </p:sp>
      <p:sp>
        <p:nvSpPr>
          <p:cNvPr id="9" name="矩形 8"/>
          <p:cNvSpPr/>
          <p:nvPr/>
        </p:nvSpPr>
        <p:spPr>
          <a:xfrm>
            <a:off x="882541" y="5074328"/>
            <a:ext cx="204094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国家司法机关</a:t>
            </a: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7788958"/>
              </p:ext>
            </p:extLst>
          </p:nvPr>
        </p:nvGraphicFramePr>
        <p:xfrm>
          <a:off x="734948" y="5720846"/>
          <a:ext cx="6556503" cy="548640"/>
        </p:xfrm>
        <a:graphic>
          <a:graphicData uri="http://schemas.openxmlformats.org/drawingml/2006/table">
            <a:tbl>
              <a:tblPr/>
              <a:tblGrid>
                <a:gridCol w="655650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14325">
                <a:tc>
                  <a:txBody>
                    <a:bodyPr vert="horz" wrap="square"/>
                    <a:lstStyle/>
                    <a:p>
                      <a:pPr marL="111125" algn="just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小提示：</a:t>
                      </a:r>
                      <a:r>
                        <a:rPr lang="zh-CN" sz="2400" b="1" kern="100">
                          <a:effectLst/>
                          <a:latin typeface="Times New Roman"/>
                          <a:ea typeface="仿宋_GB2312"/>
                          <a:cs typeface="Times New Roman"/>
                        </a:rPr>
                        <a:t>各种监督方式的法律效力是不同的。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024863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593179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3</a:t>
            </a:r>
            <a:r>
              <a:rPr lang="en-US" altLang="zh-CN" sz="2400" b="1" kern="100">
                <a:latin typeface="Times New Roman"/>
              </a:rPr>
              <a:t>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坚持政务公开的重要意义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1208704"/>
            <a:ext cx="11192821" cy="166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对政府：有利于规范政府及其工作人员的</a:t>
            </a:r>
            <a:r>
              <a:rPr lang="en-US" altLang="zh-CN" sz="2400" b="1" kern="100">
                <a:latin typeface="Times New Roman"/>
                <a:cs typeface="Times New Roman"/>
              </a:rPr>
              <a:t>______</a:t>
            </a:r>
            <a:r>
              <a:rPr lang="zh-CN" altLang="zh-CN" sz="2400" b="1" kern="100">
                <a:latin typeface="Times New Roman"/>
                <a:cs typeface="Times New Roman"/>
              </a:rPr>
              <a:t>行为，提高政府的</a:t>
            </a:r>
            <a:r>
              <a:rPr lang="en-US" altLang="zh-CN" sz="2400" b="1" kern="100">
                <a:latin typeface="Times New Roman"/>
                <a:cs typeface="Times New Roman"/>
              </a:rPr>
              <a:t>________</a:t>
            </a:r>
            <a:r>
              <a:rPr lang="zh-CN" altLang="zh-CN" sz="2400" b="1" kern="100">
                <a:latin typeface="Times New Roman"/>
                <a:cs typeface="Times New Roman"/>
              </a:rPr>
              <a:t>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(2)</a:t>
            </a:r>
            <a:r>
              <a:rPr lang="zh-CN" altLang="zh-CN" sz="2400" b="1" kern="100">
                <a:latin typeface="Times New Roman"/>
                <a:cs typeface="Times New Roman"/>
              </a:rPr>
              <a:t>对公民：有利于更好地保障公民的知情权、</a:t>
            </a:r>
            <a:r>
              <a:rPr lang="en-US" altLang="zh-CN" sz="2400" b="1" kern="100">
                <a:latin typeface="Times New Roman"/>
                <a:cs typeface="Times New Roman"/>
              </a:rPr>
              <a:t>______</a:t>
            </a:r>
            <a:r>
              <a:rPr lang="zh-CN" altLang="zh-CN" sz="2400" b="1" kern="100">
                <a:latin typeface="Times New Roman"/>
                <a:cs typeface="Times New Roman"/>
              </a:rPr>
              <a:t>权、表达权和</a:t>
            </a:r>
            <a:r>
              <a:rPr lang="en-US" altLang="zh-CN" sz="2400" b="1" kern="100">
                <a:latin typeface="Times New Roman"/>
                <a:cs typeface="Times New Roman"/>
              </a:rPr>
              <a:t>______</a:t>
            </a:r>
            <a:r>
              <a:rPr lang="zh-CN" altLang="zh-CN" sz="2400" b="1" kern="100">
                <a:latin typeface="Times New Roman"/>
                <a:cs typeface="Times New Roman"/>
              </a:rPr>
              <a:t>权，便于公民监督政府的工作，维护自己的合法权益。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564384" y="1308658"/>
            <a:ext cx="8034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行政</a:t>
            </a:r>
          </a:p>
        </p:txBody>
      </p:sp>
      <p:sp>
        <p:nvSpPr>
          <p:cNvPr id="6" name="矩形 5"/>
          <p:cNvSpPr/>
          <p:nvPr/>
        </p:nvSpPr>
        <p:spPr>
          <a:xfrm>
            <a:off x="9958748" y="1308657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公信力</a:t>
            </a:r>
          </a:p>
        </p:txBody>
      </p:sp>
      <p:sp>
        <p:nvSpPr>
          <p:cNvPr id="7" name="矩形 6"/>
          <p:cNvSpPr/>
          <p:nvPr/>
        </p:nvSpPr>
        <p:spPr>
          <a:xfrm>
            <a:off x="6989846" y="1859253"/>
            <a:ext cx="8034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参与</a:t>
            </a:r>
          </a:p>
        </p:txBody>
      </p:sp>
      <p:sp>
        <p:nvSpPr>
          <p:cNvPr id="8" name="矩形 7"/>
          <p:cNvSpPr/>
          <p:nvPr/>
        </p:nvSpPr>
        <p:spPr>
          <a:xfrm>
            <a:off x="9861696" y="1859253"/>
            <a:ext cx="80342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</a:rPr>
              <a:t>监督</a:t>
            </a: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2816274"/>
              </p:ext>
            </p:extLst>
          </p:nvPr>
        </p:nvGraphicFramePr>
        <p:xfrm>
          <a:off x="700645" y="3083334"/>
          <a:ext cx="10842172" cy="1097280"/>
        </p:xfrm>
        <a:graphic>
          <a:graphicData uri="http://schemas.openxmlformats.org/drawingml/2006/table">
            <a:tbl>
              <a:tblPr/>
              <a:tblGrid>
                <a:gridCol w="1084217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577850">
                <a:tc>
                  <a:txBody>
                    <a:bodyPr vert="horz" wrap="square"/>
                    <a:lstStyle/>
                    <a:p>
                      <a:pPr marL="15875"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ea typeface="黑体"/>
                          <a:cs typeface="Times New Roman"/>
                        </a:rPr>
                        <a:t>小提示：</a:t>
                      </a:r>
                      <a:r>
                        <a:rPr lang="zh-CN" sz="2400" b="1" kern="100">
                          <a:effectLst/>
                          <a:latin typeface="Times New Roman"/>
                          <a:ea typeface="仿宋_GB2312"/>
                          <a:cs typeface="Times New Roman"/>
                        </a:rPr>
                        <a:t>政务公开应以公开为常态、不公开为例外原则，推进决策公开、执行公开、管理公开、服务公开、结果公开。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42429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971204"/>
            <a:ext cx="11192821" cy="1684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1.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判一判：</a:t>
            </a:r>
            <a:r>
              <a:rPr lang="en-US" altLang="zh-CN" sz="2400" b="1" kern="100">
                <a:latin typeface="Times New Roman"/>
                <a:cs typeface="Courier New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政府权力运行必然滋生腐败。</a:t>
            </a:r>
            <a:r>
              <a:rPr lang="en-US" altLang="zh-CN" sz="2400" b="1" kern="100">
                <a:latin typeface="Times New Roman"/>
                <a:cs typeface="Courier New"/>
              </a:rPr>
              <a:t>(</a:t>
            </a:r>
            <a:r>
              <a:rPr lang="zh-CN" altLang="zh-CN" sz="2400" b="1" kern="100">
                <a:latin typeface="Times New Roman"/>
                <a:cs typeface="Times New Roman"/>
              </a:rPr>
              <a:t>　　</a:t>
            </a:r>
            <a:r>
              <a:rPr lang="en-US" altLang="zh-CN" sz="2400" b="1" kern="100">
                <a:latin typeface="Times New Roman"/>
                <a:cs typeface="Courier New"/>
              </a:rPr>
              <a:t>)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	(2)</a:t>
            </a:r>
            <a:r>
              <a:rPr lang="zh-CN" altLang="zh-CN" sz="2400" b="1" kern="100">
                <a:latin typeface="Times New Roman"/>
                <a:cs typeface="Times New Roman"/>
              </a:rPr>
              <a:t>政府接受监督就能防止滥用权力和腐败行为。</a:t>
            </a:r>
            <a:r>
              <a:rPr lang="en-US" altLang="zh-CN" sz="2400" b="1" kern="100">
                <a:latin typeface="Times New Roman"/>
                <a:cs typeface="Courier New"/>
              </a:rPr>
              <a:t>(</a:t>
            </a:r>
            <a:r>
              <a:rPr lang="zh-CN" altLang="zh-CN" sz="2400" b="1" kern="100">
                <a:latin typeface="Times New Roman"/>
                <a:cs typeface="Times New Roman"/>
              </a:rPr>
              <a:t>　　</a:t>
            </a:r>
            <a:r>
              <a:rPr lang="en-US" altLang="zh-CN" sz="2400" b="1" kern="100">
                <a:latin typeface="Times New Roman"/>
                <a:cs typeface="Courier New"/>
              </a:rPr>
              <a:t>)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2.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连一连：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6" name="矩形 1"/>
          <p:cNvSpPr>
            <a:spLocks noChangeArrowheads="1"/>
          </p:cNvSpPr>
          <p:nvPr/>
        </p:nvSpPr>
        <p:spPr bwMode="auto">
          <a:xfrm>
            <a:off x="611485" y="341829"/>
            <a:ext cx="10588449" cy="583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[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练疑难</a:t>
            </a:r>
            <a:r>
              <a:rPr lang="en-US" altLang="zh-CN" sz="2400" b="1" kern="100">
                <a:latin typeface="Times New Roman"/>
                <a:ea typeface="黑体"/>
              </a:rPr>
              <a:t>]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3074" name="图片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867790" y="2673422"/>
            <a:ext cx="3000407" cy="3814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44136409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285549" y="1006829"/>
            <a:ext cx="11192821" cy="1130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3.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判一判：</a:t>
            </a:r>
            <a:r>
              <a:rPr lang="en-US" altLang="zh-CN" sz="2400" b="1" kern="100">
                <a:latin typeface="Times New Roman"/>
                <a:cs typeface="Courier New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政务公开有利于保障公民的知情权、决策权。</a:t>
            </a:r>
            <a:r>
              <a:rPr lang="en-US" altLang="zh-CN" sz="2400" b="1" kern="100">
                <a:latin typeface="Times New Roman"/>
                <a:cs typeface="Courier New"/>
              </a:rPr>
              <a:t>(</a:t>
            </a:r>
            <a:r>
              <a:rPr lang="zh-CN" altLang="zh-CN" sz="2400" b="1" kern="100">
                <a:latin typeface="Times New Roman"/>
                <a:cs typeface="Times New Roman"/>
              </a:rPr>
              <a:t>　　</a:t>
            </a:r>
            <a:r>
              <a:rPr lang="en-US" altLang="zh-CN" sz="2400" b="1" kern="100">
                <a:latin typeface="Times New Roman"/>
                <a:cs typeface="Courier New"/>
              </a:rPr>
              <a:t>)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	(2)</a:t>
            </a:r>
            <a:r>
              <a:rPr lang="zh-CN" altLang="zh-CN" sz="2400" b="1" kern="100">
                <a:latin typeface="Times New Roman"/>
                <a:cs typeface="Times New Roman"/>
              </a:rPr>
              <a:t>政务公开有利于规范政府及其工作人员的行政行为。</a:t>
            </a:r>
            <a:r>
              <a:rPr lang="en-US" altLang="zh-CN" sz="2400" b="1" kern="100">
                <a:latin typeface="Times New Roman"/>
                <a:cs typeface="Courier New"/>
              </a:rPr>
              <a:t>(</a:t>
            </a:r>
            <a:r>
              <a:rPr lang="zh-CN" altLang="zh-CN" sz="2400" b="1" kern="100">
                <a:latin typeface="Times New Roman"/>
                <a:cs typeface="Times New Roman"/>
              </a:rPr>
              <a:t>　　</a:t>
            </a:r>
            <a:r>
              <a:rPr lang="en-US" altLang="zh-CN" sz="2400" b="1" kern="100">
                <a:latin typeface="Times New Roman"/>
                <a:cs typeface="Courier New"/>
              </a:rPr>
              <a:t>)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319009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119662" y="593179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890395"/>
                <a:tab pos="2700655"/>
              </a:tabLst>
            </a:pP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【练疑难】　</a:t>
            </a:r>
            <a:endParaRPr lang="zh-CN" altLang="zh-CN" sz="240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333049" y="1208704"/>
            <a:ext cx="11447272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solidFill>
                  <a:srgbClr val="0000FF"/>
                </a:solidFill>
                <a:latin typeface="Times New Roman"/>
                <a:cs typeface="Courier New"/>
              </a:rPr>
              <a:t>1.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黑体"/>
                <a:cs typeface="Times New Roman"/>
              </a:rPr>
              <a:t>提示：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cs typeface="Courier New"/>
              </a:rPr>
              <a:t>(1)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cs typeface="Times New Roman"/>
              </a:rPr>
              <a:t>×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cs typeface="Times New Roman"/>
              </a:rPr>
              <a:t>　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cs typeface="Courier New"/>
              </a:rPr>
              <a:t>(2)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cs typeface="Times New Roman"/>
              </a:rPr>
              <a:t>×</a:t>
            </a:r>
            <a:endParaRPr lang="zh-CN" altLang="zh-CN" sz="1050" kern="100">
              <a:solidFill>
                <a:srgbClr val="0000FF"/>
              </a:solidFill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solidFill>
                  <a:srgbClr val="0000FF"/>
                </a:solidFill>
                <a:latin typeface="Times New Roman"/>
                <a:cs typeface="Courier New"/>
              </a:rPr>
              <a:t> 2.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黑体"/>
                <a:cs typeface="Times New Roman"/>
              </a:rPr>
              <a:t>提示：</a:t>
            </a:r>
            <a:endParaRPr lang="zh-CN" altLang="zh-CN" sz="1050" kern="100">
              <a:solidFill>
                <a:srgbClr val="0000FF"/>
              </a:solidFill>
              <a:effectLst/>
              <a:latin typeface="宋体" charset="-122"/>
              <a:cs typeface="Courier New"/>
            </a:endParaRPr>
          </a:p>
        </p:txBody>
      </p:sp>
      <p:pic>
        <p:nvPicPr>
          <p:cNvPr id="4098" name="图片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0000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52790" y="2343106"/>
            <a:ext cx="8835902" cy="25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1"/>
          <p:cNvSpPr>
            <a:spLocks noChangeArrowheads="1"/>
          </p:cNvSpPr>
          <p:nvPr/>
        </p:nvSpPr>
        <p:spPr bwMode="auto">
          <a:xfrm>
            <a:off x="307687" y="4795065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ct val="0"/>
              </a:spcAft>
              <a:tabLst>
                <a:tab pos="1890395"/>
                <a:tab pos="2700655"/>
              </a:tabLst>
            </a:pPr>
            <a:r>
              <a:rPr lang="en-US" altLang="zh-CN" sz="2400" b="1" kern="100">
                <a:solidFill>
                  <a:srgbClr val="0000FF"/>
                </a:solidFill>
                <a:latin typeface="Times New Roman"/>
              </a:rPr>
              <a:t>3.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黑体"/>
                <a:cs typeface="Times New Roman"/>
              </a:rPr>
              <a:t>提示：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ea typeface="仿宋_GB2312"/>
              </a:rPr>
              <a:t>(1)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cs typeface="Times New Roman"/>
              </a:rPr>
              <a:t>×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　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ea typeface="仿宋_GB2312"/>
              </a:rPr>
              <a:t>(2)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ea typeface="仿宋_GB2312"/>
                <a:cs typeface="Times New Roman"/>
              </a:rPr>
              <a:t>√</a:t>
            </a:r>
            <a:endParaRPr lang="zh-CN" altLang="zh-CN" sz="2400" kern="100">
              <a:solidFill>
                <a:srgbClr val="0000FF"/>
              </a:solidFill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809009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1"/>
          <p:cNvSpPr>
            <a:spLocks noChangeArrowheads="1"/>
          </p:cNvSpPr>
          <p:nvPr/>
        </p:nvSpPr>
        <p:spPr bwMode="auto">
          <a:xfrm>
            <a:off x="209346" y="1958826"/>
            <a:ext cx="11647294" cy="443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2000" indent="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2018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年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1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月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9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日，审计署审计长胡泽君在全国审计工作会议上指出，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5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年来，全国共审计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65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万多个单位，促进增收节支和挽回损失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2.5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万亿元，推动健全完善制度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2.38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万项，移送违纪违法问题线索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2.35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万件。也是党的十八大以来，我国审计事业取得的一张亮眼成绩单。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72000" indent="457200">
              <a:lnSpc>
                <a:spcPct val="150000"/>
              </a:lnSpc>
            </a:pPr>
            <a:r>
              <a:rPr lang="en-US" altLang="zh-CN" sz="2400" b="1" kern="100">
                <a:latin typeface="Times New Roman"/>
                <a:ea typeface="楷体_GB2312"/>
              </a:rPr>
              <a:t>2018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年审计工作要为高质量发展保驾护航。胡泽君表示，</a:t>
            </a:r>
            <a:r>
              <a:rPr lang="en-US" altLang="zh-CN" sz="2400" b="1" kern="100">
                <a:latin typeface="Times New Roman"/>
                <a:ea typeface="楷体_GB2312"/>
              </a:rPr>
              <a:t>2018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年要扎实开展政策落实跟踪审计，围绕深化供给侧结构性改革，重点关注</a:t>
            </a:r>
            <a:r>
              <a:rPr lang="zh-CN" altLang="zh-CN" sz="2400" b="1" kern="100">
                <a:cs typeface="Times New Roman"/>
              </a:rPr>
              <a:t>“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三去一降一补</a:t>
            </a:r>
            <a:r>
              <a:rPr lang="zh-CN" altLang="zh-CN" sz="2400" b="1" kern="100">
                <a:cs typeface="Times New Roman"/>
              </a:rPr>
              <a:t>”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任务完成、</a:t>
            </a:r>
            <a:r>
              <a:rPr lang="zh-CN" altLang="zh-CN" sz="2400" b="1" kern="100">
                <a:cs typeface="Times New Roman"/>
              </a:rPr>
              <a:t>“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放管服</a:t>
            </a:r>
            <a:r>
              <a:rPr lang="zh-CN" altLang="zh-CN" sz="2400" b="1" kern="100">
                <a:cs typeface="Times New Roman"/>
              </a:rPr>
              <a:t>”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改革深化、新旧动能转换等情况，聚焦落后产能退出、国有企业兼并重组、房地产去库存等精准发力。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4098" name="Picture 2" descr="合作探究篇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05723" y="654192"/>
            <a:ext cx="11420291" cy="459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矩形 1"/>
          <p:cNvSpPr>
            <a:spLocks noChangeArrowheads="1"/>
          </p:cNvSpPr>
          <p:nvPr/>
        </p:nvSpPr>
        <p:spPr bwMode="auto">
          <a:xfrm>
            <a:off x="4740088" y="1291065"/>
            <a:ext cx="54335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en-US" sz="2400" b="1" kern="100">
                <a:latin typeface="Times New Roman"/>
                <a:ea typeface="黑体"/>
                <a:cs typeface="Times New Roman"/>
              </a:rPr>
              <a:t>为什么要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对政府权力进行制约和监督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1026" name="Picture 2" descr="议题一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420377" y="1423266"/>
            <a:ext cx="1245481" cy="442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82510800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911829"/>
            <a:ext cx="11192821" cy="4991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同时，要扎实开展各专项审计。深化财政审计，加强预算执行和决算草案、转移支付、资金统筹整合等审计，推动建立权责清晰、区域均衡的中央和地方财政关系；深化金融审计，重点关注信贷流向、信贷资产质量、金融创新、互联网金融、跨境资本流动等，推动提升金融服务实体经济能力。打好防范化解重大风险攻坚战，重点是防控金融风险，今年要继续发挥审计专业性强、触角广泛、反应快速等优势，深入揭示风险隐患，及时发出预警。要持续组织开展扶贫审计，实现对贫困地区审计全覆盖，重点关注精准扶贫精准脱贫政策措施落实情况，揭露扶贫资金被挪用滥用、贪污侵占等问题，揭露作风不实、搞形式主义、弄虚作假甚至失职渎职等问题，推动追责问责，让脱贫成效真正获得群众认可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778812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593179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[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问题探究</a:t>
            </a:r>
            <a:r>
              <a:rPr lang="en-US" altLang="zh-CN" sz="2400" b="1" kern="100">
                <a:latin typeface="Times New Roman"/>
                <a:ea typeface="黑体"/>
              </a:rPr>
              <a:t>]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1208704"/>
            <a:ext cx="11192821" cy="50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对政府权力进行制约和监督有多种形式，审计部门的监督属于哪一种？此外还有哪些监督形式？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(2)</a:t>
            </a:r>
            <a:r>
              <a:rPr lang="zh-CN" altLang="zh-CN" sz="2400" b="1" kern="100">
                <a:latin typeface="Times New Roman"/>
                <a:cs typeface="Times New Roman"/>
              </a:rPr>
              <a:t>政府接受监督有什么意义？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黑体"/>
                <a:cs typeface="Times New Roman"/>
              </a:rPr>
              <a:t>提示：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Courier New"/>
              </a:rPr>
              <a:t>(1)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属于行政系统内部的监督。此外还有国家权力机关的监督、中国共产党的党内监督、国家监察机关的监督、人民政协的监督、社会与公民的监督、国家司法机关的监督等行政系统外部的监督。</a:t>
            </a:r>
            <a:endParaRPr lang="zh-CN" altLang="zh-CN" sz="1050" kern="100">
              <a:solidFill>
                <a:srgbClr val="0000FF"/>
              </a:solidFill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Courier New"/>
              </a:rPr>
              <a:t>(2)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更好地合民意、集民智、聚民心，作出正确的决策；提高行政水平和工作效率，防止和减少工作失误；防止滥用权力，防止以权谋私、权钱交易等腐败行为；真正做到权为民所用，造福人民，建立起一个具有权威的政府。</a:t>
            </a:r>
            <a:endParaRPr lang="zh-CN" altLang="zh-CN" sz="1050" kern="100">
              <a:solidFill>
                <a:srgbClr val="0000FF"/>
              </a:solidFill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91686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593179"/>
            <a:ext cx="11647294" cy="1130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ea typeface="黑体"/>
                <a:cs typeface="Courier New"/>
              </a:rPr>
              <a:t>[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名师点拨</a:t>
            </a:r>
            <a:r>
              <a:rPr lang="en-US" altLang="zh-CN" sz="2400" b="1" kern="100">
                <a:latin typeface="Times New Roman"/>
                <a:ea typeface="黑体"/>
                <a:cs typeface="Courier New"/>
              </a:rPr>
              <a:t>]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kern="100">
                <a:latin typeface="Times New Roman"/>
                <a:ea typeface="黑体"/>
              </a:rPr>
              <a:t>1</a:t>
            </a:r>
            <a:r>
              <a:rPr lang="en-US" altLang="zh-CN" sz="2400" b="1" kern="100">
                <a:latin typeface="Times New Roman"/>
              </a:rPr>
              <a:t>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我国的行政监督体系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1636204"/>
            <a:ext cx="11192821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</a:rPr>
              <a:t>(1)</a:t>
            </a:r>
            <a:r>
              <a:rPr lang="zh-CN" altLang="zh-CN" sz="2400" b="1" kern="100">
                <a:latin typeface="Times New Roman"/>
                <a:cs typeface="Times New Roman"/>
              </a:rPr>
              <a:t>按监督主体分类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4731540"/>
              </p:ext>
            </p:extLst>
          </p:nvPr>
        </p:nvGraphicFramePr>
        <p:xfrm>
          <a:off x="724106" y="2474131"/>
          <a:ext cx="9096796" cy="2194560"/>
        </p:xfrm>
        <a:graphic>
          <a:graphicData uri="http://schemas.openxmlformats.org/drawingml/2006/table">
            <a:tbl>
              <a:tblPr/>
              <a:tblGrid>
                <a:gridCol w="144908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647709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国家机关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行政系统内部的监督、国家权力机关的监督、国家监察机关的监督、国家司法机关的监督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非国家机关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中国共产党的党内监督、人民政协的监督、社会与公民的监督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2370356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494710" y="545679"/>
            <a:ext cx="10588449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</a:rPr>
              <a:t>(2)</a:t>
            </a:r>
            <a:r>
              <a:rPr lang="zh-CN" altLang="zh-CN" sz="2400" b="1" kern="100">
                <a:latin typeface="Times New Roman"/>
                <a:cs typeface="Times New Roman"/>
              </a:rPr>
              <a:t>按内、外监督体系分类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3465011"/>
            <a:ext cx="11192821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</a:rPr>
              <a:t>(3)</a:t>
            </a:r>
            <a:r>
              <a:rPr lang="zh-CN" altLang="zh-CN" sz="2400" b="1" kern="100">
                <a:latin typeface="Times New Roman"/>
                <a:cs typeface="Times New Roman"/>
              </a:rPr>
              <a:t>按民主与法制分类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01927364"/>
              </p:ext>
            </p:extLst>
          </p:nvPr>
        </p:nvGraphicFramePr>
        <p:xfrm>
          <a:off x="618503" y="1231504"/>
          <a:ext cx="9914910" cy="2278842"/>
        </p:xfrm>
        <a:graphic>
          <a:graphicData uri="http://schemas.openxmlformats.org/drawingml/2006/table">
            <a:tbl>
              <a:tblPr/>
              <a:tblGrid>
                <a:gridCol w="263533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27957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63292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行政系统内部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45326" marR="453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上级政府、下级政府、审计部门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45326" marR="453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56754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行政系统外部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45326" marR="453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国家权力机关的监督、中国共产党的党内监督、国家监察机关的监督、人民政协的监督、社会与公民的监督、国家司法机关的监督</a:t>
                      </a:r>
                      <a:endParaRPr lang="zh-CN" sz="24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45326" marR="45326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10960375"/>
              </p:ext>
            </p:extLst>
          </p:nvPr>
        </p:nvGraphicFramePr>
        <p:xfrm>
          <a:off x="665549" y="4186050"/>
          <a:ext cx="10069740" cy="1645920"/>
        </p:xfrm>
        <a:graphic>
          <a:graphicData uri="http://schemas.openxmlformats.org/drawingml/2006/table">
            <a:tbl>
              <a:tblPr/>
              <a:tblGrid>
                <a:gridCol w="81886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925087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民主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人民政协的监督、社会与公民的监督、中国共产党的党内监督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法制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  <a:tabLst>
                          <a:tab pos="1620520"/>
                          <a:tab pos="2070735"/>
                        </a:tabLst>
                      </a:pPr>
                      <a:r>
                        <a:rPr lang="zh-CN" sz="2400" b="1" kern="100">
                          <a:effectLst/>
                          <a:latin typeface="Times New Roman"/>
                          <a:cs typeface="Times New Roman"/>
                        </a:rPr>
                        <a:t>行政系统内部的监督、国家权力机关的监督、国家监察机关的监督、国家司法机关的监督</a:t>
                      </a:r>
                      <a:endParaRPr lang="zh-CN" sz="105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49818553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593179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2.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接受监督对政府的意义</a:t>
            </a:r>
            <a:r>
              <a:rPr lang="en-US" altLang="zh-CN" sz="2400" b="1" kern="100">
                <a:latin typeface="Times New Roman"/>
                <a:ea typeface="黑体"/>
              </a:rPr>
              <a:t>(</a:t>
            </a:r>
            <a:r>
              <a:rPr lang="en-US" altLang="zh-CN" sz="2400" b="1" kern="100">
                <a:latin typeface="宋体" charset="-122"/>
                <a:cs typeface="Times New Roman"/>
              </a:rPr>
              <a:t>“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四个打造</a:t>
            </a:r>
            <a:r>
              <a:rPr lang="en-US" altLang="zh-CN" sz="2400" b="1" kern="100">
                <a:latin typeface="宋体" charset="-122"/>
                <a:cs typeface="Times New Roman"/>
              </a:rPr>
              <a:t>”</a:t>
            </a:r>
            <a:r>
              <a:rPr lang="en-US" altLang="zh-CN" sz="2400" b="1" kern="100">
                <a:latin typeface="Times New Roman"/>
                <a:ea typeface="黑体"/>
              </a:rPr>
              <a:t>)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7170" name="图片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215346" y="1483221"/>
            <a:ext cx="6434632" cy="4154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5921269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593179"/>
            <a:ext cx="11647294" cy="576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400" b="1" kern="100">
                <a:latin typeface="Times New Roman"/>
                <a:ea typeface="黑体"/>
              </a:rPr>
              <a:t>3</a:t>
            </a:r>
            <a:r>
              <a:rPr lang="en-US" altLang="zh-CN" sz="2400" b="1" kern="100">
                <a:latin typeface="Times New Roman"/>
              </a:rPr>
              <a:t>.</a:t>
            </a: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政府职能、工作原则、依法行政和接受监督的关系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8194" name="Picture 2" descr="Z4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32397" y="1665513"/>
            <a:ext cx="5033269" cy="1695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0029456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1"/>
          <p:cNvSpPr>
            <a:spLocks noChangeArrowheads="1"/>
          </p:cNvSpPr>
          <p:nvPr/>
        </p:nvSpPr>
        <p:spPr bwMode="auto">
          <a:xfrm>
            <a:off x="226537" y="1234483"/>
            <a:ext cx="11647294" cy="3900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Arial"/>
                <a:ea typeface="黑体"/>
                <a:cs typeface="Courier New"/>
              </a:rPr>
              <a:t>[</a:t>
            </a:r>
            <a:r>
              <a:rPr lang="zh-CN" altLang="zh-CN" sz="2400" b="1" kern="100">
                <a:latin typeface="Arial"/>
                <a:ea typeface="黑体"/>
                <a:cs typeface="Arial"/>
              </a:rPr>
              <a:t>例</a:t>
            </a:r>
            <a:r>
              <a:rPr lang="en-US" altLang="zh-CN" sz="2400" b="1" kern="100">
                <a:latin typeface="Arial"/>
                <a:ea typeface="黑体"/>
                <a:cs typeface="Courier New"/>
              </a:rPr>
              <a:t>1]</a:t>
            </a:r>
            <a:r>
              <a:rPr lang="en-US" altLang="zh-CN" sz="2400" b="1" kern="100">
                <a:latin typeface="Times New Roman"/>
                <a:cs typeface="Courier New"/>
              </a:rPr>
              <a:t> 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(2016·</a:t>
            </a: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海南高考</a:t>
            </a:r>
            <a:r>
              <a:rPr lang="en-US" altLang="zh-CN" sz="2400" b="1" kern="100">
                <a:latin typeface="Times New Roman"/>
                <a:ea typeface="楷体_GB2312"/>
                <a:cs typeface="Courier New"/>
              </a:rPr>
              <a:t>)</a:t>
            </a:r>
            <a:r>
              <a:rPr lang="zh-CN" altLang="zh-CN" sz="2400" b="1" kern="100">
                <a:latin typeface="Times New Roman"/>
                <a:cs typeface="Times New Roman"/>
              </a:rPr>
              <a:t>为推进行政能力建设、提高行政效率，某省加强对各部门工作的监督。在下列情形中，属于行政系统内部监督的是</a:t>
            </a:r>
            <a:r>
              <a:rPr lang="en-US" altLang="zh-CN" sz="2400" b="1" kern="100">
                <a:latin typeface="Times New Roman"/>
                <a:cs typeface="Courier New"/>
              </a:rPr>
              <a:t>(</a:t>
            </a:r>
            <a:r>
              <a:rPr lang="zh-CN" altLang="zh-CN" sz="2400" b="1" kern="100">
                <a:latin typeface="Times New Roman"/>
                <a:cs typeface="Times New Roman"/>
              </a:rPr>
              <a:t>　　</a:t>
            </a:r>
            <a:r>
              <a:rPr lang="en-US" altLang="zh-CN" sz="2400" b="1" kern="100">
                <a:latin typeface="Times New Roman"/>
                <a:cs typeface="Courier New"/>
              </a:rPr>
              <a:t>)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宋体" charset="-122"/>
                <a:cs typeface="Times New Roman"/>
              </a:rPr>
              <a:t>	①</a:t>
            </a:r>
            <a:r>
              <a:rPr lang="zh-CN" altLang="zh-CN" sz="2400" b="1" kern="100">
                <a:latin typeface="Times New Roman"/>
                <a:cs typeface="Times New Roman"/>
              </a:rPr>
              <a:t>省政府办公厅检查各地九年制义务教育普及情况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宋体" charset="-122"/>
                <a:cs typeface="Times New Roman"/>
              </a:rPr>
              <a:t>	②</a:t>
            </a:r>
            <a:r>
              <a:rPr lang="zh-CN" altLang="zh-CN" sz="2400" b="1" kern="100">
                <a:latin typeface="Times New Roman"/>
                <a:cs typeface="Times New Roman"/>
              </a:rPr>
              <a:t>省人大常委会在全省范围内开展环境保护执法检查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宋体" charset="-122"/>
                <a:cs typeface="Times New Roman"/>
              </a:rPr>
              <a:t>	③</a:t>
            </a:r>
            <a:r>
              <a:rPr lang="zh-CN" altLang="zh-CN" sz="2400" b="1" kern="100">
                <a:latin typeface="Times New Roman"/>
                <a:cs typeface="Times New Roman"/>
              </a:rPr>
              <a:t>省纪委调查省政府机关有关工作人员不动产情况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宋体" charset="-122"/>
                <a:cs typeface="Times New Roman"/>
              </a:rPr>
              <a:t>	④</a:t>
            </a:r>
            <a:r>
              <a:rPr lang="zh-CN" altLang="zh-CN" sz="2400" b="1" kern="100">
                <a:latin typeface="Times New Roman"/>
                <a:cs typeface="Times New Roman"/>
              </a:rPr>
              <a:t>省审计厅对民政部门财政资金使用情况进行审计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marL="288000" indent="-457200"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en-US" altLang="zh-CN" sz="2400" b="1" kern="100">
                <a:latin typeface="Times New Roman"/>
                <a:cs typeface="Courier New"/>
              </a:rPr>
              <a:t>	A.</a:t>
            </a:r>
            <a:r>
              <a:rPr lang="en-US" altLang="zh-CN" sz="2400" b="1" kern="100">
                <a:latin typeface="宋体" charset="-122"/>
                <a:cs typeface="Times New Roman"/>
              </a:rPr>
              <a:t>①②	</a:t>
            </a:r>
            <a:r>
              <a:rPr lang="en-US" altLang="zh-CN" sz="2400" b="1" kern="100">
                <a:latin typeface="Times New Roman"/>
                <a:cs typeface="Courier New"/>
              </a:rPr>
              <a:t> 	 	B.</a:t>
            </a:r>
            <a:r>
              <a:rPr lang="en-US" altLang="zh-CN" sz="2400" b="1" kern="100">
                <a:latin typeface="宋体" charset="-122"/>
                <a:cs typeface="Times New Roman"/>
              </a:rPr>
              <a:t>①④</a:t>
            </a:r>
            <a:r>
              <a:rPr lang="en-US" altLang="zh-CN" sz="2400" b="1" kern="100">
                <a:latin typeface="Times New Roman"/>
                <a:cs typeface="Courier New"/>
              </a:rPr>
              <a:t>  		C.</a:t>
            </a:r>
            <a:r>
              <a:rPr lang="en-US" altLang="zh-CN" sz="2400" b="1" kern="100">
                <a:latin typeface="宋体" charset="-122"/>
                <a:cs typeface="Times New Roman"/>
              </a:rPr>
              <a:t>②③</a:t>
            </a:r>
            <a:r>
              <a:rPr lang="en-US" altLang="zh-CN" sz="2400" b="1" kern="100">
                <a:latin typeface="Times New Roman"/>
                <a:cs typeface="Courier New"/>
              </a:rPr>
              <a:t>  		D.</a:t>
            </a:r>
            <a:r>
              <a:rPr lang="en-US" altLang="zh-CN" sz="2400" b="1" kern="100">
                <a:latin typeface="宋体" charset="-122"/>
                <a:cs typeface="Times New Roman"/>
              </a:rPr>
              <a:t>③④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5122" name="Picture 2" descr="D:\共享\政治2017\考向一.t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62162" y="645978"/>
            <a:ext cx="6414555" cy="53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1"/>
          <p:cNvSpPr>
            <a:spLocks noChangeArrowheads="1"/>
          </p:cNvSpPr>
          <p:nvPr/>
        </p:nvSpPr>
        <p:spPr bwMode="auto">
          <a:xfrm>
            <a:off x="1818922" y="561097"/>
            <a:ext cx="4490537" cy="559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对政府权力进行制约和监督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16669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1"/>
          <p:cNvSpPr>
            <a:spLocks noChangeArrowheads="1"/>
          </p:cNvSpPr>
          <p:nvPr/>
        </p:nvSpPr>
        <p:spPr bwMode="auto">
          <a:xfrm>
            <a:off x="499299" y="1208704"/>
            <a:ext cx="11192821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1620520"/>
                <a:tab pos="2070735"/>
              </a:tabLst>
            </a:pP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黑体"/>
                <a:cs typeface="Times New Roman"/>
              </a:rPr>
              <a:t>解析　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省政府办公厅属于行政机关，它对下属地区的检查属于行政系统内部监督，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ea typeface="仿宋_GB2312"/>
                <a:cs typeface="Times New Roman"/>
              </a:rPr>
              <a:t>①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正确；省人大常委会不属于行政机关，它对政府环保部门的检查属于行政系统外部监督，</a:t>
            </a:r>
            <a:r>
              <a:rPr lang="en-US" altLang="zh-CN" sz="2400" b="1" kern="100">
                <a:solidFill>
                  <a:srgbClr val="0000FF"/>
                </a:solidFill>
                <a:latin typeface="宋体" charset="-122"/>
                <a:ea typeface="仿宋_GB2312"/>
                <a:cs typeface="Times New Roman"/>
              </a:rPr>
              <a:t>②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不选；省纪委代表的是省党委，对省政府机关有关工作人员不动产情况的调查属于党对政府的监督，这属于行政系统外部监督，</a:t>
            </a:r>
            <a:r>
              <a:rPr lang="zh-CN" altLang="zh-CN" sz="2400" b="1" kern="100">
                <a:solidFill>
                  <a:srgbClr val="0000FF"/>
                </a:solidFill>
                <a:latin typeface="宋体" charset="-122"/>
                <a:ea typeface="仿宋_GB2312"/>
                <a:cs typeface="Times New Roman"/>
              </a:rPr>
              <a:t>③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不选；省审计厅是行政部门，它对民政部门的审计监督属于行政系统内部监督，</a:t>
            </a:r>
            <a:r>
              <a:rPr lang="zh-CN" altLang="zh-CN" sz="2400" b="1" kern="100">
                <a:solidFill>
                  <a:srgbClr val="0000FF"/>
                </a:solidFill>
                <a:latin typeface="宋体" charset="-122"/>
                <a:ea typeface="仿宋_GB2312"/>
                <a:cs typeface="Times New Roman"/>
              </a:rPr>
              <a:t>④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正确。故本题答案选</a:t>
            </a:r>
            <a:r>
              <a:rPr lang="en-US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Courier New"/>
              </a:rPr>
              <a:t>B</a:t>
            </a:r>
            <a:r>
              <a:rPr lang="zh-CN" altLang="zh-CN" sz="2400" b="1" kern="100">
                <a:solidFill>
                  <a:srgbClr val="0000FF"/>
                </a:solidFill>
                <a:latin typeface="Times New Roman"/>
                <a:ea typeface="仿宋_GB2312"/>
                <a:cs typeface="Times New Roman"/>
              </a:rPr>
              <a:t>。</a:t>
            </a:r>
            <a:endParaRPr lang="zh-CN" altLang="zh-CN" sz="1050" kern="100">
              <a:solidFill>
                <a:srgbClr val="0000FF"/>
              </a:solidFill>
              <a:latin typeface="宋体" charset="-122"/>
              <a:cs typeface="Courier New"/>
            </a:endParaRPr>
          </a:p>
          <a:p>
            <a:pPr>
              <a:lnSpc>
                <a:spcPct val="150000"/>
              </a:lnSpc>
              <a:tabLst>
                <a:tab pos="1620520"/>
                <a:tab pos="2070735"/>
              </a:tabLst>
            </a:pPr>
            <a:r>
              <a:rPr lang="zh-CN" altLang="zh-CN" sz="2400" b="1" kern="100">
                <a:solidFill>
                  <a:srgbClr val="FF0000"/>
                </a:solidFill>
                <a:latin typeface="Times New Roman"/>
                <a:ea typeface="黑体"/>
                <a:cs typeface="Times New Roman"/>
              </a:rPr>
              <a:t>答案　</a:t>
            </a:r>
            <a:r>
              <a:rPr lang="en-US" altLang="zh-CN" sz="2400" b="1" kern="100">
                <a:solidFill>
                  <a:srgbClr val="FF0000"/>
                </a:solidFill>
                <a:latin typeface="Times New Roman"/>
                <a:cs typeface="Courier New"/>
              </a:rPr>
              <a:t>B</a:t>
            </a:r>
            <a:endParaRPr lang="zh-CN" altLang="zh-CN" sz="1050" kern="100">
              <a:solidFill>
                <a:srgbClr val="FF0000"/>
              </a:solidFill>
              <a:effectLst/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59082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"/>
          <p:cNvSpPr>
            <a:spLocks noChangeArrowheads="1"/>
          </p:cNvSpPr>
          <p:nvPr/>
        </p:nvSpPr>
        <p:spPr bwMode="auto">
          <a:xfrm>
            <a:off x="499299" y="1036544"/>
            <a:ext cx="11192821" cy="3329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2000" indent="457200">
              <a:lnSpc>
                <a:spcPct val="150000"/>
              </a:lnSpc>
              <a:tabLst>
                <a:tab pos="1620520"/>
                <a:tab pos="2070735"/>
              </a:tabLst>
            </a:pPr>
            <a:r>
              <a:rPr lang="zh-CN" altLang="zh-CN" sz="2400" b="1" kern="100">
                <a:latin typeface="Times New Roman"/>
                <a:ea typeface="楷体_GB2312"/>
                <a:cs typeface="Times New Roman"/>
              </a:rPr>
              <a:t>近日，中共中央办公厅、国务院办公厅印发《关于全面推进政务公开工作的意见》，部署全面推进各级行政机关政务公开工作。《意见》指出，公开透明是法治政府的基本特征。全面推进政务公开，要坚持以公开为常态、不公开为例外，推进行政决策公开、执行公开、管理公开、服务公开和结果公开，推动简政放权、放管结合、优化服务改革，激发市场活力和社会创造力，打造法治政府、创新政府、廉洁政府和服务型政府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6" name="矩形 1"/>
          <p:cNvSpPr>
            <a:spLocks noChangeArrowheads="1"/>
          </p:cNvSpPr>
          <p:nvPr/>
        </p:nvSpPr>
        <p:spPr bwMode="auto">
          <a:xfrm>
            <a:off x="4778943" y="484614"/>
            <a:ext cx="4082306" cy="559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zh-CN" altLang="zh-CN" sz="2400" b="1" kern="100">
                <a:latin typeface="Times New Roman"/>
                <a:ea typeface="黑体"/>
                <a:cs typeface="Times New Roman"/>
              </a:rPr>
              <a:t>政务公开</a:t>
            </a:r>
            <a:r>
              <a:rPr lang="zh-CN" altLang="en-US" sz="2400" b="1" kern="100">
                <a:latin typeface="Times New Roman"/>
                <a:ea typeface="黑体"/>
                <a:cs typeface="Times New Roman"/>
              </a:rPr>
              <a:t>有何意义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pic>
        <p:nvPicPr>
          <p:cNvPr id="9218" name="Picture 2" descr="D:\共享\政治2017\Z42.t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4662107" y="4429675"/>
            <a:ext cx="2474871" cy="1892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议题二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358101" y="600624"/>
            <a:ext cx="1370029" cy="486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7792757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https://d.book118.com/016155215055010102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等线 Light</vt:lpstr>
      <vt:lpstr>等线</vt:lpstr>
      <vt:lpstr>微软雅黑</vt:lpstr>
      <vt:lpstr>Times New Roman</vt:lpstr>
      <vt:lpstr>黑体</vt:lpstr>
      <vt:lpstr>宋体</vt:lpstr>
      <vt:lpstr>Courier New</vt:lpstr>
      <vt:lpstr>仿宋_GB2312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2024-09-27T03:17:19.092</cp:lastPrinted>
  <dcterms:created xsi:type="dcterms:W3CDTF">2024-09-26T19:17:19Z</dcterms:created>
  <dcterms:modified xsi:type="dcterms:W3CDTF">2024-09-26T19:17:21Z</dcterms:modified>
</cp:coreProperties>
</file>