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DNEHJ+MS-UIGothic"/>
      <p:regular r:id="rId19"/>
    </p:embeddedFont>
    <p:embeddedFont>
      <p:font typeface="SKDSIC+AKIPOC+ArialMT"/>
      <p:regular r:id="rId20"/>
    </p:embeddedFont>
    <p:embeddedFont>
      <p:font typeface="WWBBDQ+KRDDGV+MicrosoftYaHei-Bold"/>
      <p:regular r:id="rId21"/>
    </p:embeddedFont>
    <p:embeddedFont>
      <p:font typeface="JMQNBP+OHHQQE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47346-98E0-4599-9C92-6CA9D353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C1B22-66D5-408D-A66F-3C1C11DEA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D40A9-46FD-4FD7-B1CC-60B4BF74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BA2BC-A9F6-414D-AB96-316AF409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87D2A-9BE9-4420-8428-F6EBE8DDA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1160A-33CB-4444-9FAE-3E0A365F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14596-837B-4AFA-BFA3-2556B50E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84F06-BDC6-4C30-856C-CF502F83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64CCC-5BA7-4A6F-B49E-F763AB7AD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2207-4AC0-49A2-B4E5-AF0F713E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6581C-5D0F-4593-98EE-E3DD857C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13011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让</a:t>
            </a:r>
            <a:r>
              <a:rPr sz="5150" spc="25">
                <a:solidFill>
                  <a:srgbClr val="3045FD"/>
                </a:solidFill>
                <a:latin typeface="QDNEHJ+MS-UIGothic"/>
                <a:cs typeface="QDNEHJ+MS-UIGothic"/>
              </a:rPr>
              <a:t>我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们</a:t>
            </a:r>
            <a:r>
              <a:rPr sz="5150" spc="23">
                <a:solidFill>
                  <a:srgbClr val="3045FD"/>
                </a:solidFill>
                <a:latin typeface="QDNEHJ+MS-UIGothic"/>
                <a:cs typeface="QDNEHJ+MS-UIGothic"/>
              </a:rPr>
              <a:t>学会共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处课</a:t>
            </a:r>
            <a:r>
              <a:rPr sz="5150">
                <a:solidFill>
                  <a:srgbClr val="3045FD"/>
                </a:solidFill>
                <a:latin typeface="QDNEHJ+MS-UIGothic"/>
                <a:cs typeface="QDNEH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的障碍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089341" cy="24296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如何建立良好的共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中的冲突解决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践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SKDSIC+AKIPOC+ArialMT"/>
                <a:cs typeface="SKDSIC+AKIPOC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共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QDNEHJ+MS-UIGothic"/>
                <a:cs typeface="QDNEHJ+MS-UIGothic"/>
              </a:rPr>
              <a:t>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WWBBDQ+KRDDGV+MicrosoftYaHei-Bold"/>
                <a:cs typeface="WWBBDQ+KRDDG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1784" y="388127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QDNEHJ+MS-UIGothic"/>
                <a:cs typeface="QDNEHJ+MS-UIGothic"/>
              </a:rPr>
              <a:t>共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处</a:t>
            </a:r>
            <a:r>
              <a:rPr sz="5150" spc="23">
                <a:solidFill>
                  <a:srgbClr val="0085FF"/>
                </a:solidFill>
                <a:latin typeface="QDNEHJ+MS-UIGothic"/>
                <a:cs typeface="QDNEHJ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 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NEHJ+MS-UIGothic"/>
                <a:cs typeface="QDNEHJ+MS-UIGothic"/>
              </a:rPr>
              <a:t>高效沟通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NEHJ+MS-UIGothic"/>
                <a:cs typeface="QDNEHJ+MS-UIGothic"/>
              </a:rPr>
              <a:t>分工合作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作中，有效的沟通是至关重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要的。通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清晰、准确、及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信息，可以减少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解和冲突，提高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的工作效率。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作中，每个成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都有自己的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角色和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合理的分工合作，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可以充分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每个人的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DNEHJ+MS-UIGothic"/>
                <a:cs typeface="QDNEHJ+MS-UIGothic"/>
              </a:rPr>
              <a:t>互相支持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员应该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相互支持，鼓励彼此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出最佳水平。在面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战时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员应该齐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力，共同解决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QDNEHJ+MS-UIGothic"/>
                <a:cs typeface="QDNEH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社会和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尊重多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3045FD"/>
                </a:solidFill>
                <a:latin typeface="QDNEHJ+MS-UIGothic"/>
                <a:cs typeface="QDNEHJ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建立信任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解决冲突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在多元化的社会中，我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重每个人的文化背景、价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生活方式。通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理解和接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的人，可以促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社会的和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建立信任是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过诚实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、公正和透明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得他人的信任，从而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建立起良好的人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关系和社会网</a:t>
            </a:r>
          </a:p>
          <a:p>
            <a:pPr marL="1238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冲突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度和方法来解决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沟通、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商和妥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，可以化解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矛盾，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和平共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个人成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提升能力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8632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学会与人共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有助于提升个人的沟通能力、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力和解决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的能力。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些能力在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和个人生活中都非常重要，有助于个人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更好的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拓展人脉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学会与人共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有助于拓展个人的人脉网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过结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交不同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域和背景的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人，可以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得更多的机会和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个人的成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展提供支持。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增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自信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学会与人共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个人的自信心。通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与不同的人交流和互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可以更好地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自己、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，从而更好地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个人目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WWBBDQ+KRDDGV+MicrosoftYaHei-Bold"/>
                <a:cs typeface="WWBBDQ+KRDDG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50715" y="3881274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QDNEHJ+MS-UIGothic"/>
                <a:cs typeface="QDNEHJ+MS-UIGothic"/>
              </a:rPr>
              <a:t>共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处</a:t>
            </a:r>
            <a:r>
              <a:rPr sz="5150" spc="23">
                <a:solidFill>
                  <a:srgbClr val="0085FF"/>
                </a:solidFill>
                <a:latin typeface="QDNEHJ+MS-UIGothic"/>
                <a:cs typeface="QDNEHJ+MS-UIGothic"/>
              </a:rPr>
              <a:t>的障碍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沟通障碍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WBBDQ+KRDDGV+MicrosoftYaHei-Bold"/>
                <a:cs typeface="WWBBDQ+KRDDG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言障碍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表达障碍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3045FD"/>
                </a:solidFill>
                <a:latin typeface="QDNEHJ+MS-UIGothic"/>
                <a:cs typeface="QDNEHJ+MS-UIGothic"/>
              </a:rPr>
              <a:t>听障碍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言差异，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致信息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受阻。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有些人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以准确表达自己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的想法和感受，造成沟通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解。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缺乏耐心和理解，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话语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没有被充分听取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和理解。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文化差异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价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值观</a:t>
            </a:r>
            <a:r>
              <a:rPr sz="2300" spc="23">
                <a:solidFill>
                  <a:srgbClr val="3045FD"/>
                </a:solidFill>
                <a:latin typeface="QDNEHJ+MS-UIGothic"/>
                <a:cs typeface="QDNEHJ+MS-UIGothic"/>
              </a:rPr>
              <a:t>差异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俗差异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社交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习惯</a:t>
            </a: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差异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不同文化背景下，人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存在差异，可能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致冲突。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不同文化有不同的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俗和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范，可能引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发误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或冲突。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不同文化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社交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同的期望和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致交往困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利益冲突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目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3045FD"/>
                </a:solidFill>
                <a:latin typeface="QDNEHJ+MS-UIGothic"/>
                <a:cs typeface="QDNEHJ+MS-UIGothic"/>
              </a:rPr>
              <a:t>不一致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不同个体或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体可能追求不同的目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致利益冲突。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源争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在有限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源的分配上，各方可能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63114" y="3094728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存在利益冲突。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利益分配不均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在利益分配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程中，如果存在不公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平的情况，也可能引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冲突。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信任危机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信任缺失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或事件，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致一方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另一方失去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信任。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信息不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3045FD"/>
                </a:solidFill>
                <a:latin typeface="QDNEHJ+MS-UIGothic"/>
                <a:cs typeface="QDNEHJ+MS-UIGothic"/>
              </a:rPr>
              <a:t>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信息的不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称可能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致信任危机，因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一方可能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无法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另一方的言行。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欺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诈</a:t>
            </a:r>
            <a:r>
              <a:rPr sz="2300" spc="25">
                <a:solidFill>
                  <a:srgbClr val="3045FD"/>
                </a:solidFill>
                <a:latin typeface="QDNEHJ+MS-UIGothic"/>
                <a:cs typeface="QDNEHJ+MS-UIGothic"/>
              </a:rPr>
              <a:t>行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诈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或背叛行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害信任关系，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8710" y="56575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重建信任。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WWBBDQ+KRDDGV+MicrosoftYaHei-Bold"/>
                <a:cs typeface="WWBBDQ+KRDDG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79039" y="388127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QDNEHJ+MS-UIGothic"/>
                <a:cs typeface="QDNEHJ+MS-UIGothic"/>
              </a:rPr>
              <a:t>如何建立良好的共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处</a:t>
            </a:r>
            <a:r>
              <a:rPr sz="5150" spc="25">
                <a:solidFill>
                  <a:srgbClr val="0085FF"/>
                </a:solidFill>
                <a:latin typeface="QDNEHJ+MS-UIGothic"/>
                <a:cs typeface="QDNEHJ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有效沟通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5434" y="1662167"/>
            <a:ext cx="372253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有效沟通是建立良好共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关系的基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需要遵循以下几个原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：明确、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、</a:t>
            </a:r>
          </a:p>
          <a:p>
            <a:pPr marL="17144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具体、完整、礼貌。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48065" y="2005067"/>
            <a:ext cx="332206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具体：在沟通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需要具体描述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避免抽象和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笼统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的表达。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3695" y="3416672"/>
            <a:ext cx="357707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明确：沟通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需要明确表达自己的意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思，避免使用模糊不清的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90305" y="3416672"/>
            <a:ext cx="339566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完整：在沟通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要全面地表达自己的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点，不要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漏重要信息。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1505" y="5100058"/>
            <a:ext cx="339566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：尽量用最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言表达自己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点，避免冗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的句子。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34680" y="5100058"/>
            <a:ext cx="332206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礼貌：在沟通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需要尊重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方，使用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礼貌的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DNEHJ+MS-UIGothic"/>
                <a:cs typeface="QDNEHJ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DNEHJ+MS-UIGothic"/>
                <a:cs typeface="QDNEHJ+MS-UIGothic"/>
              </a:rPr>
              <a:t>尊重差异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在共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关系中，尊重差异是非常重要的。每个人都有自己的价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、信仰、生活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等，我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需要尊重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些差异，并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理解和接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点和生活方式。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尊重差异可以促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文化交流和理解，增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社会凝聚力，同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也可以减少冲突和矛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NEHJ+MS-UIGothic"/>
                <a:cs typeface="QDNEHJ+MS-UIGothic"/>
              </a:rPr>
              <a:t>盾。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https://d.book118.com/016213011200010051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SimSun</vt:lpstr>
      <vt:lpstr>QDNEHJ+MS-UIGothic</vt:lpstr>
      <vt:lpstr>SKDSIC+AKIPOC+ArialMT</vt:lpstr>
      <vt:lpstr>Times New Roman</vt:lpstr>
      <vt:lpstr>WWBBDQ+KRDDGV+MicrosoftYaHei-Bold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2024-09-17T15:31:20.511</cp:lastPrinted>
  <dcterms:created xsi:type="dcterms:W3CDTF">2024-09-17T07:31:20Z</dcterms:created>
  <dcterms:modified xsi:type="dcterms:W3CDTF">2024-09-17T07:31:21Z</dcterms:modified>
</cp:coreProperties>
</file>