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7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D3FF7E9B-91E3-4B08-84FE-5A5BF4917BDF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1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12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13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1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15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16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1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18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19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21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22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24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25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D13E30-CA6B-48D9-AD11-43BAB86225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D36F55-EB9A-4CA8-A686-392EF8F8DA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5AF4D1-EBC2-4814-AEEF-8B453990F3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F9C005-D569-45DD-A78A-547459A9E3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5784F96-4F88-4DD6-AEE1-D03434C4E4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DD880FF-A531-4466-82D1-08CDDBEAD9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C208061-9019-4BDE-A826-224F7421FD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493FB6-740B-4CAC-A137-11A1E6D34D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62B0B9-B86D-40B9-8AE2-1BBE350411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6449F9-BF37-49E6-BF38-83734E5C03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F3A3AB-AC79-4C1E-8525-FD90533DA7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92617143-FCE6-4261-8628-C0A8DB12F3BC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25D779B2-BF59-49DE-B63F-3CD70EC1D6A7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Relationship Id="rId3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5.png" /><Relationship Id="rId4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pn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pn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pn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Relationship Id="rId3" Type="http://schemas.openxmlformats.org/officeDocument/2006/relationships/image" Target="../media/image7.pn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Relationship Id="rId6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0.pn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pn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6222053040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1017360" y="794880"/>
            <a:ext cx="10156320" cy="155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临床教学查房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2331720" y="3364920"/>
            <a:ext cx="7678800" cy="394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汇报：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xxx              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时间：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20xx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cxnSp>
        <p:nvCxnSpPr>
          <p:cNvPr id="75" name="Connector 7"/>
          <p:cNvCxnSpPr/>
          <p:nvPr/>
        </p:nvCxnSpPr>
        <p:spPr>
          <a:xfrm>
            <a:off x="1310400" y="5256360"/>
            <a:ext cx="4785480" cy="360"/>
          </a:xfrm>
          <a:prstGeom prst="straightConnector1">
            <a:avLst/>
          </a:prstGeom>
          <a:ln w="9525">
            <a:solidFill>
              <a:srgbClr val="000000"/>
            </a:solidFill>
            <a:round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6" name="AutoShape 2"/>
          <p:cNvSpPr/>
          <p:nvPr/>
        </p:nvSpPr>
        <p:spPr>
          <a:xfrm>
            <a:off x="1140840" y="0"/>
            <a:ext cx="2808720" cy="3420720"/>
          </a:xfrm>
          <a:prstGeom prst="rect">
            <a:avLst/>
          </a:prstGeom>
          <a:gradFill rotWithShape="0">
            <a:gsLst>
              <a:gs pos="0">
                <a:srgbClr val="AF79DE"/>
              </a:gs>
              <a:gs pos="100000">
                <a:srgbClr val="FFFFFF">
                  <a:alpha val="75000"/>
                </a:srgbClr>
              </a:gs>
            </a:gsLst>
            <a:lin ang="1620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7" name="AutoShape 3"/>
          <p:cNvSpPr/>
          <p:nvPr/>
        </p:nvSpPr>
        <p:spPr>
          <a:xfrm>
            <a:off x="1140840" y="1983240"/>
            <a:ext cx="2808720" cy="280872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8" name="AutoShape 15"/>
          <p:cNvSpPr/>
          <p:nvPr/>
        </p:nvSpPr>
        <p:spPr>
          <a:xfrm>
            <a:off x="10235520" y="79920"/>
            <a:ext cx="1888920" cy="1755360"/>
          </a:xfrm>
          <a:prstGeom prst="ellipse">
            <a:avLst/>
          </a:prstGeom>
          <a:gradFill rotWithShape="0">
            <a:gsLst>
              <a:gs pos="0">
                <a:srgbClr val="AF79DE"/>
              </a:gs>
              <a:gs pos="100000">
                <a:srgbClr val="F8CDAC">
                  <a:alpha val="27000"/>
                </a:srgbClr>
              </a:gs>
            </a:gsLst>
            <a:lin ang="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9" name="PlaceHolder 1"/>
          <p:cNvSpPr>
            <a:spLocks noGrp="1"/>
          </p:cNvSpPr>
          <p:nvPr>
            <p:ph type="title" idx="4294967295"/>
          </p:nvPr>
        </p:nvSpPr>
        <p:spPr>
          <a:xfrm>
            <a:off x="1572840" y="2837160"/>
            <a:ext cx="2194200" cy="18734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7200" b="1" strike="noStrike" spc="299">
                <a:solidFill>
                  <a:schemeClr val="lt1"/>
                </a:solidFill>
                <a:latin typeface="Arial"/>
                <a:ea typeface="微软雅黑"/>
              </a:rPr>
              <a:t>目录</a:t>
            </a:r>
            <a:endParaRPr lang="en-US" sz="72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0" name="content"/>
          <p:cNvSpPr/>
          <p:nvPr/>
        </p:nvSpPr>
        <p:spPr>
          <a:xfrm>
            <a:off x="6201360" y="208080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1</a:t>
            </a:r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章  临床教学查房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2</a:t>
            </a:r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章  查房的技巧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3</a:t>
            </a:r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章  临床教学查房的评价与改进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4</a:t>
            </a:r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章  综合实践案例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5</a:t>
            </a:r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章  临床教学查房中的问题与挑战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6</a:t>
            </a:r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1" name="TextBox 5"/>
          <p:cNvSpPr/>
          <p:nvPr/>
        </p:nvSpPr>
        <p:spPr>
          <a:xfrm>
            <a:off x="1000440" y="2148480"/>
            <a:ext cx="3088800" cy="1013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123840" tIns="123840" rIns="57240" bIns="123840" anchor="t">
            <a:spAutoFit/>
          </a:bodyPr>
          <a:lstStyle/>
          <a:p>
            <a:pPr algn="ctr" defTabSz="914400">
              <a:lnSpc>
                <a:spcPct val="186000"/>
              </a:lnSpc>
            </a:pPr>
            <a:r>
              <a:rPr lang="en-US" sz="27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contents</a:t>
            </a:r>
            <a:endParaRPr lang="en-US" sz="27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AutoShape 9"/>
          <p:cNvSpPr/>
          <p:nvPr/>
        </p:nvSpPr>
        <p:spPr>
          <a:xfrm>
            <a:off x="611640" y="2481840"/>
            <a:ext cx="259200" cy="1408320"/>
          </a:xfrm>
          <a:prstGeom prst="rect">
            <a:avLst/>
          </a:prstGeom>
          <a:gradFill rotWithShape="0">
            <a:gsLst>
              <a:gs pos="0">
                <a:srgbClr val="AF79DE"/>
              </a:gs>
              <a:gs pos="100000">
                <a:srgbClr val="FFFFFF">
                  <a:alpha val="51000"/>
                </a:srgbClr>
              </a:gs>
            </a:gsLst>
            <a:lin ang="540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AutoShape 10"/>
          <p:cNvSpPr/>
          <p:nvPr/>
        </p:nvSpPr>
        <p:spPr>
          <a:xfrm>
            <a:off x="611640" y="2352240"/>
            <a:ext cx="259200" cy="25920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4" name="AutoShape 11"/>
          <p:cNvSpPr/>
          <p:nvPr/>
        </p:nvSpPr>
        <p:spPr>
          <a:xfrm>
            <a:off x="527760" y="5812200"/>
            <a:ext cx="937440" cy="937440"/>
          </a:xfrm>
          <a:prstGeom prst="ellipse">
            <a:avLst/>
          </a:prstGeom>
          <a:gradFill rotWithShape="0">
            <a:gsLst>
              <a:gs pos="0">
                <a:srgbClr val="AF79DE"/>
              </a:gs>
              <a:gs pos="100000">
                <a:srgbClr val="FFFFFF"/>
              </a:gs>
            </a:gsLst>
            <a:lin ang="840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" name="AutoShape 12"/>
          <p:cNvSpPr/>
          <p:nvPr/>
        </p:nvSpPr>
        <p:spPr>
          <a:xfrm>
            <a:off x="4298400" y="0"/>
            <a:ext cx="668520" cy="1914840"/>
          </a:xfrm>
          <a:prstGeom prst="rect">
            <a:avLst/>
          </a:prstGeom>
          <a:gradFill rotWithShape="0">
            <a:gsLst>
              <a:gs pos="0">
                <a:srgbClr val="AF79DE"/>
              </a:gs>
              <a:gs pos="100000">
                <a:srgbClr val="FFFFFF">
                  <a:alpha val="62000"/>
                </a:srgbClr>
              </a:gs>
            </a:gsLst>
            <a:lin ang="1620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AutoShape 13"/>
          <p:cNvSpPr/>
          <p:nvPr/>
        </p:nvSpPr>
        <p:spPr>
          <a:xfrm>
            <a:off x="4298400" y="1581120"/>
            <a:ext cx="668520" cy="66852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7" name="AutoShape 14"/>
          <p:cNvSpPr/>
          <p:nvPr/>
        </p:nvSpPr>
        <p:spPr>
          <a:xfrm>
            <a:off x="10066680" y="5912640"/>
            <a:ext cx="531000" cy="531000"/>
          </a:xfrm>
          <a:prstGeom prst="ellipse">
            <a:avLst/>
          </a:prstGeom>
          <a:gradFill rotWithShape="0">
            <a:gsLst>
              <a:gs pos="0">
                <a:srgbClr val="AF79DE"/>
              </a:gs>
              <a:gs pos="100000">
                <a:srgbClr val="FFFFFF"/>
              </a:gs>
            </a:gsLst>
            <a:lin ang="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8" name="PlaceHolder 1"/>
          <p:cNvSpPr>
            <a:spLocks noGrp="1"/>
          </p:cNvSpPr>
          <p:nvPr>
            <p:ph/>
          </p:nvPr>
        </p:nvSpPr>
        <p:spPr>
          <a:xfrm>
            <a:off x="3887640" y="1844640"/>
            <a:ext cx="461412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6600" b="1" strike="noStrike" spc="148">
                <a:solidFill>
                  <a:schemeClr val="dk1"/>
                </a:solidFill>
                <a:latin typeface="Arial"/>
                <a:ea typeface="微软雅黑"/>
              </a:rPr>
              <a:t>01</a:t>
            </a:r>
            <a:endParaRPr lang="en-US" sz="6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89" name="PlaceHolder 2"/>
          <p:cNvSpPr>
            <a:spLocks noGrp="1"/>
          </p:cNvSpPr>
          <p:nvPr>
            <p:ph type="title" idx="4294967295"/>
          </p:nvPr>
        </p:nvSpPr>
        <p:spPr>
          <a:xfrm>
            <a:off x="451440" y="387612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1</a:t>
            </a:r>
            <a:r>
              <a:rPr lang="zh-CN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临床教学查房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1" name="流程图: 终止 9"/>
          <p:cNvSpPr/>
          <p:nvPr/>
        </p:nvSpPr>
        <p:spPr>
          <a:xfrm>
            <a:off x="4654440" y="4053960"/>
            <a:ext cx="3498480" cy="939600"/>
          </a:xfrm>
          <a:prstGeom prst="flowChartTerminator">
            <a:avLst/>
          </a:prstGeom>
          <a:solidFill>
            <a:srgbClr val="AF79DE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2" name="流程图: 终止 8"/>
          <p:cNvSpPr/>
          <p:nvPr/>
        </p:nvSpPr>
        <p:spPr>
          <a:xfrm>
            <a:off x="744840" y="4053960"/>
            <a:ext cx="3498480" cy="939600"/>
          </a:xfrm>
          <a:prstGeom prst="flowChartTerminator">
            <a:avLst/>
          </a:prstGeom>
          <a:solidFill>
            <a:srgbClr val="AF79DE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3" name="流程图: 终止 7"/>
          <p:cNvSpPr/>
          <p:nvPr/>
        </p:nvSpPr>
        <p:spPr>
          <a:xfrm>
            <a:off x="4654440" y="1379160"/>
            <a:ext cx="3498480" cy="939600"/>
          </a:xfrm>
          <a:prstGeom prst="flowChartTerminator">
            <a:avLst/>
          </a:prstGeom>
          <a:solidFill>
            <a:srgbClr val="AF79DE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4" name="流程图: 终止 3"/>
          <p:cNvSpPr/>
          <p:nvPr/>
        </p:nvSpPr>
        <p:spPr>
          <a:xfrm>
            <a:off x="744840" y="1379160"/>
            <a:ext cx="3498480" cy="939600"/>
          </a:xfrm>
          <a:prstGeom prst="flowChartTerminator">
            <a:avLst/>
          </a:prstGeom>
          <a:solidFill>
            <a:srgbClr val="AF79DE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5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AF79DE"/>
                </a:solidFill>
                <a:latin typeface="Arial"/>
                <a:ea typeface="微软雅黑"/>
              </a:rPr>
              <a:t>查房的目的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96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97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98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99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0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1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2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3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4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5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6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7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8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9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0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1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2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3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4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5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6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117" name="content.1.title"/>
          <p:cNvSpPr/>
          <p:nvPr/>
        </p:nvSpPr>
        <p:spPr>
          <a:xfrm>
            <a:off x="1467720" y="163332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了解病人病情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content.1.content"/>
          <p:cNvSpPr/>
          <p:nvPr/>
        </p:nvSpPr>
        <p:spPr>
          <a:xfrm>
            <a:off x="948600" y="2511360"/>
            <a:ext cx="3106080" cy="1184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全貌把握疾病特点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综合判断病情变化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content.2.title"/>
          <p:cNvSpPr/>
          <p:nvPr/>
        </p:nvSpPr>
        <p:spPr>
          <a:xfrm>
            <a:off x="5334120" y="168660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巩固医学知识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content.2.content"/>
          <p:cNvSpPr/>
          <p:nvPr/>
        </p:nvSpPr>
        <p:spPr>
          <a:xfrm>
            <a:off x="4777920" y="2511360"/>
            <a:ext cx="3166560" cy="984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加深对疾病的了解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应用学科知识于实践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content.3.title"/>
          <p:cNvSpPr/>
          <p:nvPr/>
        </p:nvSpPr>
        <p:spPr>
          <a:xfrm>
            <a:off x="1467720" y="42825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教育学生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content.3.content"/>
          <p:cNvSpPr/>
          <p:nvPr/>
        </p:nvSpPr>
        <p:spPr>
          <a:xfrm>
            <a:off x="951120" y="5246280"/>
            <a:ext cx="2985480" cy="1038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体验专业技能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培养批判性思维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4.title"/>
          <p:cNvSpPr/>
          <p:nvPr/>
        </p:nvSpPr>
        <p:spPr>
          <a:xfrm>
            <a:off x="5391720" y="42825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促进学生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content.4.content"/>
          <p:cNvSpPr/>
          <p:nvPr/>
        </p:nvSpPr>
        <p:spPr>
          <a:xfrm>
            <a:off x="4777920" y="5246280"/>
            <a:ext cx="3092040" cy="1165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思考疾病机制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发展沟通技巧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Picture 4"/>
          <p:cNvSpPr/>
          <p:nvPr/>
        </p:nvSpPr>
        <p:spPr>
          <a:xfrm>
            <a:off x="8782560" y="961560"/>
            <a:ext cx="3306240" cy="440856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4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6" name="AutoShape 3"/>
          <p:cNvSpPr/>
          <p:nvPr/>
        </p:nvSpPr>
        <p:spPr>
          <a:xfrm>
            <a:off x="6866280" y="1243800"/>
            <a:ext cx="5325480" cy="4881600"/>
          </a:xfrm>
          <a:prstGeom prst="rect">
            <a:avLst/>
          </a:prstGeom>
          <a:solidFill>
            <a:srgbClr val="AF79DE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7" name="PlaceHolder 1"/>
          <p:cNvSpPr>
            <a:spLocks noGrp="1"/>
          </p:cNvSpPr>
          <p:nvPr>
            <p:ph type="title" idx="4294967295"/>
          </p:nvPr>
        </p:nvSpPr>
        <p:spPr>
          <a:xfrm>
            <a:off x="1035720" y="306000"/>
            <a:ext cx="9040680" cy="540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AF79DE"/>
                </a:solidFill>
                <a:latin typeface="Arial"/>
                <a:ea typeface="微软雅黑"/>
              </a:rPr>
              <a:t>查房的流程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8" name="content"/>
          <p:cNvSpPr/>
          <p:nvPr/>
        </p:nvSpPr>
        <p:spPr>
          <a:xfrm>
            <a:off x="7780680" y="1536120"/>
            <a:ext cx="4036320" cy="3785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在医学教育中，查房是一项关键的环节。确定时间与地点、分配任务、准备充分、与医师交流、总结讨论等过程，都是十分重要的。通过这些步骤，学生可以更好地接触、了解和学习真实临床案例，提升自己的临床技能与知识水平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129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130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1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2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3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4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5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6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7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8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9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0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1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2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3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4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5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6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7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8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9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pic>
        <p:nvPicPr>
          <p:cNvPr id="150" name="图片 99" descr="C:/Users/Administrator/Desktop/ppt模板/插画素材/图片1(4).png图片1(4)"/>
          <p:cNvPicPr/>
          <p:nvPr/>
        </p:nvPicPr>
        <p:blipFill>
          <a:blip r:embed="rId3"/>
          <a:srcRect t="570" b="570"/>
          <a:stretch>
            <a:fillRect/>
          </a:stretch>
        </p:blipFill>
        <p:spPr>
          <a:xfrm>
            <a:off x="1035000" y="2489040"/>
            <a:ext cx="5830920" cy="3636360"/>
          </a:xfrm>
          <a:prstGeom prst="rect">
            <a:avLst/>
          </a:prstGeom>
          <a:ln w="9525">
            <a:noFill/>
          </a:ln>
        </p:spPr>
      </p:pic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1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2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3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4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5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AF79DE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6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AF79DE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7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AF79DE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8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AF79DE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0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AF79DE"/>
                </a:solidFill>
                <a:latin typeface="Arial"/>
                <a:ea typeface="微软雅黑"/>
              </a:rPr>
              <a:t>实践与学习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通过临床教学查房，学生可以将理论知识应用于实践中，加深对疾病的理解。与医师、病人交流，提升沟通和判断能力，为将来的临床工作打下坚实基础。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163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164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5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6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7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8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9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0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1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2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3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4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5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6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7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8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9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0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1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2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3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184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5" name="PlaceHolder 1"/>
          <p:cNvSpPr>
            <a:spLocks noGrp="1"/>
          </p:cNvSpPr>
          <p:nvPr>
            <p:ph/>
          </p:nvPr>
        </p:nvSpPr>
        <p:spPr>
          <a:xfrm>
            <a:off x="3887640" y="1844640"/>
            <a:ext cx="461412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6600" b="1" strike="noStrike" spc="148">
                <a:solidFill>
                  <a:schemeClr val="dk1"/>
                </a:solidFill>
                <a:latin typeface="Arial"/>
                <a:ea typeface="微软雅黑"/>
              </a:rPr>
              <a:t>02</a:t>
            </a:r>
            <a:endParaRPr lang="en-US" sz="6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86" name="PlaceHolder 2"/>
          <p:cNvSpPr>
            <a:spLocks noGrp="1"/>
          </p:cNvSpPr>
          <p:nvPr>
            <p:ph type="title" idx="4294967295"/>
          </p:nvPr>
        </p:nvSpPr>
        <p:spPr>
          <a:xfrm>
            <a:off x="451440" y="387612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2</a:t>
            </a:r>
            <a:r>
              <a:rPr lang="zh-CN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查房的技巧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8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9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0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1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2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AF79DE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3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AF79DE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4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AF79DE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5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AF79DE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6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7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AF79DE"/>
                </a:solidFill>
                <a:latin typeface="Arial"/>
                <a:ea typeface="微软雅黑"/>
              </a:rPr>
              <a:t>典型病例分析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8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通过分析典型病例，帮助学生理解疾病的发病机制、临床表现与诊断治疗策略。这种方法可以帮助学生将理论知识应用到实践中，提高临床诊断能力。同时，典型病例分析也有助于培养学生的解决问题和思考的能力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200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201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02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03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04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05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06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07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08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09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0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1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2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3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4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5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6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7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8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9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0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221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2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3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4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5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6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AF79DE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7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AF79DE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8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AF79DE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9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AF79DE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31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AF79DE"/>
                </a:solidFill>
                <a:latin typeface="Arial"/>
                <a:ea typeface="微软雅黑"/>
              </a:rPr>
              <a:t>举例说明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2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举例说明是教学中常用的一种方式，通过具体案例分析，帮助学生理解抽象的概念。举例说明可以使知识更加具体生动，有助于学生记忆和理解。教师可以根据学生的实际情况，选择不同领域的案例，进行详细讲解和分析，以此激发学生的学习兴趣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234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235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6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7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8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9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0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1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2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3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4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5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6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7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8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9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0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1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2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3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4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255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6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6" name="AutoShape 2"/>
          <p:cNvSpPr/>
          <p:nvPr/>
        </p:nvSpPr>
        <p:spPr>
          <a:xfrm>
            <a:off x="9054360" y="2212200"/>
            <a:ext cx="2388600" cy="280332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FFFFFF"/>
                </a:solidFill>
                <a:latin typeface="Calibri"/>
                <a:ea typeface="Calibri"/>
              </a:rPr>
              <a:t>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57" name="AutoShape 2"/>
          <p:cNvSpPr/>
          <p:nvPr/>
        </p:nvSpPr>
        <p:spPr>
          <a:xfrm>
            <a:off x="6311880" y="2212200"/>
            <a:ext cx="2388600" cy="280332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FFFFFF"/>
                </a:solidFill>
                <a:latin typeface="Calibri"/>
                <a:ea typeface="Calibri"/>
              </a:rPr>
              <a:t>   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58" name="AutoShape 2"/>
          <p:cNvSpPr/>
          <p:nvPr/>
        </p:nvSpPr>
        <p:spPr>
          <a:xfrm>
            <a:off x="3569400" y="2212200"/>
            <a:ext cx="2388600" cy="280332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FFFFFF"/>
                </a:solidFill>
                <a:latin typeface="Calibri"/>
                <a:ea typeface="Calibri"/>
              </a:rPr>
              <a:t>   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59" name="AutoShape 2"/>
          <p:cNvSpPr/>
          <p:nvPr/>
        </p:nvSpPr>
        <p:spPr>
          <a:xfrm>
            <a:off x="729720" y="2164680"/>
            <a:ext cx="2388600" cy="28515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EB554D"/>
                </a:solidFill>
                <a:latin typeface="Calibri"/>
                <a:ea typeface="Calibri"/>
              </a:rPr>
              <a:t>   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60" name="矩形 28"/>
          <p:cNvSpPr/>
          <p:nvPr/>
        </p:nvSpPr>
        <p:spPr>
          <a:xfrm>
            <a:off x="354024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61" name="content.2.title"/>
          <p:cNvSpPr/>
          <p:nvPr/>
        </p:nvSpPr>
        <p:spPr>
          <a:xfrm>
            <a:off x="3689640" y="155772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学术讨论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2" name="content.2.content"/>
          <p:cNvSpPr/>
          <p:nvPr/>
        </p:nvSpPr>
        <p:spPr>
          <a:xfrm>
            <a:off x="3718080" y="2310120"/>
            <a:ext cx="2067120" cy="242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讨论疑难问题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提出解决方案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学术交流分享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3" name="矩形 33"/>
          <p:cNvSpPr/>
          <p:nvPr/>
        </p:nvSpPr>
        <p:spPr>
          <a:xfrm>
            <a:off x="620856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64" name="content.3.title"/>
          <p:cNvSpPr/>
          <p:nvPr/>
        </p:nvSpPr>
        <p:spPr>
          <a:xfrm>
            <a:off x="6460560" y="155772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团队合作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5" name="content.3.content"/>
          <p:cNvSpPr/>
          <p:nvPr/>
        </p:nvSpPr>
        <p:spPr>
          <a:xfrm>
            <a:off x="6499080" y="2297520"/>
            <a:ext cx="2077920" cy="2355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共同分析案例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互相学习借鉴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达成共识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6" name="矩形 38"/>
          <p:cNvSpPr/>
          <p:nvPr/>
        </p:nvSpPr>
        <p:spPr>
          <a:xfrm>
            <a:off x="894204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67" name="content.4.title"/>
          <p:cNvSpPr/>
          <p:nvPr/>
        </p:nvSpPr>
        <p:spPr>
          <a:xfrm>
            <a:off x="9177480" y="155772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8" name="content.4.content"/>
          <p:cNvSpPr/>
          <p:nvPr/>
        </p:nvSpPr>
        <p:spPr>
          <a:xfrm>
            <a:off x="9252720" y="2279520"/>
            <a:ext cx="1991160" cy="2355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9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AF79DE"/>
                </a:solidFill>
                <a:latin typeface="Arial"/>
                <a:ea typeface="微软雅黑"/>
              </a:rPr>
              <a:t>案例分析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70" name="矩形 19"/>
          <p:cNvSpPr/>
          <p:nvPr/>
        </p:nvSpPr>
        <p:spPr>
          <a:xfrm>
            <a:off x="72972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71" name="content.1.title"/>
          <p:cNvSpPr/>
          <p:nvPr/>
        </p:nvSpPr>
        <p:spPr>
          <a:xfrm>
            <a:off x="882000" y="1557720"/>
            <a:ext cx="22284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病例分析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2" name="content.1.content"/>
          <p:cNvSpPr/>
          <p:nvPr/>
        </p:nvSpPr>
        <p:spPr>
          <a:xfrm>
            <a:off x="885960" y="2303280"/>
            <a:ext cx="2082960" cy="242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描述病情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分析病因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制定治疗方案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273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274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5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6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7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8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9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0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1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2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3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4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5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6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7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8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9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0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1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2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3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pic>
        <p:nvPicPr>
          <p:cNvPr id="294" name="Picture 5" descr="C:/Users/Administrator/Desktop/ppt模板/插画素材/图片1(4).png图片1(4)"/>
          <p:cNvPicPr/>
          <p:nvPr/>
        </p:nvPicPr>
        <p:blipFill>
          <a:blip r:embed="rId2"/>
          <a:srcRect t="11324" b="11324"/>
          <a:stretch>
            <a:fillRect/>
          </a:stretch>
        </p:blipFill>
        <p:spPr>
          <a:xfrm>
            <a:off x="681840" y="4838760"/>
            <a:ext cx="2495160" cy="1217520"/>
          </a:xfrm>
          <a:prstGeom prst="rect">
            <a:avLst/>
          </a:prstGeom>
          <a:ln w="0">
            <a:noFill/>
          </a:ln>
        </p:spPr>
      </p:pic>
      <p:pic>
        <p:nvPicPr>
          <p:cNvPr id="295" name="Picture 5" descr="C:/Users/Administrator/Desktop/ppt模板/插画素材/QQ截图20240311003932.pngQQ截图20240311003932"/>
          <p:cNvPicPr/>
          <p:nvPr/>
        </p:nvPicPr>
        <p:blipFill>
          <a:blip r:embed="rId3"/>
          <a:srcRect t="16521" b="16521"/>
          <a:stretch>
            <a:fillRect/>
          </a:stretch>
        </p:blipFill>
        <p:spPr>
          <a:xfrm>
            <a:off x="3541320" y="4838760"/>
            <a:ext cx="2461680" cy="1217520"/>
          </a:xfrm>
          <a:prstGeom prst="rect">
            <a:avLst/>
          </a:prstGeom>
          <a:ln w="0">
            <a:noFill/>
          </a:ln>
        </p:spPr>
      </p:pic>
      <p:pic>
        <p:nvPicPr>
          <p:cNvPr id="296" name="Picture 5" descr="C:/Users/Administrator/Desktop/ppt模板/图片素材/插画/巴扎嘿素材 (4).jpg巴扎嘿素材 (4)"/>
          <p:cNvPicPr/>
          <p:nvPr/>
        </p:nvPicPr>
        <p:blipFill>
          <a:blip r:embed="rId4"/>
          <a:srcRect t="24548" b="24548"/>
          <a:stretch>
            <a:fillRect/>
          </a:stretch>
        </p:blipFill>
        <p:spPr>
          <a:xfrm>
            <a:off x="6305400" y="4838760"/>
            <a:ext cx="2391120" cy="1217520"/>
          </a:xfrm>
          <a:prstGeom prst="rect">
            <a:avLst/>
          </a:prstGeom>
          <a:ln w="0">
            <a:noFill/>
          </a:ln>
        </p:spPr>
      </p:pic>
      <p:pic>
        <p:nvPicPr>
          <p:cNvPr id="297" name="Picture 5" descr="C:/Users/Administrator/Desktop/ppt模板/图片素材/插画/巴扎嘿素材 (5).jpg巴扎嘿素材 (5)"/>
          <p:cNvPicPr/>
          <p:nvPr/>
        </p:nvPicPr>
        <p:blipFill>
          <a:blip r:embed="rId5"/>
          <a:srcRect t="24803" b="24803"/>
          <a:stretch>
            <a:fillRect/>
          </a:stretch>
        </p:blipFill>
        <p:spPr>
          <a:xfrm>
            <a:off x="9044280" y="4838760"/>
            <a:ext cx="2415240" cy="121752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98" name="PlaceHolder 1"/>
          <p:cNvSpPr>
            <a:spLocks noGrp="1"/>
          </p:cNvSpPr>
          <p:nvPr>
            <p:ph/>
          </p:nvPr>
        </p:nvSpPr>
        <p:spPr>
          <a:xfrm>
            <a:off x="3887640" y="1844640"/>
            <a:ext cx="461412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6600" b="1" strike="noStrike" spc="148">
                <a:solidFill>
                  <a:schemeClr val="dk1"/>
                </a:solidFill>
                <a:latin typeface="Arial"/>
                <a:ea typeface="微软雅黑"/>
              </a:rPr>
              <a:t>03</a:t>
            </a:r>
            <a:endParaRPr lang="en-US" sz="6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99" name="PlaceHolder 2"/>
          <p:cNvSpPr>
            <a:spLocks noGrp="1"/>
          </p:cNvSpPr>
          <p:nvPr>
            <p:ph type="title" idx="4294967295"/>
          </p:nvPr>
        </p:nvSpPr>
        <p:spPr>
          <a:xfrm>
            <a:off x="451440" y="387612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临床教学查房的评价与改进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0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1" name="矩形 28"/>
          <p:cNvSpPr/>
          <p:nvPr/>
        </p:nvSpPr>
        <p:spPr>
          <a:xfrm>
            <a:off x="354024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02" name="content.2.title"/>
          <p:cNvSpPr/>
          <p:nvPr/>
        </p:nvSpPr>
        <p:spPr>
          <a:xfrm>
            <a:off x="8392320" y="1557720"/>
            <a:ext cx="33303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设立明确的学习目标与任务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3" name="content.2.content"/>
          <p:cNvSpPr/>
          <p:nvPr/>
        </p:nvSpPr>
        <p:spPr>
          <a:xfrm>
            <a:off x="8392320" y="1891080"/>
            <a:ext cx="3078000" cy="16081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明确目标指引学习方向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任务明确有助于学生学习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4" name="矩形 33"/>
          <p:cNvSpPr/>
          <p:nvPr/>
        </p:nvSpPr>
        <p:spPr>
          <a:xfrm>
            <a:off x="620856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05" name="content.3.title"/>
          <p:cNvSpPr/>
          <p:nvPr/>
        </p:nvSpPr>
        <p:spPr>
          <a:xfrm>
            <a:off x="1094760" y="4120560"/>
            <a:ext cx="33022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鼓励学生积极思考与参与讨论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6" name="content.3.content"/>
          <p:cNvSpPr/>
          <p:nvPr/>
        </p:nvSpPr>
        <p:spPr>
          <a:xfrm>
            <a:off x="1094760" y="4453920"/>
            <a:ext cx="2929680" cy="156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激发学生思考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培养团队合作精神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7" name="矩形 38"/>
          <p:cNvSpPr/>
          <p:nvPr/>
        </p:nvSpPr>
        <p:spPr>
          <a:xfrm>
            <a:off x="894204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08" name="content.4.title"/>
          <p:cNvSpPr/>
          <p:nvPr/>
        </p:nvSpPr>
        <p:spPr>
          <a:xfrm>
            <a:off x="8392320" y="4109040"/>
            <a:ext cx="33303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提供更多实际病例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9" name="content.4.content"/>
          <p:cNvSpPr/>
          <p:nvPr/>
        </p:nvSpPr>
        <p:spPr>
          <a:xfrm>
            <a:off x="8392320" y="4453920"/>
            <a:ext cx="3078000" cy="1743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丰富学生临床经验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加深理论联系实践的理解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0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AF79DE"/>
                </a:solidFill>
                <a:latin typeface="Arial"/>
                <a:ea typeface="微软雅黑"/>
              </a:rPr>
              <a:t>查房改进措施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11" name="矩形 19"/>
          <p:cNvSpPr/>
          <p:nvPr/>
        </p:nvSpPr>
        <p:spPr>
          <a:xfrm>
            <a:off x="72972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12" name="content.1.title"/>
          <p:cNvSpPr/>
          <p:nvPr/>
        </p:nvSpPr>
        <p:spPr>
          <a:xfrm>
            <a:off x="1094760" y="1655280"/>
            <a:ext cx="33030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加强师生互动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3" name="content.1.content"/>
          <p:cNvSpPr/>
          <p:nvPr/>
        </p:nvSpPr>
        <p:spPr>
          <a:xfrm>
            <a:off x="1094760" y="2034720"/>
            <a:ext cx="2928960" cy="1465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定期交流讨论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及时给予反馈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314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315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6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7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8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9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0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1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2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3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4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5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6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7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8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9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0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1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2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3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4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335" name="AutoShape 8"/>
          <p:cNvSpPr/>
          <p:nvPr/>
        </p:nvSpPr>
        <p:spPr>
          <a:xfrm>
            <a:off x="4397760" y="2570040"/>
            <a:ext cx="583920" cy="583920"/>
          </a:xfrm>
          <a:prstGeom prst="diamond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36" name="AutoShape 9"/>
          <p:cNvSpPr/>
          <p:nvPr/>
        </p:nvSpPr>
        <p:spPr>
          <a:xfrm>
            <a:off x="7198560" y="2570040"/>
            <a:ext cx="583920" cy="588600"/>
          </a:xfrm>
          <a:prstGeom prst="diamond">
            <a:avLst/>
          </a:prstGeom>
          <a:solidFill>
            <a:srgbClr val="AF79DE"/>
          </a:solidFill>
          <a:ln w="3143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37" name="AutoShape 10"/>
          <p:cNvSpPr/>
          <p:nvPr/>
        </p:nvSpPr>
        <p:spPr>
          <a:xfrm>
            <a:off x="4397760" y="4078080"/>
            <a:ext cx="583920" cy="583920"/>
          </a:xfrm>
          <a:prstGeom prst="diamond">
            <a:avLst/>
          </a:prstGeom>
          <a:solidFill>
            <a:srgbClr val="AF79DE"/>
          </a:solidFill>
          <a:ln w="3143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38" name="AutoShape 11"/>
          <p:cNvSpPr/>
          <p:nvPr/>
        </p:nvSpPr>
        <p:spPr>
          <a:xfrm>
            <a:off x="7198560" y="4078080"/>
            <a:ext cx="583920" cy="583920"/>
          </a:xfrm>
          <a:prstGeom prst="diamond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39" name="AutoShape 12"/>
          <p:cNvSpPr/>
          <p:nvPr/>
        </p:nvSpPr>
        <p:spPr>
          <a:xfrm>
            <a:off x="4397760" y="2711880"/>
            <a:ext cx="583920" cy="31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85680" tIns="38160" rIns="85680" bIns="38160" anchor="t">
            <a:noAutofit/>
          </a:bodyPr>
          <a:lstStyle/>
          <a:p>
            <a:pPr algn="ctr" defTabSz="914400">
              <a:lnSpc>
                <a:spcPct val="100000"/>
              </a:lnSpc>
              <a:spcBef>
                <a:spcPts val="374"/>
              </a:spcBef>
            </a:pPr>
            <a:r>
              <a:rPr lang="en-US" sz="1430" b="0" strike="noStrike" spc="-1">
                <a:solidFill>
                  <a:schemeClr val="accent2">
                    <a:lumMod val="20000"/>
                    <a:lumOff val="80000"/>
                  </a:schemeClr>
                </a:solidFill>
                <a:latin typeface="微软雅黑"/>
                <a:ea typeface="微软雅黑"/>
              </a:rPr>
              <a:t>01</a:t>
            </a:r>
            <a:endParaRPr lang="en-US" sz="143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0" name="AutoShape 13"/>
          <p:cNvSpPr/>
          <p:nvPr/>
        </p:nvSpPr>
        <p:spPr>
          <a:xfrm>
            <a:off x="4397760" y="4212360"/>
            <a:ext cx="583920" cy="31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85680" tIns="38160" rIns="85680" bIns="38160" anchor="t">
            <a:noAutofit/>
          </a:bodyPr>
          <a:lstStyle/>
          <a:p>
            <a:pPr algn="ctr" defTabSz="914400">
              <a:lnSpc>
                <a:spcPct val="100000"/>
              </a:lnSpc>
              <a:spcBef>
                <a:spcPts val="374"/>
              </a:spcBef>
            </a:pPr>
            <a:r>
              <a:rPr lang="en-US" sz="1430" b="0" strike="noStrike" spc="-1">
                <a:solidFill>
                  <a:schemeClr val="accent3">
                    <a:lumMod val="20000"/>
                    <a:lumOff val="80000"/>
                  </a:schemeClr>
                </a:solidFill>
                <a:latin typeface="微软雅黑"/>
                <a:ea typeface="微软雅黑"/>
              </a:rPr>
              <a:t>03</a:t>
            </a:r>
            <a:endParaRPr lang="en-US" sz="143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1" name="AutoShape 14"/>
          <p:cNvSpPr/>
          <p:nvPr/>
        </p:nvSpPr>
        <p:spPr>
          <a:xfrm>
            <a:off x="7198560" y="2702520"/>
            <a:ext cx="583920" cy="31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85680" tIns="38160" rIns="85680" bIns="38160" anchor="t">
            <a:noAutofit/>
          </a:bodyPr>
          <a:lstStyle/>
          <a:p>
            <a:pPr algn="ctr" defTabSz="914400">
              <a:lnSpc>
                <a:spcPct val="100000"/>
              </a:lnSpc>
              <a:spcBef>
                <a:spcPts val="374"/>
              </a:spcBef>
            </a:pPr>
            <a:r>
              <a:rPr lang="en-US" sz="1430" b="0" strike="noStrike" spc="-1">
                <a:solidFill>
                  <a:schemeClr val="accent3">
                    <a:lumMod val="20000"/>
                    <a:lumOff val="80000"/>
                  </a:schemeClr>
                </a:solidFill>
                <a:latin typeface="微软雅黑"/>
                <a:ea typeface="微软雅黑"/>
              </a:rPr>
              <a:t>02</a:t>
            </a:r>
            <a:endParaRPr lang="en-US" sz="143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2" name="AutoShape 15"/>
          <p:cNvSpPr/>
          <p:nvPr/>
        </p:nvSpPr>
        <p:spPr>
          <a:xfrm>
            <a:off x="7198560" y="4212360"/>
            <a:ext cx="583920" cy="31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85680" tIns="38160" rIns="85680" bIns="38160" anchor="t">
            <a:noAutofit/>
          </a:bodyPr>
          <a:lstStyle/>
          <a:p>
            <a:pPr algn="ctr" defTabSz="914400">
              <a:lnSpc>
                <a:spcPct val="100000"/>
              </a:lnSpc>
              <a:spcBef>
                <a:spcPts val="374"/>
              </a:spcBef>
            </a:pPr>
            <a:r>
              <a:rPr lang="en-US" sz="1430" b="0" strike="noStrike" spc="-1">
                <a:solidFill>
                  <a:schemeClr val="accent2">
                    <a:lumMod val="20000"/>
                    <a:lumOff val="80000"/>
                  </a:schemeClr>
                </a:solidFill>
                <a:latin typeface="微软雅黑"/>
                <a:ea typeface="微软雅黑"/>
              </a:rPr>
              <a:t>04</a:t>
            </a:r>
            <a:endParaRPr lang="en-US" sz="143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3" name="AutoShape 2"/>
          <p:cNvSpPr/>
          <p:nvPr/>
        </p:nvSpPr>
        <p:spPr>
          <a:xfrm>
            <a:off x="4876920" y="2507040"/>
            <a:ext cx="2424240" cy="236448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44" name="Picture 8"/>
          <p:cNvSpPr/>
          <p:nvPr/>
        </p:nvSpPr>
        <p:spPr>
          <a:xfrm>
            <a:off x="4964400" y="2569680"/>
            <a:ext cx="2282400" cy="2217600"/>
          </a:xfrm>
          <a:prstGeom prst="ellipse">
            <a:avLst/>
          </a:prstGeom>
          <a:blipFill rotWithShape="0">
            <a:blip r:embed="rId2">
              <a:alphaModFix amt="70000"/>
            </a:blip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5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46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47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48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49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AF79DE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50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AF79DE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51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AF79DE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52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AF79DE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5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54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AF79DE"/>
                </a:solidFill>
                <a:latin typeface="Arial"/>
                <a:ea typeface="微软雅黑"/>
              </a:rPr>
              <a:t>查房效果评价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5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通过学生的反馈问卷与医师的评价，可以全面评估查房的效果。结合学生的表现与成果，及时调整和完善查房教学的内容与方式，持续提升教学质量。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357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358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9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0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1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2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3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4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5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6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7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8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9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70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71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72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73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74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75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76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77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378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https://d.book118.com/016222053040010103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14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2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临床教学查房</vt:lpstr>
      <vt:lpstr>目录</vt:lpstr>
      <vt:lpstr>第1章 临床教学查房</vt:lpstr>
      <vt:lpstr>查房的目的</vt:lpstr>
      <vt:lpstr>查房的流程</vt:lpstr>
      <vt:lpstr> </vt:lpstr>
      <vt:lpstr>第2章 查房的技巧</vt:lpstr>
      <vt:lpstr> </vt:lpstr>
      <vt:lpstr> </vt:lpstr>
      <vt:lpstr>案例分析</vt:lpstr>
      <vt:lpstr>第3章 临床教学查房的评价与改进</vt:lpstr>
      <vt:lpstr>查房改进措施</vt:lpstr>
      <vt:lpstr> 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2024-09-28T10:10:43.617</cp:lastPrinted>
  <dcterms:created xsi:type="dcterms:W3CDTF">2024-09-28T02:10:43Z</dcterms:created>
  <dcterms:modified xsi:type="dcterms:W3CDTF">2024-09-28T02:10:45Z</dcterms:modified>
</cp:coreProperties>
</file>