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05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37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C26AC7-73E4-462C-8A83-19338036F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93CF44-CC0A-4023-AE4E-C56BCCA14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17EA00-C122-4B07-B4B6-8023E215D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572291-936B-4C4D-B43E-F496BC74A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122BC3-3796-483C-A3A5-30B6F1111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9CF52F-917D-4B36-8F43-EA93C8D7D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796EF4-3E4E-4AC8-845D-B0BE38443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B7E017-0960-425B-9E27-1D08F1C9C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56E7FE-70A4-4C8E-9EEE-14C93FBB1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8CE9D0-132D-4708-8FA7-6D8EA20BD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37D83C-F3B0-4263-95BE-AD8FA6A7E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040" r:id="rId2"/>
    <p:sldLayoutId id="2147484041" r:id="rId3"/>
    <p:sldLayoutId id="2147484042" r:id="rId4"/>
    <p:sldLayoutId id="2147484043" r:id="rId5"/>
    <p:sldLayoutId id="2147484044" r:id="rId6"/>
    <p:sldLayoutId id="2147484045" r:id="rId7"/>
    <p:sldLayoutId id="2147484046" r:id="rId8"/>
    <p:sldLayoutId id="2147484047" r:id="rId9"/>
    <p:sldLayoutId id="2147484048" r:id="rId10"/>
    <p:sldLayoutId id="214748404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18" Type="http://schemas.openxmlformats.org/officeDocument/2006/relationships/tags" Target="../tags/tag150.xml" /><Relationship Id="rId19" Type="http://schemas.openxmlformats.org/officeDocument/2006/relationships/tags" Target="../tags/tag151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16" Type="http://schemas.openxmlformats.org/officeDocument/2006/relationships/tags" Target="../tags/tag180.xml" /><Relationship Id="rId17" Type="http://schemas.openxmlformats.org/officeDocument/2006/relationships/tags" Target="../tags/tag181.xml" /><Relationship Id="rId18" Type="http://schemas.openxmlformats.org/officeDocument/2006/relationships/tags" Target="../tags/tag182.xml" /><Relationship Id="rId19" Type="http://schemas.openxmlformats.org/officeDocument/2006/relationships/tags" Target="../tags/tag183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16" Type="http://schemas.openxmlformats.org/officeDocument/2006/relationships/tags" Target="../tags/tag207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14" Type="http://schemas.openxmlformats.org/officeDocument/2006/relationships/tags" Target="../tags/tag220.xml" /><Relationship Id="rId15" Type="http://schemas.openxmlformats.org/officeDocument/2006/relationships/tags" Target="../tags/tag221.xml" /><Relationship Id="rId16" Type="http://schemas.openxmlformats.org/officeDocument/2006/relationships/tags" Target="../tags/tag222.xml" /><Relationship Id="rId17" Type="http://schemas.openxmlformats.org/officeDocument/2006/relationships/tags" Target="../tags/tag223.xml" /><Relationship Id="rId18" Type="http://schemas.openxmlformats.org/officeDocument/2006/relationships/tags" Target="../tags/tag224.xml" /><Relationship Id="rId19" Type="http://schemas.openxmlformats.org/officeDocument/2006/relationships/tags" Target="../tags/tag225.xml" /><Relationship Id="rId2" Type="http://schemas.openxmlformats.org/officeDocument/2006/relationships/tags" Target="../tags/tag208.xml" /><Relationship Id="rId20" Type="http://schemas.openxmlformats.org/officeDocument/2006/relationships/tags" Target="../tags/tag226.xml" /><Relationship Id="rId21" Type="http://schemas.openxmlformats.org/officeDocument/2006/relationships/tags" Target="../tags/tag227.xml" /><Relationship Id="rId22" Type="http://schemas.openxmlformats.org/officeDocument/2006/relationships/tags" Target="../tags/tag228.xml" /><Relationship Id="rId23" Type="http://schemas.openxmlformats.org/officeDocument/2006/relationships/tags" Target="../tags/tag229.xml" /><Relationship Id="rId24" Type="http://schemas.openxmlformats.org/officeDocument/2006/relationships/tags" Target="../tags/tag230.xml" /><Relationship Id="rId25" Type="http://schemas.openxmlformats.org/officeDocument/2006/relationships/tags" Target="../tags/tag231.xml" /><Relationship Id="rId26" Type="http://schemas.openxmlformats.org/officeDocument/2006/relationships/tags" Target="../tags/tag232.xml" /><Relationship Id="rId27" Type="http://schemas.openxmlformats.org/officeDocument/2006/relationships/tags" Target="../tags/tag233.xml" /><Relationship Id="rId28" Type="http://schemas.openxmlformats.org/officeDocument/2006/relationships/tags" Target="../tags/tag234.xml" /><Relationship Id="rId29" Type="http://schemas.openxmlformats.org/officeDocument/2006/relationships/tags" Target="../tags/tag235.xml" /><Relationship Id="rId3" Type="http://schemas.openxmlformats.org/officeDocument/2006/relationships/tags" Target="../tags/tag209.xml" /><Relationship Id="rId30" Type="http://schemas.openxmlformats.org/officeDocument/2006/relationships/tags" Target="../tags/tag236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23124015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在线学习平台的设计与评价研究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WPS,a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WPS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474970" y="1788795"/>
            <a:ext cx="1568767" cy="8087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493247" y="2160717"/>
            <a:ext cx="3803938" cy="40287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kern="0" spc="100"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22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36"/>
          <p:cNvCxnSpPr/>
          <p:nvPr>
            <p:custDataLst>
              <p:tags r:id="rId6"/>
            </p:custDataLst>
          </p:nvPr>
        </p:nvCxnSpPr>
        <p:spPr>
          <a:xfrm>
            <a:off x="5530308" y="2623970"/>
            <a:ext cx="399705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6087137" y="2616327"/>
            <a:ext cx="1568808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6096275" y="3024918"/>
            <a:ext cx="3804037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kern="0" spc="100">
                <a:effectLst/>
                <a:latin typeface="+中文标题" charset="0"/>
                <a:ea typeface="+mj-ea"/>
              </a:rPr>
              <a:t>在线学习平台的设计</a:t>
            </a:r>
            <a:endParaRPr lang="zh-CN" altLang="en-US" sz="22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33"/>
          <p:cNvCxnSpPr/>
          <p:nvPr>
            <p:custDataLst>
              <p:tags r:id="rId9"/>
            </p:custDataLst>
          </p:nvPr>
        </p:nvCxnSpPr>
        <p:spPr>
          <a:xfrm>
            <a:off x="6133338" y="3488327"/>
            <a:ext cx="3997161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657613" y="3473736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657613" y="3882327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kern="0" spc="100">
                <a:effectLst/>
                <a:latin typeface="+中文标题" charset="0"/>
                <a:ea typeface="+mj-ea"/>
              </a:rPr>
              <a:t>在线学习平台的评价研究</a:t>
            </a:r>
            <a:endParaRPr lang="zh-CN" altLang="en-US" sz="22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30"/>
          <p:cNvCxnSpPr/>
          <p:nvPr>
            <p:custDataLst>
              <p:tags r:id="rId12"/>
            </p:custDataLst>
          </p:nvPr>
        </p:nvCxnSpPr>
        <p:spPr>
          <a:xfrm>
            <a:off x="6694670" y="4345736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7237818" y="4331840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7237818" y="4740431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在线学习平台的应用与实践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7"/>
          <p:cNvCxnSpPr/>
          <p:nvPr>
            <p:custDataLst>
              <p:tags r:id="rId15"/>
            </p:custDataLst>
          </p:nvPr>
        </p:nvCxnSpPr>
        <p:spPr>
          <a:xfrm>
            <a:off x="7274875" y="5203840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870136" y="5246919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870136" y="5655510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kern="0" spc="100">
                <a:effectLst/>
                <a:latin typeface="+中文标题" charset="0"/>
                <a:ea typeface="+mj-ea"/>
              </a:rPr>
              <a:t>在线学习平台的未来发展</a:t>
            </a:r>
            <a:endParaRPr lang="zh-CN" altLang="en-US" sz="22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18"/>
          <p:cNvCxnSpPr/>
          <p:nvPr>
            <p:custDataLst>
              <p:tags r:id="rId18"/>
            </p:custDataLst>
          </p:nvPr>
        </p:nvCxnSpPr>
        <p:spPr>
          <a:xfrm>
            <a:off x="7907193" y="6118919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在线学习平台的设计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平台架构设计</a:t>
            </a:r>
            <a:endParaRPr lang="zh-CN" altLang="en-US"/>
          </a:p>
        </p:txBody>
      </p:sp>
      <p:sp>
        <p:nvSpPr>
          <p:cNvPr id="1049052" name="圆角矩形 26"/>
          <p:cNvSpPr/>
          <p:nvPr>
            <p:custDataLst>
              <p:tags r:id="rId2"/>
            </p:custDataLst>
          </p:nvPr>
        </p:nvSpPr>
        <p:spPr>
          <a:xfrm>
            <a:off x="551935" y="1912476"/>
            <a:ext cx="1678937" cy="371639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54" name="圆角矩形 28"/>
          <p:cNvSpPr/>
          <p:nvPr>
            <p:custDataLst>
              <p:tags r:id="rId3"/>
            </p:custDataLst>
          </p:nvPr>
        </p:nvSpPr>
        <p:spPr>
          <a:xfrm>
            <a:off x="553884" y="1912476"/>
            <a:ext cx="1675394" cy="1974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56" name="文本框 31"/>
          <p:cNvSpPr txBox="1"/>
          <p:nvPr>
            <p:custDataLst>
              <p:tags r:id="rId4"/>
            </p:custDataLst>
          </p:nvPr>
        </p:nvSpPr>
        <p:spPr>
          <a:xfrm>
            <a:off x="657171" y="2303539"/>
            <a:ext cx="1469409" cy="32935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前端设计：用户界面、交互体验、视觉设计等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圆角矩形 29"/>
          <p:cNvSpPr/>
          <p:nvPr>
            <p:custDataLst>
              <p:tags r:id="rId5"/>
            </p:custDataLst>
          </p:nvPr>
        </p:nvSpPr>
        <p:spPr>
          <a:xfrm>
            <a:off x="2433845" y="1912476"/>
            <a:ext cx="1678937" cy="371639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60" name="圆角矩形 32"/>
          <p:cNvSpPr/>
          <p:nvPr>
            <p:custDataLst>
              <p:tags r:id="rId6"/>
            </p:custDataLst>
          </p:nvPr>
        </p:nvSpPr>
        <p:spPr>
          <a:xfrm>
            <a:off x="2435793" y="1912476"/>
            <a:ext cx="1675394" cy="1974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62" name="文本框 34"/>
          <p:cNvSpPr txBox="1"/>
          <p:nvPr>
            <p:custDataLst>
              <p:tags r:id="rId7"/>
            </p:custDataLst>
          </p:nvPr>
        </p:nvSpPr>
        <p:spPr>
          <a:xfrm>
            <a:off x="2539081" y="2303539"/>
            <a:ext cx="1469409" cy="329480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后端设计：数据库设计、服务器架构、API接口等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圆角矩形 3"/>
          <p:cNvSpPr/>
          <p:nvPr>
            <p:custDataLst>
              <p:tags r:id="rId8"/>
            </p:custDataLst>
          </p:nvPr>
        </p:nvSpPr>
        <p:spPr>
          <a:xfrm>
            <a:off x="4315754" y="1912476"/>
            <a:ext cx="1678937" cy="371639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66" name="圆角矩形 4"/>
          <p:cNvSpPr/>
          <p:nvPr>
            <p:custDataLst>
              <p:tags r:id="rId9"/>
            </p:custDataLst>
          </p:nvPr>
        </p:nvSpPr>
        <p:spPr>
          <a:xfrm>
            <a:off x="4317703" y="1912476"/>
            <a:ext cx="1675394" cy="1974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68" name="文本框 5"/>
          <p:cNvSpPr txBox="1"/>
          <p:nvPr>
            <p:custDataLst>
              <p:tags r:id="rId10"/>
            </p:custDataLst>
          </p:nvPr>
        </p:nvSpPr>
        <p:spPr>
          <a:xfrm>
            <a:off x="4420990" y="2303539"/>
            <a:ext cx="1469409" cy="329480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功能模块设计：课程管理、用户管理、学习进度管理等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圆角矩形 8"/>
          <p:cNvSpPr/>
          <p:nvPr>
            <p:custDataLst>
              <p:tags r:id="rId11"/>
            </p:custDataLst>
          </p:nvPr>
        </p:nvSpPr>
        <p:spPr>
          <a:xfrm>
            <a:off x="6197663" y="1912476"/>
            <a:ext cx="1678937" cy="371639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72" name="圆角矩形 9"/>
          <p:cNvSpPr/>
          <p:nvPr>
            <p:custDataLst>
              <p:tags r:id="rId12"/>
            </p:custDataLst>
          </p:nvPr>
        </p:nvSpPr>
        <p:spPr>
          <a:xfrm>
            <a:off x="6199612" y="1912476"/>
            <a:ext cx="1675394" cy="1974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74" name="文本框 10"/>
          <p:cNvSpPr txBox="1"/>
          <p:nvPr>
            <p:custDataLst>
              <p:tags r:id="rId13"/>
            </p:custDataLst>
          </p:nvPr>
        </p:nvSpPr>
        <p:spPr>
          <a:xfrm>
            <a:off x="6302900" y="2303539"/>
            <a:ext cx="1469409" cy="329480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安全性设计：数据加密、用户认证、访问控制等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圆角矩形 6"/>
          <p:cNvSpPr/>
          <p:nvPr>
            <p:custDataLst>
              <p:tags r:id="rId14"/>
            </p:custDataLst>
          </p:nvPr>
        </p:nvSpPr>
        <p:spPr>
          <a:xfrm>
            <a:off x="8079573" y="1913776"/>
            <a:ext cx="1678937" cy="371639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78" name="圆角矩形 7"/>
          <p:cNvSpPr/>
          <p:nvPr>
            <p:custDataLst>
              <p:tags r:id="rId15"/>
            </p:custDataLst>
          </p:nvPr>
        </p:nvSpPr>
        <p:spPr>
          <a:xfrm>
            <a:off x="8081522" y="1913776"/>
            <a:ext cx="1675394" cy="1974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80" name="文本框 11"/>
          <p:cNvSpPr txBox="1"/>
          <p:nvPr>
            <p:custDataLst>
              <p:tags r:id="rId16"/>
            </p:custDataLst>
          </p:nvPr>
        </p:nvSpPr>
        <p:spPr>
          <a:xfrm>
            <a:off x="8184809" y="2304839"/>
            <a:ext cx="1469409" cy="329480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可扩展性设计：模块化设计、插件机制、版本更新等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圆角矩形 16"/>
          <p:cNvSpPr/>
          <p:nvPr>
            <p:custDataLst>
              <p:tags r:id="rId17"/>
            </p:custDataLst>
          </p:nvPr>
        </p:nvSpPr>
        <p:spPr>
          <a:xfrm>
            <a:off x="9961482" y="1913776"/>
            <a:ext cx="1678937" cy="371639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4" name="圆角矩形 17"/>
          <p:cNvSpPr/>
          <p:nvPr>
            <p:custDataLst>
              <p:tags r:id="rId18"/>
            </p:custDataLst>
          </p:nvPr>
        </p:nvSpPr>
        <p:spPr>
          <a:xfrm>
            <a:off x="9963431" y="1913776"/>
            <a:ext cx="1675394" cy="1974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86" name="文本框 18"/>
          <p:cNvSpPr txBox="1"/>
          <p:nvPr>
            <p:custDataLst>
              <p:tags r:id="rId19"/>
            </p:custDataLst>
          </p:nvPr>
        </p:nvSpPr>
        <p:spPr>
          <a:xfrm>
            <a:off x="10066719" y="2304839"/>
            <a:ext cx="1469409" cy="329480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性能优化设计：缓存机制、负载均衡、数据库优化等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功能模块设计</a:t>
            </a:r>
            <a:endParaRPr lang="zh-CN" altLang="en-US"/>
          </a:p>
        </p:txBody>
      </p:sp>
      <p:sp>
        <p:nvSpPr>
          <p:cNvPr id="1049126" name="正文"/>
          <p:cNvSpPr txBox="1"/>
          <p:nvPr>
            <p:custDataLst>
              <p:tags r:id="rId2"/>
            </p:custDataLst>
          </p:nvPr>
        </p:nvSpPr>
        <p:spPr>
          <a:xfrm>
            <a:off x="3314423" y="1364400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课程管理模块：包括课程创建、编辑、发布、管理等功能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正文"/>
          <p:cNvSpPr txBox="1"/>
          <p:nvPr>
            <p:custDataLst>
              <p:tags r:id="rId3"/>
            </p:custDataLst>
          </p:nvPr>
        </p:nvSpPr>
        <p:spPr>
          <a:xfrm>
            <a:off x="3314423" y="217995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学习管理模块：包括学习进度跟踪、学习任务分配、学习效果评估等功能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正文"/>
          <p:cNvSpPr txBox="1"/>
          <p:nvPr>
            <p:custDataLst>
              <p:tags r:id="rId4"/>
            </p:custDataLst>
          </p:nvPr>
        </p:nvSpPr>
        <p:spPr>
          <a:xfrm>
            <a:off x="3314423" y="299550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互动交流模块：包括问答、讨论、分享、评价等功能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正文"/>
          <p:cNvSpPr txBox="1"/>
          <p:nvPr>
            <p:custDataLst>
              <p:tags r:id="rId5"/>
            </p:custDataLst>
          </p:nvPr>
        </p:nvSpPr>
        <p:spPr>
          <a:xfrm>
            <a:off x="3314423" y="3811052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资源管理模块：包括课程资源上传、下载、管理、分享等功能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正文"/>
          <p:cNvSpPr txBox="1"/>
          <p:nvPr>
            <p:custDataLst>
              <p:tags r:id="rId6"/>
            </p:custDataLst>
          </p:nvPr>
        </p:nvSpPr>
        <p:spPr>
          <a:xfrm>
            <a:off x="3314423" y="4626603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学习数据分析模块：包括学习数据收集、分析、报告等功能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正文"/>
          <p:cNvSpPr txBox="1"/>
          <p:nvPr>
            <p:custDataLst>
              <p:tags r:id="rId7"/>
            </p:custDataLst>
          </p:nvPr>
        </p:nvSpPr>
        <p:spPr>
          <a:xfrm>
            <a:off x="3314423" y="5442154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平台管理模块：包括用户管理、权限管理、系统设置等功能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用户体验设计</a:t>
            </a:r>
            <a:endParaRPr lang="zh-CN" altLang="en-US"/>
          </a:p>
        </p:txBody>
      </p:sp>
      <p:sp>
        <p:nvSpPr>
          <p:cNvPr id="1049176" name="五边形 30"/>
          <p:cNvSpPr/>
          <p:nvPr>
            <p:custDataLst>
              <p:tags r:id="rId2"/>
            </p:custDataLst>
          </p:nvPr>
        </p:nvSpPr>
        <p:spPr>
          <a:xfrm>
            <a:off x="551935" y="3187953"/>
            <a:ext cx="2938840" cy="1194600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8" name="燕尾形 36"/>
          <p:cNvSpPr/>
          <p:nvPr>
            <p:custDataLst>
              <p:tags r:id="rId3"/>
            </p:custDataLst>
          </p:nvPr>
        </p:nvSpPr>
        <p:spPr>
          <a:xfrm>
            <a:off x="3192348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0" name="燕尾形 37"/>
          <p:cNvSpPr/>
          <p:nvPr>
            <p:custDataLst>
              <p:tags r:id="rId4"/>
            </p:custDataLst>
          </p:nvPr>
        </p:nvSpPr>
        <p:spPr>
          <a:xfrm>
            <a:off x="8473173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2" name="燕尾形 38"/>
          <p:cNvSpPr/>
          <p:nvPr>
            <p:custDataLst>
              <p:tags r:id="rId5"/>
            </p:custDataLst>
          </p:nvPr>
        </p:nvSpPr>
        <p:spPr>
          <a:xfrm>
            <a:off x="5832761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4" name="文本框 3"/>
          <p:cNvSpPr txBox="1"/>
          <p:nvPr>
            <p:custDataLst>
              <p:tags r:id="rId6"/>
            </p:custDataLst>
          </p:nvPr>
        </p:nvSpPr>
        <p:spPr>
          <a:xfrm>
            <a:off x="313088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功能设计：满足用户需求，易于使用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6" name="文本框 6"/>
          <p:cNvSpPr txBox="1"/>
          <p:nvPr>
            <p:custDataLst>
              <p:tags r:id="rId7"/>
            </p:custDataLst>
          </p:nvPr>
        </p:nvSpPr>
        <p:spPr>
          <a:xfrm>
            <a:off x="551935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界面设计：简洁明了，易于操作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8" name="文本框 7"/>
          <p:cNvSpPr txBox="1"/>
          <p:nvPr>
            <p:custDataLst>
              <p:tags r:id="rId8"/>
            </p:custDataLst>
          </p:nvPr>
        </p:nvSpPr>
        <p:spPr>
          <a:xfrm>
            <a:off x="5830979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交互设计：流畅自然，易于理解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0" name="文本框 8"/>
          <p:cNvSpPr txBox="1"/>
          <p:nvPr>
            <p:custDataLst>
              <p:tags r:id="rId9"/>
            </p:custDataLst>
          </p:nvPr>
        </p:nvSpPr>
        <p:spPr>
          <a:xfrm>
            <a:off x="847050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反馈设计：及时准确，易于接受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平台安全性设计</a:t>
            </a:r>
            <a:endParaRPr lang="zh-CN" altLang="en-US"/>
          </a:p>
        </p:txBody>
      </p:sp>
      <p:sp>
        <p:nvSpPr>
          <p:cNvPr id="1049230" name="任意多边形 20"/>
          <p:cNvSpPr/>
          <p:nvPr>
            <p:custDataLst>
              <p:tags r:id="rId2"/>
            </p:custDataLst>
          </p:nvPr>
        </p:nvSpPr>
        <p:spPr>
          <a:xfrm rot="2700000">
            <a:off x="800412" y="1527303"/>
            <a:ext cx="1204339" cy="12064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551935" y="3157854"/>
            <a:ext cx="1702951" cy="28570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数据加密：采用SSL/TLS等加密技术，确保数据传输安全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矩形 42"/>
          <p:cNvSpPr/>
          <p:nvPr>
            <p:custDataLst>
              <p:tags r:id="rId4"/>
            </p:custDataLst>
          </p:nvPr>
        </p:nvSpPr>
        <p:spPr>
          <a:xfrm>
            <a:off x="590558" y="2803162"/>
            <a:ext cx="1624846" cy="115064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6" name="任意多边形 18"/>
          <p:cNvSpPr/>
          <p:nvPr>
            <p:custDataLst>
              <p:tags r:id="rId5"/>
            </p:custDataLst>
          </p:nvPr>
        </p:nvSpPr>
        <p:spPr>
          <a:xfrm rot="5400000">
            <a:off x="2678796" y="1527303"/>
            <a:ext cx="1204339" cy="12064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429032" y="3157854"/>
            <a:ext cx="1702951" cy="28570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用户认证：使用用户名、密码、验证码等多种方式验证用户身份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矩形 43"/>
          <p:cNvSpPr/>
          <p:nvPr>
            <p:custDataLst>
              <p:tags r:id="rId7"/>
            </p:custDataLst>
          </p:nvPr>
        </p:nvSpPr>
        <p:spPr>
          <a:xfrm>
            <a:off x="2467655" y="2803162"/>
            <a:ext cx="1624846" cy="115064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55249" y="1527303"/>
            <a:ext cx="1204339" cy="12064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06128" y="3157854"/>
            <a:ext cx="1702951" cy="28570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权限管理：设置不同级别的用户权限，确保数据访问安全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矩形 44"/>
          <p:cNvSpPr/>
          <p:nvPr>
            <p:custDataLst>
              <p:tags r:id="rId10"/>
            </p:custDataLst>
          </p:nvPr>
        </p:nvSpPr>
        <p:spPr>
          <a:xfrm>
            <a:off x="4344751" y="2803162"/>
            <a:ext cx="1624846" cy="115064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32345" y="1527303"/>
            <a:ext cx="1204339" cy="12064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83225" y="3157854"/>
            <a:ext cx="1702951" cy="28570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安全审计：定期进行安全审计，及时发现并修复安全漏洞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矩形 45"/>
          <p:cNvSpPr/>
          <p:nvPr>
            <p:custDataLst>
              <p:tags r:id="rId13"/>
            </p:custDataLst>
          </p:nvPr>
        </p:nvSpPr>
        <p:spPr>
          <a:xfrm>
            <a:off x="6222492" y="2803162"/>
            <a:ext cx="1624846" cy="115064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4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311373" y="1527303"/>
            <a:ext cx="1204339" cy="12064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6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60965" y="3157854"/>
            <a:ext cx="1702951" cy="28570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备份与恢复：定期备份数据，确保数据安全，并能在发生故障时快速恢复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矩形 46"/>
          <p:cNvSpPr/>
          <p:nvPr>
            <p:custDataLst>
              <p:tags r:id="rId16"/>
            </p:custDataLst>
          </p:nvPr>
        </p:nvSpPr>
        <p:spPr>
          <a:xfrm>
            <a:off x="8099588" y="2803162"/>
            <a:ext cx="1624846" cy="115064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0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87182" y="1527303"/>
            <a:ext cx="1204339" cy="12064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2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938061" y="3157854"/>
            <a:ext cx="1702951" cy="28570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安全培训：定期对员工进行安全培训，提高安全意识和技能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矩形 47"/>
          <p:cNvSpPr/>
          <p:nvPr>
            <p:custDataLst>
              <p:tags r:id="rId19"/>
            </p:custDataLst>
          </p:nvPr>
        </p:nvSpPr>
        <p:spPr>
          <a:xfrm>
            <a:off x="9977328" y="2803162"/>
            <a:ext cx="1624846" cy="115064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3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在线学习平台的评价研究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3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评价标准制定</a:t>
            </a:r>
            <a:endParaRPr lang="zh-CN" altLang="en-US"/>
          </a:p>
        </p:txBody>
      </p:sp>
      <p:sp>
        <p:nvSpPr>
          <p:cNvPr id="1049380" name="矩形 31"/>
          <p:cNvSpPr/>
          <p:nvPr>
            <p:custDataLst>
              <p:tags r:id="rId2"/>
            </p:custDataLst>
          </p:nvPr>
        </p:nvSpPr>
        <p:spPr>
          <a:xfrm>
            <a:off x="3822005" y="136440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学习效果：衡量学生在线学习的效果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矩形 4"/>
          <p:cNvSpPr/>
          <p:nvPr>
            <p:custDataLst>
              <p:tags r:id="rId3"/>
            </p:custDataLst>
          </p:nvPr>
        </p:nvSpPr>
        <p:spPr>
          <a:xfrm>
            <a:off x="3822005" y="218675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平台功能：评估平台的功能是否满足学习需求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矩形 5"/>
          <p:cNvSpPr/>
          <p:nvPr>
            <p:custDataLst>
              <p:tags r:id="rId4"/>
            </p:custDataLst>
          </p:nvPr>
        </p:nvSpPr>
        <p:spPr>
          <a:xfrm>
            <a:off x="3822005" y="3009105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用户体验：关注用户在使用过程中的体验和反馈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矩形 7"/>
          <p:cNvSpPr/>
          <p:nvPr>
            <p:custDataLst>
              <p:tags r:id="rId5"/>
            </p:custDataLst>
          </p:nvPr>
        </p:nvSpPr>
        <p:spPr>
          <a:xfrm>
            <a:off x="3822005" y="3831457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技术支持：评估平台的技术支持和维护能力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矩形 3"/>
          <p:cNvSpPr/>
          <p:nvPr>
            <p:custDataLst>
              <p:tags r:id="rId6"/>
            </p:custDataLst>
          </p:nvPr>
        </p:nvSpPr>
        <p:spPr>
          <a:xfrm>
            <a:off x="3822005" y="465381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安全性：确保用户数据的安全和隐私保护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矩形 6"/>
          <p:cNvSpPr/>
          <p:nvPr>
            <p:custDataLst>
              <p:tags r:id="rId7"/>
            </p:custDataLst>
          </p:nvPr>
        </p:nvSpPr>
        <p:spPr>
          <a:xfrm>
            <a:off x="3822005" y="547616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成本效益：考虑平台的成本和效益，以及性价比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用户满意度调查</a:t>
            </a:r>
            <a:endParaRPr lang="zh-CN" altLang="en-US"/>
          </a:p>
        </p:txBody>
      </p:sp>
      <p:sp>
        <p:nvSpPr>
          <p:cNvPr id="1049430" name="圆角矩形 26"/>
          <p:cNvSpPr/>
          <p:nvPr>
            <p:custDataLst>
              <p:tags r:id="rId2"/>
            </p:custDataLst>
          </p:nvPr>
        </p:nvSpPr>
        <p:spPr>
          <a:xfrm>
            <a:off x="551935" y="1743170"/>
            <a:ext cx="2015097" cy="405500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32" name="圆角矩形 28"/>
          <p:cNvSpPr/>
          <p:nvPr>
            <p:custDataLst>
              <p:tags r:id="rId3"/>
            </p:custDataLst>
          </p:nvPr>
        </p:nvSpPr>
        <p:spPr>
          <a:xfrm>
            <a:off x="554507" y="1743170"/>
            <a:ext cx="2010845" cy="2154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34" name="文本框 31"/>
          <p:cNvSpPr txBox="1"/>
          <p:nvPr>
            <p:custDataLst>
              <p:tags r:id="rId4"/>
            </p:custDataLst>
          </p:nvPr>
        </p:nvSpPr>
        <p:spPr>
          <a:xfrm>
            <a:off x="637446" y="2169438"/>
            <a:ext cx="1845696" cy="349244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调查目的：了解用户对在线学习平台的满意度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圆角矩形 29"/>
          <p:cNvSpPr/>
          <p:nvPr>
            <p:custDataLst>
              <p:tags r:id="rId5"/>
            </p:custDataLst>
          </p:nvPr>
        </p:nvSpPr>
        <p:spPr>
          <a:xfrm>
            <a:off x="2820225" y="1743170"/>
            <a:ext cx="2015097" cy="405500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38" name="圆角矩形 32"/>
          <p:cNvSpPr/>
          <p:nvPr>
            <p:custDataLst>
              <p:tags r:id="rId6"/>
            </p:custDataLst>
          </p:nvPr>
        </p:nvSpPr>
        <p:spPr>
          <a:xfrm>
            <a:off x="2822796" y="1743170"/>
            <a:ext cx="2010845" cy="2154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40" name="文本框 34"/>
          <p:cNvSpPr txBox="1"/>
          <p:nvPr>
            <p:custDataLst>
              <p:tags r:id="rId7"/>
            </p:custDataLst>
          </p:nvPr>
        </p:nvSpPr>
        <p:spPr>
          <a:xfrm>
            <a:off x="2905736" y="2169438"/>
            <a:ext cx="1845696" cy="349382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调查对象：在线学习平台的用户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圆角矩形 3"/>
          <p:cNvSpPr/>
          <p:nvPr>
            <p:custDataLst>
              <p:tags r:id="rId8"/>
            </p:custDataLst>
          </p:nvPr>
        </p:nvSpPr>
        <p:spPr>
          <a:xfrm>
            <a:off x="5088514" y="1743170"/>
            <a:ext cx="2015097" cy="405500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44" name="圆角矩形 4"/>
          <p:cNvSpPr/>
          <p:nvPr>
            <p:custDataLst>
              <p:tags r:id="rId9"/>
            </p:custDataLst>
          </p:nvPr>
        </p:nvSpPr>
        <p:spPr>
          <a:xfrm>
            <a:off x="5090443" y="1743170"/>
            <a:ext cx="2010845" cy="2154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46" name="文本框 5"/>
          <p:cNvSpPr txBox="1"/>
          <p:nvPr>
            <p:custDataLst>
              <p:tags r:id="rId10"/>
            </p:custDataLst>
          </p:nvPr>
        </p:nvSpPr>
        <p:spPr>
          <a:xfrm>
            <a:off x="5173382" y="2169438"/>
            <a:ext cx="1845696" cy="349382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调查内容：包括课程质量、学习体验、平台功能等方面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圆角矩形 8"/>
          <p:cNvSpPr/>
          <p:nvPr>
            <p:custDataLst>
              <p:tags r:id="rId11"/>
            </p:custDataLst>
          </p:nvPr>
        </p:nvSpPr>
        <p:spPr>
          <a:xfrm>
            <a:off x="7356804" y="1743170"/>
            <a:ext cx="2015097" cy="405500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50" name="圆角矩形 9"/>
          <p:cNvSpPr/>
          <p:nvPr>
            <p:custDataLst>
              <p:tags r:id="rId12"/>
            </p:custDataLst>
          </p:nvPr>
        </p:nvSpPr>
        <p:spPr>
          <a:xfrm>
            <a:off x="7358733" y="1743170"/>
            <a:ext cx="2010845" cy="2154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52" name="文本框 10"/>
          <p:cNvSpPr txBox="1"/>
          <p:nvPr>
            <p:custDataLst>
              <p:tags r:id="rId13"/>
            </p:custDataLst>
          </p:nvPr>
        </p:nvSpPr>
        <p:spPr>
          <a:xfrm>
            <a:off x="7441672" y="2169438"/>
            <a:ext cx="1845696" cy="349382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调查方法：采用问卷调查、访谈、观察等方式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圆角矩形 6"/>
          <p:cNvSpPr/>
          <p:nvPr>
            <p:custDataLst>
              <p:tags r:id="rId14"/>
            </p:custDataLst>
          </p:nvPr>
        </p:nvSpPr>
        <p:spPr>
          <a:xfrm>
            <a:off x="9625094" y="1744455"/>
            <a:ext cx="2015097" cy="405500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56" name="圆角矩形 7"/>
          <p:cNvSpPr/>
          <p:nvPr>
            <p:custDataLst>
              <p:tags r:id="rId15"/>
            </p:custDataLst>
          </p:nvPr>
        </p:nvSpPr>
        <p:spPr>
          <a:xfrm>
            <a:off x="9627022" y="1744455"/>
            <a:ext cx="2010845" cy="2154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58" name="文本框 11"/>
          <p:cNvSpPr txBox="1"/>
          <p:nvPr>
            <p:custDataLst>
              <p:tags r:id="rId16"/>
            </p:custDataLst>
          </p:nvPr>
        </p:nvSpPr>
        <p:spPr>
          <a:xfrm>
            <a:off x="9709962" y="2171367"/>
            <a:ext cx="1845696" cy="349382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调查结果：分析用户对在线学习平台的满意度，找出存在的问题和改进方向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4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学习效果评估</a:t>
            </a:r>
            <a:endParaRPr lang="zh-CN" altLang="en-US"/>
          </a:p>
        </p:txBody>
      </p:sp>
      <p:sp>
        <p:nvSpPr>
          <p:cNvPr id="1049498" name="椭圆 262"/>
          <p:cNvSpPr/>
          <p:nvPr>
            <p:custDataLst>
              <p:tags r:id="rId2"/>
            </p:custDataLst>
          </p:nvPr>
        </p:nvSpPr>
        <p:spPr>
          <a:xfrm>
            <a:off x="2377275" y="4026006"/>
            <a:ext cx="7436936" cy="194567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00" name="椭圆 263"/>
          <p:cNvSpPr/>
          <p:nvPr>
            <p:custDataLst>
              <p:tags r:id="rId3"/>
            </p:custDataLst>
          </p:nvPr>
        </p:nvSpPr>
        <p:spPr>
          <a:xfrm>
            <a:off x="3238745" y="4107264"/>
            <a:ext cx="5638572" cy="1670875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02" name="椭圆 264"/>
          <p:cNvSpPr/>
          <p:nvPr>
            <p:custDataLst>
              <p:tags r:id="rId4"/>
            </p:custDataLst>
          </p:nvPr>
        </p:nvSpPr>
        <p:spPr>
          <a:xfrm>
            <a:off x="4045383" y="4346415"/>
            <a:ext cx="4024387" cy="119254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04" name="椭圆 265"/>
          <p:cNvSpPr/>
          <p:nvPr>
            <p:custDataLst>
              <p:tags r:id="rId5"/>
            </p:custDataLst>
          </p:nvPr>
        </p:nvSpPr>
        <p:spPr>
          <a:xfrm>
            <a:off x="4727160" y="4548570"/>
            <a:ext cx="2660579" cy="78840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06" name="椭圆 266"/>
          <p:cNvSpPr/>
          <p:nvPr>
            <p:custDataLst>
              <p:tags r:id="rId6"/>
            </p:custDataLst>
          </p:nvPr>
        </p:nvSpPr>
        <p:spPr>
          <a:xfrm>
            <a:off x="5426114" y="4755349"/>
            <a:ext cx="1530378" cy="45349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37739" y="4680036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8" name="椭圆 268"/>
          <p:cNvSpPr/>
          <p:nvPr>
            <p:custDataLst>
              <p:tags r:id="rId8"/>
            </p:custDataLst>
          </p:nvPr>
        </p:nvSpPr>
        <p:spPr>
          <a:xfrm flipV="1">
            <a:off x="2745250" y="4491755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10" name="椭圆 269"/>
          <p:cNvSpPr/>
          <p:nvPr>
            <p:custDataLst>
              <p:tags r:id="rId9"/>
            </p:custDataLst>
          </p:nvPr>
        </p:nvSpPr>
        <p:spPr>
          <a:xfrm flipV="1">
            <a:off x="2787530" y="4534696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12" name="椭圆 270"/>
          <p:cNvSpPr/>
          <p:nvPr>
            <p:custDataLst>
              <p:tags r:id="rId10"/>
            </p:custDataLst>
          </p:nvPr>
        </p:nvSpPr>
        <p:spPr>
          <a:xfrm flipV="1">
            <a:off x="7808371" y="366860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61883" y="3784873"/>
            <a:ext cx="0" cy="194567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4" name="椭圆 272"/>
          <p:cNvSpPr/>
          <p:nvPr>
            <p:custDataLst>
              <p:tags r:id="rId12"/>
            </p:custDataLst>
          </p:nvPr>
        </p:nvSpPr>
        <p:spPr>
          <a:xfrm flipV="1">
            <a:off x="3990550" y="3541759"/>
            <a:ext cx="391831" cy="39181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185438" y="3965888"/>
            <a:ext cx="0" cy="1028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45092" y="3650103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6" name="椭圆 275"/>
          <p:cNvSpPr/>
          <p:nvPr>
            <p:custDataLst>
              <p:tags r:id="rId15"/>
            </p:custDataLst>
          </p:nvPr>
        </p:nvSpPr>
        <p:spPr>
          <a:xfrm flipV="1">
            <a:off x="7052602" y="3461822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18" name="椭圆 276"/>
          <p:cNvSpPr/>
          <p:nvPr>
            <p:custDataLst>
              <p:tags r:id="rId16"/>
            </p:custDataLst>
          </p:nvPr>
        </p:nvSpPr>
        <p:spPr>
          <a:xfrm flipV="1">
            <a:off x="7094883" y="3504763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20" name="椭圆 277"/>
          <p:cNvSpPr/>
          <p:nvPr>
            <p:custDataLst>
              <p:tags r:id="rId17"/>
            </p:custDataLst>
          </p:nvPr>
        </p:nvSpPr>
        <p:spPr>
          <a:xfrm flipV="1">
            <a:off x="3736205" y="433188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789717" y="4448153"/>
            <a:ext cx="0" cy="112503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2" name="椭圆 279"/>
          <p:cNvSpPr/>
          <p:nvPr>
            <p:custDataLst>
              <p:tags r:id="rId19"/>
            </p:custDataLst>
          </p:nvPr>
        </p:nvSpPr>
        <p:spPr>
          <a:xfrm flipV="1">
            <a:off x="8558855" y="4570371"/>
            <a:ext cx="266903" cy="26689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90982" y="4866336"/>
            <a:ext cx="0" cy="41737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4" name="椭圆 281"/>
          <p:cNvSpPr/>
          <p:nvPr>
            <p:custDataLst>
              <p:tags r:id="rId21"/>
            </p:custDataLst>
          </p:nvPr>
        </p:nvSpPr>
        <p:spPr>
          <a:xfrm flipV="1">
            <a:off x="4939885" y="4885494"/>
            <a:ext cx="330608" cy="33059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2402" y="5268664"/>
            <a:ext cx="0" cy="7303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6" name="图形 15"/>
          <p:cNvSpPr/>
          <p:nvPr>
            <p:custDataLst>
              <p:tags r:id="rId23"/>
            </p:custDataLst>
          </p:nvPr>
        </p:nvSpPr>
        <p:spPr>
          <a:xfrm>
            <a:off x="5007931" y="4956183"/>
            <a:ext cx="189042" cy="184202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28" name="图形 19"/>
          <p:cNvSpPr/>
          <p:nvPr>
            <p:custDataLst>
              <p:tags r:id="rId24"/>
            </p:custDataLst>
          </p:nvPr>
        </p:nvSpPr>
        <p:spPr>
          <a:xfrm>
            <a:off x="8627561" y="4645023"/>
            <a:ext cx="129466" cy="11658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30" name="图形 27"/>
          <p:cNvSpPr/>
          <p:nvPr>
            <p:custDataLst>
              <p:tags r:id="rId25"/>
            </p:custDataLst>
          </p:nvPr>
        </p:nvSpPr>
        <p:spPr>
          <a:xfrm>
            <a:off x="4094931" y="3667280"/>
            <a:ext cx="183085" cy="14081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32" name="任意多边形: 形状 286"/>
          <p:cNvSpPr/>
          <p:nvPr>
            <p:custDataLst>
              <p:tags r:id="rId26"/>
            </p:custDataLst>
          </p:nvPr>
        </p:nvSpPr>
        <p:spPr>
          <a:xfrm>
            <a:off x="5416865" y="3615750"/>
            <a:ext cx="1357717" cy="135772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34" name="正文"/>
          <p:cNvSpPr txBox="1"/>
          <p:nvPr>
            <p:custDataLst>
              <p:tags r:id="rId27"/>
            </p:custDataLst>
          </p:nvPr>
        </p:nvSpPr>
        <p:spPr>
          <a:xfrm>
            <a:off x="551935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学习效果：包括知识掌握、技能提升、态度转变等方面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6" name="正文"/>
          <p:cNvSpPr txBox="1"/>
          <p:nvPr>
            <p:custDataLst>
              <p:tags r:id="rId28"/>
            </p:custDataLst>
          </p:nvPr>
        </p:nvSpPr>
        <p:spPr>
          <a:xfrm>
            <a:off x="9458642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评估结果：分析学习效果与平台设计、功能、内容等方面的关系，提出改进建议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8" name="正文"/>
          <p:cNvSpPr txBox="1"/>
          <p:nvPr>
            <p:custDataLst>
              <p:tags r:id="rId29"/>
            </p:custDataLst>
          </p:nvPr>
        </p:nvSpPr>
        <p:spPr>
          <a:xfrm>
            <a:off x="7077046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评估指标：学习时间、学习效率、学习满意度等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正文"/>
          <p:cNvSpPr txBox="1"/>
          <p:nvPr>
            <p:custDataLst>
              <p:tags r:id="rId30"/>
            </p:custDataLst>
          </p:nvPr>
        </p:nvSpPr>
        <p:spPr>
          <a:xfrm>
            <a:off x="2933531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评估方法：问卷调查、测试、访谈、观察等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https://d.book118.com/016231240152010031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0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8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4_1"/>
  <p:tag name="KSO_WM_UNIT_INDEX" val="1_4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5_1"/>
  <p:tag name="KSO_WM_UNIT_INDEX" val="1_5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5_2"/>
  <p:tag name="KSO_WM_UNIT_INDEX" val="1_5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+中文标题</vt:lpstr>
      <vt:lpstr>Wingdings</vt:lpstr>
      <vt:lpstr>Office Theme</vt:lpstr>
      <vt:lpstr>在线学习平台的设计与评价研究</vt:lpstr>
      <vt:lpstr>目录</vt:lpstr>
      <vt:lpstr>添加章节标题</vt:lpstr>
      <vt:lpstr>在线学习平台的设计</vt:lpstr>
      <vt:lpstr>PowerPoint Presentation</vt:lpstr>
      <vt:lpstr>平台架构设计</vt:lpstr>
      <vt:lpstr>功能模块设计</vt:lpstr>
      <vt:lpstr>用户体验设计</vt:lpstr>
      <vt:lpstr>平台安全性设计</vt:lpstr>
      <vt:lpstr>在线学习平台的评价研究</vt:lpstr>
      <vt:lpstr>PowerPoint Presentation</vt:lpstr>
      <vt:lpstr>评价标准制定</vt:lpstr>
      <vt:lpstr>用户满意度调查</vt:lpstr>
      <vt:lpstr>学习效果评估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2024-08-30T08:56:05.459</cp:lastPrinted>
  <dcterms:created xsi:type="dcterms:W3CDTF">2024-08-30T00:56:05Z</dcterms:created>
  <dcterms:modified xsi:type="dcterms:W3CDTF">2024-08-30T00:56:07Z</dcterms:modified>
</cp:coreProperties>
</file>