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8"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908B496-771B-4C0D-B778-23D9DBEC21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069AD32-3301-4905-B3D5-2D173E7DF0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A2672F8-BD77-4AAB-BE65-5ACFBE5FB5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685BC39-BEF6-481A-8BC1-A6B657CF13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2B15877-1B89-40D9-A93D-55853902C21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FD6B958-4222-4855-A834-6A73D89EBCD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B2BE724-FADE-4736-93AB-FA5FE0ADBBC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78EFEE2-B237-4E38-8D29-73CBB4C2F8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72182E4-176B-45A5-B167-5E582BDF72D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C7CCBC-B331-4738-8CBE-2E554DD24B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23974A8-03D4-41E7-869A-8216024A01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797928"/>
            <a:ext cx="12192000" cy="30600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244569" y="3241423"/>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accent1">
                <a:lumMod val="75000"/>
              </a:schemeClr>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255245" y="2277929"/>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rgbClr val="FF0000"/>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FF000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solidFill>
            <a:schemeClr val="accent1"/>
          </a:soli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93629" y="2206220"/>
            <a:ext cx="623510" cy="653096"/>
            <a:chOff x="234950" y="2943226"/>
            <a:chExt cx="1344613" cy="1320800"/>
          </a:xfrm>
          <a:solidFill>
            <a:schemeClr val="accent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FF0000"/>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FF0000"/>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FF0000"/>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FF0000"/>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FF0000"/>
                </a:solidFill>
              </a:endParaRPr>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133041" y="173352"/>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072330" y="1096513"/>
            <a:ext cx="6247711" cy="521208"/>
          </a:xfrm>
          <a:prstGeom prst="rect">
            <a:avLst/>
          </a:prstGeom>
        </p:spPr>
        <p:txBody>
          <a:bodyPr anchor="ctr"/>
          <a:lstStyle>
            <a:lvl1pPr marL="0" indent="0">
              <a:buNone/>
              <a:defRPr sz="2400" b="1">
                <a:solidFill>
                  <a:srgbClr val="FF0000"/>
                </a:solidFill>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072330" y="3819674"/>
            <a:ext cx="6247711" cy="521208"/>
          </a:xfrm>
          <a:prstGeom prst="rect">
            <a:avLst/>
          </a:prstGeom>
        </p:spPr>
        <p:txBody>
          <a:bodyPr anchor="ctr"/>
          <a:lstStyle>
            <a:lvl1pPr marL="0" indent="0">
              <a:buNone/>
              <a:defRPr sz="2400" b="1">
                <a:solidFill>
                  <a:srgbClr val="FF0000"/>
                </a:solidFill>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8">
            <a:extLst>
              <a:ext uri="{FF2B5EF4-FFF2-40B4-BE49-F238E27FC236}">
                <a16:creationId xmlns:a16="http://schemas.microsoft.com/office/drawing/2014/main" id="{9DD5C14E-FFB7-2586-FD39-9D83112B2F3E}"/>
              </a:ext>
            </a:extLst>
          </p:cNvPr>
          <p:cNvGrpSpPr/>
          <p:nvPr/>
        </p:nvGrpSpPr>
        <p:grpSpPr>
          <a:xfrm>
            <a:off x="405801" y="1951388"/>
            <a:ext cx="3566760" cy="3618981"/>
            <a:chOff x="4740390" y="5946187"/>
            <a:chExt cx="305647" cy="305644"/>
          </a:xfrm>
        </p:grpSpPr>
        <p:grpSp>
          <p:nvGrpSpPr>
            <p:cNvPr id="15" name="组合 49">
              <a:extLst>
                <a:ext uri="{FF2B5EF4-FFF2-40B4-BE49-F238E27FC236}">
                  <a16:creationId xmlns:a16="http://schemas.microsoft.com/office/drawing/2014/main" id="{AE887321-E913-9410-3975-BA842A34D199}"/>
                </a:ext>
              </a:extLst>
            </p:cNvPr>
            <p:cNvGrpSpPr/>
            <p:nvPr/>
          </p:nvGrpSpPr>
          <p:grpSpPr>
            <a:xfrm>
              <a:off x="4740390" y="5946187"/>
              <a:ext cx="305647" cy="305644"/>
              <a:chOff x="1517330" y="1125257"/>
              <a:chExt cx="2204282" cy="2204282"/>
            </a:xfrm>
          </p:grpSpPr>
          <p:sp>
            <p:nvSpPr>
              <p:cNvPr id="17" name="椭圆 51">
                <a:extLst>
                  <a:ext uri="{FF2B5EF4-FFF2-40B4-BE49-F238E27FC236}">
                    <a16:creationId xmlns:a16="http://schemas.microsoft.com/office/drawing/2014/main" id="{1EE8084E-5547-944A-BAC7-ECDE18631393}"/>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椭圆 52">
                <a:extLst>
                  <a:ext uri="{FF2B5EF4-FFF2-40B4-BE49-F238E27FC236}">
                    <a16:creationId xmlns:a16="http://schemas.microsoft.com/office/drawing/2014/main" id="{539AA9EF-2E16-F3AC-9A5A-C937922C1DE6}"/>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6" name="Freeform 39">
              <a:extLst>
                <a:ext uri="{FF2B5EF4-FFF2-40B4-BE49-F238E27FC236}">
                  <a16:creationId xmlns:a16="http://schemas.microsoft.com/office/drawing/2014/main" id="{57DA2219-A256-F0DB-1DDC-FF7F9A488435}"/>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157257" y="172375"/>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113593"/>
            <a:ext cx="5040000" cy="6341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rgbClr val="FF0000"/>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1944547"/>
            <a:ext cx="5040000" cy="4468899"/>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113593"/>
            <a:ext cx="5040000" cy="6341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rgbClr val="FF0000"/>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1944547"/>
            <a:ext cx="5040000" cy="4468899"/>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157257" y="172375"/>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113593"/>
            <a:ext cx="5040000" cy="6341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rgbClr val="FF0000"/>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1944547"/>
            <a:ext cx="5040000" cy="4468899"/>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113593"/>
            <a:ext cx="5040000" cy="6341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rgbClr val="FF0000"/>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1944547"/>
            <a:ext cx="5040000" cy="4468899"/>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133310331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115839" y="164044"/>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81115" y="1089696"/>
            <a:ext cx="6196382" cy="52120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rgbClr val="FF0000"/>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736569"/>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081115" y="3944401"/>
            <a:ext cx="6235434" cy="52120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rgbClr val="FF0000"/>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 name="组合 43">
            <a:extLst>
              <a:ext uri="{FF2B5EF4-FFF2-40B4-BE49-F238E27FC236}">
                <a16:creationId xmlns:a16="http://schemas.microsoft.com/office/drawing/2014/main" id="{253693F1-8005-445B-6210-980EDEA4A4C1}"/>
              </a:ext>
            </a:extLst>
          </p:cNvPr>
          <p:cNvGrpSpPr/>
          <p:nvPr/>
        </p:nvGrpSpPr>
        <p:grpSpPr>
          <a:xfrm>
            <a:off x="7944419" y="1810135"/>
            <a:ext cx="3582151" cy="3688492"/>
            <a:chOff x="4299766" y="5946187"/>
            <a:chExt cx="305647" cy="305644"/>
          </a:xfrm>
        </p:grpSpPr>
        <p:grpSp>
          <p:nvGrpSpPr>
            <p:cNvPr id="19" name="组合 44">
              <a:extLst>
                <a:ext uri="{FF2B5EF4-FFF2-40B4-BE49-F238E27FC236}">
                  <a16:creationId xmlns:a16="http://schemas.microsoft.com/office/drawing/2014/main" id="{06B2FFA6-F007-E05C-BBB1-82C88224190D}"/>
                </a:ext>
              </a:extLst>
            </p:cNvPr>
            <p:cNvGrpSpPr/>
            <p:nvPr/>
          </p:nvGrpSpPr>
          <p:grpSpPr>
            <a:xfrm>
              <a:off x="4299766" y="5946187"/>
              <a:ext cx="305647" cy="305644"/>
              <a:chOff x="1517330" y="1125257"/>
              <a:chExt cx="2204282" cy="2204282"/>
            </a:xfrm>
          </p:grpSpPr>
          <p:sp>
            <p:nvSpPr>
              <p:cNvPr id="21" name="椭圆 46">
                <a:extLst>
                  <a:ext uri="{FF2B5EF4-FFF2-40B4-BE49-F238E27FC236}">
                    <a16:creationId xmlns:a16="http://schemas.microsoft.com/office/drawing/2014/main" id="{74470EFC-14AB-CC25-64B9-6C39C624BAC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2" name="椭圆 47">
                <a:extLst>
                  <a:ext uri="{FF2B5EF4-FFF2-40B4-BE49-F238E27FC236}">
                    <a16:creationId xmlns:a16="http://schemas.microsoft.com/office/drawing/2014/main" id="{80E8596B-E2EA-E742-6486-BBC256A8A456}"/>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0" name="Freeform 45">
              <a:extLst>
                <a:ext uri="{FF2B5EF4-FFF2-40B4-BE49-F238E27FC236}">
                  <a16:creationId xmlns:a16="http://schemas.microsoft.com/office/drawing/2014/main" id="{DAC297BA-799A-6B00-A055-6BFD5FE1EB58}"/>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chemeClr val="accent1">
              <a:lumMod val="20000"/>
              <a:lumOff val="80000"/>
            </a:schemeClr>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chemeClr val="accent1">
              <a:lumMod val="20000"/>
              <a:lumOff val="80000"/>
            </a:schemeClr>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152730" y="152602"/>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solidFill>
                  <a:srgbClr val="FF0000"/>
                </a:solidFill>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solidFill>
                  <a:srgbClr val="FF0000"/>
                </a:solidFill>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solidFill>
                <a:srgbClr val="FF0000"/>
              </a:soli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C00000"/>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solidFill>
                <a:srgbClr val="FF0000"/>
              </a:solid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C00000"/>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122556" y="142380"/>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rgbClr val="FF0000"/>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chemeClr val="tx2">
                <a:lumMod val="20000"/>
                <a:lumOff val="80000"/>
              </a:schemeClr>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chemeClr val="tx2">
                <a:lumMod val="20000"/>
                <a:lumOff val="80000"/>
              </a:schemeClr>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rgbClr val="FF0000"/>
                </a:solidFill>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7" name="组合 38">
            <a:extLst>
              <a:ext uri="{FF2B5EF4-FFF2-40B4-BE49-F238E27FC236}">
                <a16:creationId xmlns:a16="http://schemas.microsoft.com/office/drawing/2014/main" id="{75E6C4AD-3C77-CABB-C318-7F9838DEC54F}"/>
              </a:ext>
            </a:extLst>
          </p:cNvPr>
          <p:cNvGrpSpPr/>
          <p:nvPr/>
        </p:nvGrpSpPr>
        <p:grpSpPr>
          <a:xfrm>
            <a:off x="8028589" y="1976368"/>
            <a:ext cx="3582151" cy="3780722"/>
            <a:chOff x="5638883" y="5946187"/>
            <a:chExt cx="305647" cy="305644"/>
          </a:xfrm>
        </p:grpSpPr>
        <p:grpSp>
          <p:nvGrpSpPr>
            <p:cNvPr id="32" name="组合 39">
              <a:extLst>
                <a:ext uri="{FF2B5EF4-FFF2-40B4-BE49-F238E27FC236}">
                  <a16:creationId xmlns:a16="http://schemas.microsoft.com/office/drawing/2014/main" id="{6B807BF9-EF66-6912-C57F-50A96569D435}"/>
                </a:ext>
              </a:extLst>
            </p:cNvPr>
            <p:cNvGrpSpPr/>
            <p:nvPr/>
          </p:nvGrpSpPr>
          <p:grpSpPr>
            <a:xfrm>
              <a:off x="5638883" y="5946187"/>
              <a:ext cx="305647" cy="305644"/>
              <a:chOff x="1517330" y="1125257"/>
              <a:chExt cx="2204282" cy="2204282"/>
            </a:xfrm>
          </p:grpSpPr>
          <p:sp>
            <p:nvSpPr>
              <p:cNvPr id="34" name="椭圆 41">
                <a:extLst>
                  <a:ext uri="{FF2B5EF4-FFF2-40B4-BE49-F238E27FC236}">
                    <a16:creationId xmlns:a16="http://schemas.microsoft.com/office/drawing/2014/main" id="{9CCECBE9-C763-61B7-8AD3-2689040061D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椭圆 42">
                <a:extLst>
                  <a:ext uri="{FF2B5EF4-FFF2-40B4-BE49-F238E27FC236}">
                    <a16:creationId xmlns:a16="http://schemas.microsoft.com/office/drawing/2014/main" id="{C722603E-5771-770B-3E40-E94C4487C43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3" name="Freeform 6">
              <a:extLst>
                <a:ext uri="{FF2B5EF4-FFF2-40B4-BE49-F238E27FC236}">
                  <a16:creationId xmlns:a16="http://schemas.microsoft.com/office/drawing/2014/main" id="{7DF9A286-E7C7-E54C-8789-C20E6E2829F9}"/>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134107" y="137650"/>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113593"/>
            <a:ext cx="5040000" cy="6341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rgbClr val="FF0000"/>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1944547"/>
            <a:ext cx="5040000" cy="4468899"/>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113593"/>
            <a:ext cx="5040000" cy="6341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rgbClr val="FF0000"/>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1944547"/>
            <a:ext cx="5040000" cy="4468899"/>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404968837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092441" y="147861"/>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rgbClr val="FF0000"/>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8" name="组合 54">
            <a:extLst>
              <a:ext uri="{FF2B5EF4-FFF2-40B4-BE49-F238E27FC236}">
                <a16:creationId xmlns:a16="http://schemas.microsoft.com/office/drawing/2014/main" id="{151F8F60-E95A-D2A8-DEA0-C1D0DD95D115}"/>
              </a:ext>
            </a:extLst>
          </p:cNvPr>
          <p:cNvGrpSpPr/>
          <p:nvPr/>
        </p:nvGrpSpPr>
        <p:grpSpPr>
          <a:xfrm>
            <a:off x="298648" y="2018710"/>
            <a:ext cx="3582151" cy="3780722"/>
            <a:chOff x="5854675" y="3359758"/>
            <a:chExt cx="305647" cy="305644"/>
          </a:xfrm>
        </p:grpSpPr>
        <p:grpSp>
          <p:nvGrpSpPr>
            <p:cNvPr id="10" name="组合 55">
              <a:extLst>
                <a:ext uri="{FF2B5EF4-FFF2-40B4-BE49-F238E27FC236}">
                  <a16:creationId xmlns:a16="http://schemas.microsoft.com/office/drawing/2014/main" id="{F19B26AA-DD68-1EB3-502F-3A21573D5223}"/>
                </a:ext>
              </a:extLst>
            </p:cNvPr>
            <p:cNvGrpSpPr/>
            <p:nvPr/>
          </p:nvGrpSpPr>
          <p:grpSpPr>
            <a:xfrm>
              <a:off x="5854675" y="3359758"/>
              <a:ext cx="305647" cy="305644"/>
              <a:chOff x="1517330" y="1125257"/>
              <a:chExt cx="2204282" cy="2204282"/>
            </a:xfrm>
          </p:grpSpPr>
          <p:sp>
            <p:nvSpPr>
              <p:cNvPr id="12" name="椭圆 57">
                <a:extLst>
                  <a:ext uri="{FF2B5EF4-FFF2-40B4-BE49-F238E27FC236}">
                    <a16:creationId xmlns:a16="http://schemas.microsoft.com/office/drawing/2014/main" id="{A03364F3-92D9-EB70-5C7D-BBA16ED39F2A}"/>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59">
                <a:extLst>
                  <a:ext uri="{FF2B5EF4-FFF2-40B4-BE49-F238E27FC236}">
                    <a16:creationId xmlns:a16="http://schemas.microsoft.com/office/drawing/2014/main" id="{401C62E5-62A0-0733-4421-49C091146985}"/>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1" name="KSO_Shape">
              <a:extLst>
                <a:ext uri="{FF2B5EF4-FFF2-40B4-BE49-F238E27FC236}">
                  <a16:creationId xmlns:a16="http://schemas.microsoft.com/office/drawing/2014/main" id="{D28AE885-BF56-DF2A-135B-1A7434BE36B0}"/>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107681" y="156354"/>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chemeClr val="accent1">
                <a:lumMod val="40000"/>
                <a:lumOff val="60000"/>
              </a:schemeClr>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chemeClr val="accent1">
              <a:lumMod val="20000"/>
              <a:lumOff val="80000"/>
            </a:scheme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106796" y="14873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rgbClr val="FF0000"/>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rgbClr val="FF0000"/>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image" Target="../media/image1.jpeg" /><Relationship Id="rId16"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pic>
        <p:nvPicPr>
          <p:cNvPr id="6" name="Picture 5">
            <a:extLst>
              <a:ext uri="{FF2B5EF4-FFF2-40B4-BE49-F238E27FC236}">
                <a16:creationId xmlns:a16="http://schemas.microsoft.com/office/drawing/2014/main" id="{AC858190-853D-2136-4F95-3C95A3D3E850}"/>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5">
            <a:extLst>
              <a:ext uri="{FF2B5EF4-FFF2-40B4-BE49-F238E27FC236}">
                <a16:creationId xmlns:a16="http://schemas.microsoft.com/office/drawing/2014/main" id="{4B7BC523-0E05-3213-F6D3-60F221F4FF96}"/>
              </a:ext>
            </a:extLst>
          </p:cNvPr>
          <p:cNvSpPr>
            <a:spLocks noChangeArrowheads="1"/>
          </p:cNvSpPr>
          <p:nvPr userDrawn="1"/>
        </p:nvSpPr>
        <p:spPr bwMode="auto">
          <a:xfrm rot="16200000">
            <a:off x="136018" y="153192"/>
            <a:ext cx="771578"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image" Target="../media/image1.jpe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17001042002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任意形状 16">
            <a:extLst>
              <a:ext uri="{FF2B5EF4-FFF2-40B4-BE49-F238E27FC236}">
                <a16:creationId xmlns:a16="http://schemas.microsoft.com/office/drawing/2014/main" id="{FAD1671D-ED91-C617-3A80-33A9260EE036}"/>
              </a:ext>
            </a:extLst>
          </p:cNvPr>
          <p:cNvSpPr/>
          <p:nvPr/>
        </p:nvSpPr>
        <p:spPr>
          <a:xfrm>
            <a:off x="0" y="0"/>
            <a:ext cx="12192000" cy="6858001"/>
          </a:xfrm>
          <a:custGeom>
            <a:gdLst>
              <a:gd name="connsiteX0" fmla="*/ 8703179 w 12192000"/>
              <a:gd name="connsiteY0" fmla="*/ 0 h 6564649"/>
              <a:gd name="connsiteX1" fmla="*/ 11338001 w 12192000"/>
              <a:gd name="connsiteY1" fmla="*/ 0 h 6564649"/>
              <a:gd name="connsiteX2" fmla="*/ 11453735 w 12192000"/>
              <a:gd name="connsiteY2" fmla="*/ 180527 h 6564649"/>
              <a:gd name="connsiteX3" fmla="*/ 12163467 w 12192000"/>
              <a:gd name="connsiteY3" fmla="*/ 1863355 h 6564649"/>
              <a:gd name="connsiteX4" fmla="*/ 12192000 w 12192000"/>
              <a:gd name="connsiteY4" fmla="*/ 1986983 h 6564649"/>
              <a:gd name="connsiteX5" fmla="*/ 12192000 w 12192000"/>
              <a:gd name="connsiteY5" fmla="*/ 4871017 h 6564649"/>
              <a:gd name="connsiteX6" fmla="*/ 12163467 w 12192000"/>
              <a:gd name="connsiteY6" fmla="*/ 4994645 h 6564649"/>
              <a:gd name="connsiteX7" fmla="*/ 11604581 w 12192000"/>
              <a:gd name="connsiteY7" fmla="*/ 6415126 h 6564649"/>
              <a:gd name="connsiteX8" fmla="*/ 11518607 w 12192000"/>
              <a:gd name="connsiteY8" fmla="*/ 6564649 h 6564649"/>
              <a:gd name="connsiteX9" fmla="*/ 9048566 w 12192000"/>
              <a:gd name="connsiteY9" fmla="*/ 6564649 h 6564649"/>
              <a:gd name="connsiteX10" fmla="*/ 9142291 w 12192000"/>
              <a:gd name="connsiteY10" fmla="*/ 6475291 h 6564649"/>
              <a:gd name="connsiteX11" fmla="*/ 10404106 w 12192000"/>
              <a:gd name="connsiteY11" fmla="*/ 3429000 h 6564649"/>
              <a:gd name="connsiteX12" fmla="*/ 8836356 w 12192000"/>
              <a:gd name="connsiteY12" fmla="*/ 104656 h 6564649"/>
              <a:gd name="connsiteX13" fmla="*/ 853999 w 12192000"/>
              <a:gd name="connsiteY13" fmla="*/ 0 h 6564649"/>
              <a:gd name="connsiteX14" fmla="*/ 3488821 w 12192000"/>
              <a:gd name="connsiteY14" fmla="*/ 0 h 6564649"/>
              <a:gd name="connsiteX15" fmla="*/ 3355645 w 12192000"/>
              <a:gd name="connsiteY15" fmla="*/ 104656 h 6564649"/>
              <a:gd name="connsiteX16" fmla="*/ 1787894 w 12192000"/>
              <a:gd name="connsiteY16" fmla="*/ 3429000 h 6564649"/>
              <a:gd name="connsiteX17" fmla="*/ 3049709 w 12192000"/>
              <a:gd name="connsiteY17" fmla="*/ 6475291 h 6564649"/>
              <a:gd name="connsiteX18" fmla="*/ 3143434 w 12192000"/>
              <a:gd name="connsiteY18" fmla="*/ 6564649 h 6564649"/>
              <a:gd name="connsiteX19" fmla="*/ 673393 w 12192000"/>
              <a:gd name="connsiteY19" fmla="*/ 6564649 h 6564649"/>
              <a:gd name="connsiteX20" fmla="*/ 587419 w 12192000"/>
              <a:gd name="connsiteY20" fmla="*/ 6415126 h 6564649"/>
              <a:gd name="connsiteX21" fmla="*/ 28533 w 12192000"/>
              <a:gd name="connsiteY21" fmla="*/ 4994645 h 6564649"/>
              <a:gd name="connsiteX22" fmla="*/ 0 w 12192000"/>
              <a:gd name="connsiteY22" fmla="*/ 4871017 h 6564649"/>
              <a:gd name="connsiteX23" fmla="*/ 0 w 12192000"/>
              <a:gd name="connsiteY23" fmla="*/ 1986983 h 6564649"/>
              <a:gd name="connsiteX24" fmla="*/ 28533 w 12192000"/>
              <a:gd name="connsiteY24" fmla="*/ 1863355 h 6564649"/>
              <a:gd name="connsiteX25" fmla="*/ 738265 w 12192000"/>
              <a:gd name="connsiteY25" fmla="*/ 180527 h 656464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564649">
                <a:moveTo>
                  <a:pt x="8703179" y="0"/>
                </a:moveTo>
                <a:lnTo>
                  <a:pt x="11338001" y="0"/>
                </a:lnTo>
                <a:lnTo>
                  <a:pt x="11453735" y="180527"/>
                </a:lnTo>
                <a:cubicBezTo>
                  <a:pt x="11767663" y="697184"/>
                  <a:pt x="12008964" y="1262850"/>
                  <a:pt x="12163467" y="1863355"/>
                </a:cubicBezTo>
                <a:lnTo>
                  <a:pt x="12192000" y="1986983"/>
                </a:lnTo>
                <a:lnTo>
                  <a:pt x="12192000" y="4871017"/>
                </a:lnTo>
                <a:lnTo>
                  <a:pt x="12163467" y="4994645"/>
                </a:lnTo>
                <a:cubicBezTo>
                  <a:pt x="12034714" y="5495067"/>
                  <a:pt x="11845685" y="5971294"/>
                  <a:pt x="11604581" y="6415126"/>
                </a:cubicBezTo>
                <a:lnTo>
                  <a:pt x="11518607" y="6564649"/>
                </a:lnTo>
                <a:lnTo>
                  <a:pt x="9048566" y="6564649"/>
                </a:lnTo>
                <a:lnTo>
                  <a:pt x="9142291" y="6475291"/>
                </a:lnTo>
                <a:cubicBezTo>
                  <a:pt x="9921905" y="5695677"/>
                  <a:pt x="10404106" y="4618651"/>
                  <a:pt x="10404106" y="3429000"/>
                </a:cubicBezTo>
                <a:cubicBezTo>
                  <a:pt x="10404106" y="2090643"/>
                  <a:pt x="9793820" y="894826"/>
                  <a:pt x="8836356" y="104656"/>
                </a:cubicBezTo>
                <a:close/>
                <a:moveTo>
                  <a:pt x="853999" y="0"/>
                </a:moveTo>
                <a:lnTo>
                  <a:pt x="3488821" y="0"/>
                </a:lnTo>
                <a:lnTo>
                  <a:pt x="3355645" y="104656"/>
                </a:lnTo>
                <a:cubicBezTo>
                  <a:pt x="2398180" y="894826"/>
                  <a:pt x="1787894" y="2090643"/>
                  <a:pt x="1787894" y="3429000"/>
                </a:cubicBezTo>
                <a:cubicBezTo>
                  <a:pt x="1787894" y="4618651"/>
                  <a:pt x="2270096" y="5695677"/>
                  <a:pt x="3049709" y="6475291"/>
                </a:cubicBezTo>
                <a:lnTo>
                  <a:pt x="3143434" y="6564649"/>
                </a:lnTo>
                <a:lnTo>
                  <a:pt x="673393" y="6564649"/>
                </a:lnTo>
                <a:lnTo>
                  <a:pt x="587419" y="6415126"/>
                </a:lnTo>
                <a:cubicBezTo>
                  <a:pt x="346315" y="5971294"/>
                  <a:pt x="157286" y="5495067"/>
                  <a:pt x="28533" y="4994645"/>
                </a:cubicBezTo>
                <a:lnTo>
                  <a:pt x="0" y="4871017"/>
                </a:lnTo>
                <a:lnTo>
                  <a:pt x="0" y="1986983"/>
                </a:lnTo>
                <a:lnTo>
                  <a:pt x="28533" y="1863355"/>
                </a:lnTo>
                <a:cubicBezTo>
                  <a:pt x="183037" y="1262850"/>
                  <a:pt x="424337" y="697184"/>
                  <a:pt x="738265" y="180527"/>
                </a:cubicBezTo>
                <a:close/>
              </a:path>
            </a:pathLst>
          </a:custGeom>
          <a:solidFill>
            <a:srgbClr val="FF0000">
              <a:alpha val="9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914377"/>
            <a:endParaRPr lang="zh-CN" altLang="en-US">
              <a:solidFill>
                <a:srgbClr val="000000"/>
              </a:solidFill>
              <a:latin typeface="微软雅黑" pitchFamily="34" charset="-122"/>
              <a:ea typeface="微软雅黑" pitchFamily="34" charset="-122"/>
              <a:sym typeface="思源黑体" panose="020b0500000000000000" pitchFamily="34" charset="-122"/>
            </a:endParaRPr>
          </a:p>
        </p:txBody>
      </p:sp>
      <p:pic>
        <p:nvPicPr>
          <p:cNvPr id="6" name="Picture 5">
            <a:extLst>
              <a:ext uri="{FF2B5EF4-FFF2-40B4-BE49-F238E27FC236}">
                <a16:creationId xmlns:a16="http://schemas.microsoft.com/office/drawing/2014/main" id="{A630B6FA-C97C-9F3D-547F-7B269C3DC42E}"/>
              </a:ext>
            </a:extLst>
          </p:cNvPr>
          <p:cNvPicPr>
            <a:picLocks noChangeAspect="1"/>
          </p:cNvPicPr>
          <p:nvPr/>
        </p:nvPicPr>
        <p:blipFill>
          <a:blip r:embed="rId2">
            <a:extLst>
              <a:ext uri="{28A0092B-C50C-407E-A947-70E740481C1C}">
                <a14:useLocalDpi xmlns:a14="http://schemas.microsoft.com/office/drawing/2010/main" val="0"/>
              </a:ext>
            </a:extLst>
          </a:blip>
          <a:srcRect l="23154" r="6845" b="89494"/>
          <a:stretch>
            <a:fillRect/>
          </a:stretch>
        </p:blipFill>
        <p:spPr>
          <a:xfrm>
            <a:off x="0" y="4328160"/>
            <a:ext cx="12192000" cy="2529840"/>
          </a:xfrm>
          <a:prstGeom prst="rect">
            <a:avLst/>
          </a:prstGeom>
        </p:spPr>
      </p:pic>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n w="0"/>
                <a:solidFill>
                  <a:schemeClr val="bg1"/>
                </a:solidFill>
                <a:effectLst>
                  <a:outerShdw blurRad="38100" dist="25400" dir="5400000" algn="ctr" rotWithShape="0">
                    <a:srgbClr val="6E747A">
                      <a:alpha val="43000"/>
                    </a:srgbClr>
                  </a:outerShdw>
                </a:effectLst>
                <a:latin typeface="幼圆" panose="02010509060101010101" pitchFamily="49" charset="-122"/>
                <a:ea typeface="幼圆" panose="02010509060101010101" pitchFamily="49" charset="-122"/>
              </a:rPr>
              <a:t>数智创新 变革未来</a:t>
            </a:r>
            <a:endParaRPr lang="en-US" altLang="zh-CN" sz="2400">
              <a:ln w="0"/>
              <a:solidFill>
                <a:schemeClr val="bg1"/>
              </a:solidFill>
              <a:effectLst>
                <a:outerShdw blurRad="38100" dist="25400" dir="5400000" algn="ctr" rotWithShape="0">
                  <a:srgbClr val="6E747A">
                    <a:alpha val="43000"/>
                  </a:srgbClr>
                </a:outerShdw>
              </a:effectLst>
              <a:latin typeface="幼圆" panose="02010509060101010101" pitchFamily="49" charset="-122"/>
              <a:ea typeface="幼圆" panose="02010509060101010101" pitchFamily="49" charset="-122"/>
            </a:endParaRPr>
          </a:p>
        </p:txBody>
      </p:sp>
      <p:sp>
        <p:nvSpPr>
          <p:cNvPr id="5" name="TextBox 14"/>
          <p:cNvSpPr txBox="1"/>
          <p:nvPr/>
        </p:nvSpPr>
        <p:spPr>
          <a:xfrm>
            <a:off x="423211" y="2173359"/>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病理性自杀的心理社会因素</a:t>
            </a:r>
          </a:p>
        </p:txBody>
      </p:sp>
      <p:pic>
        <p:nvPicPr>
          <p:cNvPr id="3" name="Picture 2">
            <a:extLst>
              <a:ext uri="{FF2B5EF4-FFF2-40B4-BE49-F238E27FC236}">
                <a16:creationId xmlns:a16="http://schemas.microsoft.com/office/drawing/2014/main" id="{137DBAC1-8C86-881E-E5FD-6169B89A8C8A}"/>
              </a:ext>
            </a:extLst>
          </p:cNvPr>
          <p:cNvPicPr>
            <a:picLocks noChangeAspect="1"/>
          </p:cNvPicPr>
          <p:nvPr/>
        </p:nvPicPr>
        <p:blipFill>
          <a:blip r:embed="rId3"/>
          <a:stretch>
            <a:fillRect/>
          </a:stretch>
        </p:blipFill>
        <p:spPr>
          <a:xfrm>
            <a:off x="8001133" y="3278698"/>
            <a:ext cx="3767655" cy="780356"/>
          </a:xfrm>
          <a:prstGeom prst="rect">
            <a:avLst/>
          </a:prstGeom>
        </p:spPr>
      </p:pic>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6" name="任意形状 16">
            <a:extLst>
              <a:ext uri="{FF2B5EF4-FFF2-40B4-BE49-F238E27FC236}">
                <a16:creationId xmlns:a16="http://schemas.microsoft.com/office/drawing/2014/main" id="{FAFA4BED-13A1-E202-E384-9FEBF140026E}"/>
              </a:ext>
            </a:extLst>
          </p:cNvPr>
          <p:cNvSpPr/>
          <p:nvPr/>
        </p:nvSpPr>
        <p:spPr>
          <a:xfrm>
            <a:off x="0" y="2"/>
            <a:ext cx="12192000" cy="6846870"/>
          </a:xfrm>
          <a:custGeom>
            <a:gdLst>
              <a:gd name="connsiteX0" fmla="*/ 8703179 w 12192000"/>
              <a:gd name="connsiteY0" fmla="*/ 0 h 6564649"/>
              <a:gd name="connsiteX1" fmla="*/ 11338001 w 12192000"/>
              <a:gd name="connsiteY1" fmla="*/ 0 h 6564649"/>
              <a:gd name="connsiteX2" fmla="*/ 11453735 w 12192000"/>
              <a:gd name="connsiteY2" fmla="*/ 180527 h 6564649"/>
              <a:gd name="connsiteX3" fmla="*/ 12163467 w 12192000"/>
              <a:gd name="connsiteY3" fmla="*/ 1863355 h 6564649"/>
              <a:gd name="connsiteX4" fmla="*/ 12192000 w 12192000"/>
              <a:gd name="connsiteY4" fmla="*/ 1986983 h 6564649"/>
              <a:gd name="connsiteX5" fmla="*/ 12192000 w 12192000"/>
              <a:gd name="connsiteY5" fmla="*/ 4871017 h 6564649"/>
              <a:gd name="connsiteX6" fmla="*/ 12163467 w 12192000"/>
              <a:gd name="connsiteY6" fmla="*/ 4994645 h 6564649"/>
              <a:gd name="connsiteX7" fmla="*/ 11604581 w 12192000"/>
              <a:gd name="connsiteY7" fmla="*/ 6415126 h 6564649"/>
              <a:gd name="connsiteX8" fmla="*/ 11518607 w 12192000"/>
              <a:gd name="connsiteY8" fmla="*/ 6564649 h 6564649"/>
              <a:gd name="connsiteX9" fmla="*/ 9048566 w 12192000"/>
              <a:gd name="connsiteY9" fmla="*/ 6564649 h 6564649"/>
              <a:gd name="connsiteX10" fmla="*/ 9142291 w 12192000"/>
              <a:gd name="connsiteY10" fmla="*/ 6475291 h 6564649"/>
              <a:gd name="connsiteX11" fmla="*/ 10404106 w 12192000"/>
              <a:gd name="connsiteY11" fmla="*/ 3429000 h 6564649"/>
              <a:gd name="connsiteX12" fmla="*/ 8836356 w 12192000"/>
              <a:gd name="connsiteY12" fmla="*/ 104656 h 6564649"/>
              <a:gd name="connsiteX13" fmla="*/ 853999 w 12192000"/>
              <a:gd name="connsiteY13" fmla="*/ 0 h 6564649"/>
              <a:gd name="connsiteX14" fmla="*/ 3488821 w 12192000"/>
              <a:gd name="connsiteY14" fmla="*/ 0 h 6564649"/>
              <a:gd name="connsiteX15" fmla="*/ 3355645 w 12192000"/>
              <a:gd name="connsiteY15" fmla="*/ 104656 h 6564649"/>
              <a:gd name="connsiteX16" fmla="*/ 1787894 w 12192000"/>
              <a:gd name="connsiteY16" fmla="*/ 3429000 h 6564649"/>
              <a:gd name="connsiteX17" fmla="*/ 3049709 w 12192000"/>
              <a:gd name="connsiteY17" fmla="*/ 6475291 h 6564649"/>
              <a:gd name="connsiteX18" fmla="*/ 3143434 w 12192000"/>
              <a:gd name="connsiteY18" fmla="*/ 6564649 h 6564649"/>
              <a:gd name="connsiteX19" fmla="*/ 673393 w 12192000"/>
              <a:gd name="connsiteY19" fmla="*/ 6564649 h 6564649"/>
              <a:gd name="connsiteX20" fmla="*/ 587419 w 12192000"/>
              <a:gd name="connsiteY20" fmla="*/ 6415126 h 6564649"/>
              <a:gd name="connsiteX21" fmla="*/ 28533 w 12192000"/>
              <a:gd name="connsiteY21" fmla="*/ 4994645 h 6564649"/>
              <a:gd name="connsiteX22" fmla="*/ 0 w 12192000"/>
              <a:gd name="connsiteY22" fmla="*/ 4871017 h 6564649"/>
              <a:gd name="connsiteX23" fmla="*/ 0 w 12192000"/>
              <a:gd name="connsiteY23" fmla="*/ 1986983 h 6564649"/>
              <a:gd name="connsiteX24" fmla="*/ 28533 w 12192000"/>
              <a:gd name="connsiteY24" fmla="*/ 1863355 h 6564649"/>
              <a:gd name="connsiteX25" fmla="*/ 738265 w 12192000"/>
              <a:gd name="connsiteY25" fmla="*/ 180527 h 656464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564649">
                <a:moveTo>
                  <a:pt x="8703179" y="0"/>
                </a:moveTo>
                <a:lnTo>
                  <a:pt x="11338001" y="0"/>
                </a:lnTo>
                <a:lnTo>
                  <a:pt x="11453735" y="180527"/>
                </a:lnTo>
                <a:cubicBezTo>
                  <a:pt x="11767663" y="697184"/>
                  <a:pt x="12008964" y="1262850"/>
                  <a:pt x="12163467" y="1863355"/>
                </a:cubicBezTo>
                <a:lnTo>
                  <a:pt x="12192000" y="1986983"/>
                </a:lnTo>
                <a:lnTo>
                  <a:pt x="12192000" y="4871017"/>
                </a:lnTo>
                <a:lnTo>
                  <a:pt x="12163467" y="4994645"/>
                </a:lnTo>
                <a:cubicBezTo>
                  <a:pt x="12034714" y="5495067"/>
                  <a:pt x="11845685" y="5971294"/>
                  <a:pt x="11604581" y="6415126"/>
                </a:cubicBezTo>
                <a:lnTo>
                  <a:pt x="11518607" y="6564649"/>
                </a:lnTo>
                <a:lnTo>
                  <a:pt x="9048566" y="6564649"/>
                </a:lnTo>
                <a:lnTo>
                  <a:pt x="9142291" y="6475291"/>
                </a:lnTo>
                <a:cubicBezTo>
                  <a:pt x="9921905" y="5695677"/>
                  <a:pt x="10404106" y="4618651"/>
                  <a:pt x="10404106" y="3429000"/>
                </a:cubicBezTo>
                <a:cubicBezTo>
                  <a:pt x="10404106" y="2090643"/>
                  <a:pt x="9793820" y="894826"/>
                  <a:pt x="8836356" y="104656"/>
                </a:cubicBezTo>
                <a:close/>
                <a:moveTo>
                  <a:pt x="853999" y="0"/>
                </a:moveTo>
                <a:lnTo>
                  <a:pt x="3488821" y="0"/>
                </a:lnTo>
                <a:lnTo>
                  <a:pt x="3355645" y="104656"/>
                </a:lnTo>
                <a:cubicBezTo>
                  <a:pt x="2398180" y="894826"/>
                  <a:pt x="1787894" y="2090643"/>
                  <a:pt x="1787894" y="3429000"/>
                </a:cubicBezTo>
                <a:cubicBezTo>
                  <a:pt x="1787894" y="4618651"/>
                  <a:pt x="2270096" y="5695677"/>
                  <a:pt x="3049709" y="6475291"/>
                </a:cubicBezTo>
                <a:lnTo>
                  <a:pt x="3143434" y="6564649"/>
                </a:lnTo>
                <a:lnTo>
                  <a:pt x="673393" y="6564649"/>
                </a:lnTo>
                <a:lnTo>
                  <a:pt x="587419" y="6415126"/>
                </a:lnTo>
                <a:cubicBezTo>
                  <a:pt x="346315" y="5971294"/>
                  <a:pt x="157286" y="5495067"/>
                  <a:pt x="28533" y="4994645"/>
                </a:cubicBezTo>
                <a:lnTo>
                  <a:pt x="0" y="4871017"/>
                </a:lnTo>
                <a:lnTo>
                  <a:pt x="0" y="1986983"/>
                </a:lnTo>
                <a:lnTo>
                  <a:pt x="28533" y="1863355"/>
                </a:lnTo>
                <a:cubicBezTo>
                  <a:pt x="183037" y="1262850"/>
                  <a:pt x="424337" y="697184"/>
                  <a:pt x="738265" y="180527"/>
                </a:cubicBezTo>
                <a:close/>
              </a:path>
            </a:pathLst>
          </a:custGeom>
          <a:solidFill>
            <a:srgbClr val="FF0000">
              <a:alpha val="9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914377"/>
            <a:endParaRPr lang="zh-CN" altLang="en-US">
              <a:solidFill>
                <a:srgbClr val="000000"/>
              </a:solidFill>
              <a:latin typeface="微软雅黑" pitchFamily="34" charset="-122"/>
              <a:ea typeface="微软雅黑" pitchFamily="34" charset="-122"/>
              <a:sym typeface="思源黑体" panose="020b0500000000000000" pitchFamily="34" charset="-122"/>
            </a:endParaRPr>
          </a:p>
        </p:txBody>
      </p:sp>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cs typeface="+mn-cs"/>
              </a:rPr>
              <a:t> 引言：病理性自杀概述
 心理因素：抑郁、焦虑、精神疾病
 社会因素：家庭、学校、工作环境
 应激性生活事件：失恋、丧亲、经济困难
 人际关系问题：亲子关系、友情、恋爱关系
 文化与价值观：文化背景、价值观念、道德观念
 病理性自杀的预防与干预：心理咨询、社会支持、治疗
 结论：病理性自杀心理社会因素的综合考虑</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FF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chemeClr val="accent1">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引言：病理性自杀概述</a:t>
            </a:r>
          </a:p>
        </p:txBody>
      </p:sp>
      <p:sp>
        <p:nvSpPr>
          <p:cNvPr id="3" name="Subtitle 2"/>
          <p:cNvSpPr>
            <a:spLocks noGrp="1"/>
          </p:cNvSpPr>
          <p:nvPr>
            <p:ph type="subTitle" idx="1"/>
          </p:nvPr>
        </p:nvSpPr>
        <p:spPr/>
        <p:txBody>
          <a:bodyPr/>
          <a:lstStyle/>
          <a:p>
            <a:r>
              <a:t>病理性自杀的心理社会因素</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引言：病理性自杀概述</a:t>
            </a:r>
          </a:p>
        </p:txBody>
      </p:sp>
      <p:sp>
        <p:nvSpPr>
          <p:cNvPr id="3" name="Text Placeholder 2"/>
          <p:cNvSpPr>
            <a:spLocks noGrp="1"/>
          </p:cNvSpPr>
          <p:nvPr>
            <p:ph type="body" idx="1"/>
          </p:nvPr>
        </p:nvSpPr>
        <p:spPr/>
        <p:txBody>
          <a:bodyPr/>
          <a:lstStyle/>
          <a:p>
            <a:r>
              <a:t>病理性自杀定义与分类</a:t>
            </a:r>
          </a:p>
        </p:txBody>
      </p:sp>
      <p:sp>
        <p:nvSpPr>
          <p:cNvPr id="4" name="Content Placeholder 3"/>
          <p:cNvSpPr>
            <a:spLocks noGrp="1"/>
          </p:cNvSpPr>
          <p:nvPr>
            <p:ph sz="half" idx="2"/>
          </p:nvPr>
        </p:nvSpPr>
        <p:spPr/>
        <p:txBody>
          <a:bodyPr/>
          <a:lstStyle/>
          <a:p>
            <a:r>
              <a:t>1.病理性自杀是指由于心理疾病导致的自杀行为，常见于抑郁症、焦虑症、精神分裂症等精神疾病。</a:t>
            </a:r>
          </a:p>
          <a:p>
            <a:r>
              <a:t>2.根据自杀行为的前因和动机，病理性自杀可分为情绪性自杀和理智性自杀两类。</a:t>
            </a:r>
          </a:p>
          <a:p>
            <a:r>
              <a:t>3.病理性自杀是一种严重的公共卫生问题，需要及早预防和治疗。</a:t>
            </a:r>
          </a:p>
          <a:p/>
        </p:txBody>
      </p:sp>
      <p:sp>
        <p:nvSpPr>
          <p:cNvPr id="5" name="Text Placeholder 4"/>
          <p:cNvSpPr>
            <a:spLocks noGrp="1"/>
          </p:cNvSpPr>
          <p:nvPr>
            <p:ph type="body" idx="3"/>
          </p:nvPr>
        </p:nvSpPr>
        <p:spPr/>
        <p:txBody>
          <a:bodyPr/>
          <a:lstStyle/>
          <a:p>
            <a:r>
              <a:t>病理性自杀的流行病学特征</a:t>
            </a:r>
          </a:p>
        </p:txBody>
      </p:sp>
      <p:sp>
        <p:nvSpPr>
          <p:cNvPr id="6" name="Content Placeholder 5"/>
          <p:cNvSpPr>
            <a:spLocks noGrp="1"/>
          </p:cNvSpPr>
          <p:nvPr>
            <p:ph sz="half" idx="4"/>
          </p:nvPr>
        </p:nvSpPr>
        <p:spPr/>
        <p:txBody>
          <a:bodyPr/>
          <a:lstStyle/>
          <a:p>
            <a:r>
              <a:t>1.病理性自杀在全球范围内都有发生，但不同国家和地区的发病率存在差异。</a:t>
            </a:r>
          </a:p>
          <a:p>
            <a:r>
              <a:t>2.病理性自杀在性别、年龄、职业、地域等人群中的分布特征不尽相同。</a:t>
            </a:r>
          </a:p>
          <a:p>
            <a:r>
              <a:t>3.近年来，病理性自杀的发病率呈上升趋势，需要引起社会广泛关注。</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引言：病理性自杀概述</a:t>
            </a:r>
          </a:p>
        </p:txBody>
      </p:sp>
      <p:sp>
        <p:nvSpPr>
          <p:cNvPr id="3" name="Text Placeholder 2"/>
          <p:cNvSpPr>
            <a:spLocks noGrp="1"/>
          </p:cNvSpPr>
          <p:nvPr>
            <p:ph type="body" idx="1"/>
          </p:nvPr>
        </p:nvSpPr>
        <p:spPr/>
        <p:txBody>
          <a:bodyPr/>
          <a:lstStyle/>
          <a:p>
            <a:r>
              <a:t>病理性自杀的心理社会因素</a:t>
            </a:r>
          </a:p>
        </p:txBody>
      </p:sp>
      <p:sp>
        <p:nvSpPr>
          <p:cNvPr id="4" name="Content Placeholder 3"/>
          <p:cNvSpPr>
            <a:spLocks noGrp="1"/>
          </p:cNvSpPr>
          <p:nvPr>
            <p:ph sz="half" idx="2"/>
          </p:nvPr>
        </p:nvSpPr>
        <p:spPr/>
        <p:txBody>
          <a:bodyPr/>
          <a:lstStyle/>
          <a:p>
            <a:r>
              <a:t>1.心理社会因素在病理性自杀的发生中起着重要作用，包括家庭因素、社会支持、生活事件等。</a:t>
            </a:r>
          </a:p>
          <a:p>
            <a:r>
              <a:t>2.家庭因素是病理性自杀的重要影响因素，如家庭关系不和、父母离异、亲子关系紧张等。</a:t>
            </a:r>
          </a:p>
          <a:p>
            <a:r>
              <a:t>3.社会支持缺乏和负性生活事件也是病理性自杀的诱因之一。</a:t>
            </a:r>
          </a:p>
          <a:p/>
        </p:txBody>
      </p:sp>
      <p:sp>
        <p:nvSpPr>
          <p:cNvPr id="5" name="Text Placeholder 4"/>
          <p:cNvSpPr>
            <a:spLocks noGrp="1"/>
          </p:cNvSpPr>
          <p:nvPr>
            <p:ph type="body" idx="3"/>
          </p:nvPr>
        </p:nvSpPr>
        <p:spPr/>
        <p:txBody>
          <a:bodyPr/>
          <a:lstStyle/>
          <a:p>
            <a:r>
              <a:t>病理性自杀的病理学基础</a:t>
            </a:r>
          </a:p>
        </p:txBody>
      </p:sp>
      <p:sp>
        <p:nvSpPr>
          <p:cNvPr id="6" name="Content Placeholder 5"/>
          <p:cNvSpPr>
            <a:spLocks noGrp="1"/>
          </p:cNvSpPr>
          <p:nvPr>
            <p:ph sz="half" idx="4"/>
          </p:nvPr>
        </p:nvSpPr>
        <p:spPr/>
        <p:txBody>
          <a:bodyPr/>
          <a:lstStyle/>
          <a:p>
            <a:r>
              <a:t>1.病理性自杀与大脑神经递质的不平衡有关，如5-羟色胺、多巴胺等神经递质的异常。</a:t>
            </a:r>
          </a:p>
          <a:p>
            <a:r>
              <a:t>2.病理性自杀还与脑部结构异常有关，如前额叶皮层、杏仁核等区域的异常。</a:t>
            </a:r>
          </a:p>
          <a:p>
            <a:r>
              <a:t>3.遗传因素在病理性自杀的发生中也起到一定的作用。</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引言：病理性自杀概述</a:t>
            </a:r>
          </a:p>
        </p:txBody>
      </p:sp>
      <p:sp>
        <p:nvSpPr>
          <p:cNvPr id="3" name="Text Placeholder 2"/>
          <p:cNvSpPr>
            <a:spLocks noGrp="1"/>
          </p:cNvSpPr>
          <p:nvPr>
            <p:ph type="body" idx="1"/>
          </p:nvPr>
        </p:nvSpPr>
        <p:spPr/>
        <p:txBody>
          <a:bodyPr/>
          <a:lstStyle/>
          <a:p>
            <a:r>
              <a:t>病理性自杀的预防与治疗</a:t>
            </a:r>
          </a:p>
        </p:txBody>
      </p:sp>
      <p:sp>
        <p:nvSpPr>
          <p:cNvPr id="4" name="Content Placeholder 3"/>
          <p:cNvSpPr>
            <a:spLocks noGrp="1"/>
          </p:cNvSpPr>
          <p:nvPr>
            <p:ph sz="half" idx="2"/>
          </p:nvPr>
        </p:nvSpPr>
        <p:spPr/>
        <p:txBody>
          <a:bodyPr/>
          <a:lstStyle/>
          <a:p>
            <a:r>
              <a:t>1.病理性自杀的预防需要从多个方面入手，包括心理健康教育、家庭关系调适、社会支持增强等。</a:t>
            </a:r>
          </a:p>
          <a:p>
            <a:r>
              <a:t>2.病理性自杀的治疗主要采用心理治疗和药物治疗相结合的方法，需要根据患者具体情况制定个性化治疗方案。</a:t>
            </a:r>
          </a:p>
          <a:p>
            <a:r>
              <a:t>3.定期复查和随访对于病理性自杀的康复至关重要，可以有效预防复发和提高患者的生活质量。</a:t>
            </a:r>
          </a:p>
          <a:p/>
        </p:txBody>
      </p:sp>
      <p:sp>
        <p:nvSpPr>
          <p:cNvPr id="5" name="Text Placeholder 4"/>
          <p:cNvSpPr>
            <a:spLocks noGrp="1"/>
          </p:cNvSpPr>
          <p:nvPr>
            <p:ph type="body" idx="3"/>
          </p:nvPr>
        </p:nvSpPr>
        <p:spPr/>
        <p:txBody>
          <a:bodyPr/>
          <a:lstStyle/>
          <a:p>
            <a:r>
              <a:t>病理性自杀的研究现状与展望</a:t>
            </a:r>
          </a:p>
        </p:txBody>
      </p:sp>
      <p:sp>
        <p:nvSpPr>
          <p:cNvPr id="6" name="Content Placeholder 5"/>
          <p:cNvSpPr>
            <a:spLocks noGrp="1"/>
          </p:cNvSpPr>
          <p:nvPr>
            <p:ph sz="half" idx="4"/>
          </p:nvPr>
        </p:nvSpPr>
        <p:spPr/>
        <p:txBody>
          <a:bodyPr/>
          <a:lstStyle/>
          <a:p>
            <a:r>
              <a:t>1.目前针对病理性自杀的研究已经取得了一定的进展，但仍存在许多未知领域和需要进一步探讨的问题。</a:t>
            </a:r>
          </a:p>
          <a:p>
            <a:r>
              <a:t>2.未来研究可以进一步深入探索病理性自杀的发病机制和病理生理学基础，为临床预防和治疗提供更多理论依据。</a:t>
            </a:r>
          </a:p>
          <a:p>
            <a:r>
              <a:t>3.随着人工智能和大数据技术的发展，病理性自杀的研究也可以借助这些先进技术手段，提高研究效率和准确性，为更多患者带来福音。</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心理因素：抑郁、焦虑、精神疾病</a:t>
            </a:r>
          </a:p>
        </p:txBody>
      </p:sp>
      <p:sp>
        <p:nvSpPr>
          <p:cNvPr id="3" name="Subtitle 2"/>
          <p:cNvSpPr>
            <a:spLocks noGrp="1"/>
          </p:cNvSpPr>
          <p:nvPr>
            <p:ph type="subTitle" idx="1"/>
          </p:nvPr>
        </p:nvSpPr>
        <p:spPr/>
        <p:txBody>
          <a:bodyPr/>
          <a:lstStyle/>
          <a:p>
            <a:r>
              <a:t>病理性自杀的心理社会因素</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心理因素：抑郁、焦虑、精神疾病</a:t>
            </a:r>
          </a:p>
        </p:txBody>
      </p:sp>
      <p:sp>
        <p:nvSpPr>
          <p:cNvPr id="3" name="Text Placeholder 2"/>
          <p:cNvSpPr>
            <a:spLocks noGrp="1"/>
          </p:cNvSpPr>
          <p:nvPr>
            <p:ph type="body" idx="1"/>
          </p:nvPr>
        </p:nvSpPr>
        <p:spPr/>
        <p:txBody>
          <a:bodyPr/>
          <a:lstStyle/>
          <a:p>
            <a:r>
              <a:t>抑郁与自杀心理</a:t>
            </a:r>
          </a:p>
        </p:txBody>
      </p:sp>
      <p:sp>
        <p:nvSpPr>
          <p:cNvPr id="4" name="Content Placeholder 3"/>
          <p:cNvSpPr>
            <a:spLocks noGrp="1"/>
          </p:cNvSpPr>
          <p:nvPr>
            <p:ph sz="half" idx="2"/>
          </p:nvPr>
        </p:nvSpPr>
        <p:spPr/>
        <p:txBody>
          <a:bodyPr/>
          <a:lstStyle/>
          <a:p>
            <a:r>
              <a:t>1.抑郁与自杀风险：研究表明，抑郁症患者自杀的风险比普通人高20倍。抑郁症可能导致情绪低落、失去生活兴趣和动力，甚至产生自杀念头。</a:t>
            </a:r>
          </a:p>
          <a:p>
            <a:r>
              <a:t>2.抑郁症状与自杀意念：抑郁症状包括情绪低落、睡眠障碍、食欲改变等，这些症状与自杀意念的产生有密切关联。</a:t>
            </a:r>
          </a:p>
          <a:p>
            <a:r>
              <a:t>3.抑郁的治疗与预防：及时诊断和治疗抑郁症是降低自杀风险的关键。心理治疗和药物治疗是有效的治疗手段，同时，社会支持和家庭关怀也对抑郁症的康复有重要作用。</a:t>
            </a:r>
          </a:p>
          <a:p/>
        </p:txBody>
      </p:sp>
      <p:sp>
        <p:nvSpPr>
          <p:cNvPr id="5" name="Text Placeholder 4"/>
          <p:cNvSpPr>
            <a:spLocks noGrp="1"/>
          </p:cNvSpPr>
          <p:nvPr>
            <p:ph type="body" idx="3"/>
          </p:nvPr>
        </p:nvSpPr>
        <p:spPr/>
        <p:txBody>
          <a:bodyPr/>
          <a:lstStyle/>
          <a:p>
            <a:r>
              <a:t>焦虑与自杀心理</a:t>
            </a:r>
          </a:p>
        </p:txBody>
      </p:sp>
      <p:sp>
        <p:nvSpPr>
          <p:cNvPr id="6" name="Content Placeholder 5"/>
          <p:cNvSpPr>
            <a:spLocks noGrp="1"/>
          </p:cNvSpPr>
          <p:nvPr>
            <p:ph sz="half" idx="4"/>
          </p:nvPr>
        </p:nvSpPr>
        <p:spPr/>
        <p:txBody>
          <a:bodyPr/>
          <a:lstStyle/>
          <a:p>
            <a:r>
              <a:t>1.焦虑与自杀意念：焦虑症患者常出现过度担忧、恐惧和紧张等情绪，这些情绪可能导致自杀意念的产生。</a:t>
            </a:r>
          </a:p>
          <a:p>
            <a:r>
              <a:t>2.焦虑症状与自杀风险：焦虑症状包括过度担忧、恐慌发作等，这些症状可能增加患者的自杀风险。</a:t>
            </a:r>
          </a:p>
          <a:p>
            <a:r>
              <a:t>3.焦虑的治疗与管理：心理治疗、药物治疗和生活方式调整是有效的焦虑管理方法，降低自杀风险。</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心理因素：抑郁、焦虑、精神疾病</a:t>
            </a:r>
          </a:p>
        </p:txBody>
      </p:sp>
      <p:sp>
        <p:nvSpPr>
          <p:cNvPr id="3" name="Text Placeholder 2"/>
          <p:cNvSpPr>
            <a:spLocks noGrp="1"/>
          </p:cNvSpPr>
          <p:nvPr>
            <p:ph type="body" idx="1"/>
          </p:nvPr>
        </p:nvSpPr>
        <p:spPr/>
        <p:txBody>
          <a:bodyPr/>
          <a:lstStyle/>
          <a:p>
            <a:r>
              <a:t>精神疾病与自杀心理</a:t>
            </a:r>
          </a:p>
        </p:txBody>
      </p:sp>
      <p:sp>
        <p:nvSpPr>
          <p:cNvPr id="4" name="Content Placeholder 3"/>
          <p:cNvSpPr>
            <a:spLocks noGrp="1"/>
          </p:cNvSpPr>
          <p:nvPr>
            <p:ph sz="half" idx="2"/>
          </p:nvPr>
        </p:nvSpPr>
        <p:spPr/>
        <p:txBody>
          <a:bodyPr/>
          <a:lstStyle/>
          <a:p>
            <a:r>
              <a:t>1.精神疾病与自杀风险：某些精神疾病如双相情感障碍、精神分裂症等可能增加患者的自杀风险。</a:t>
            </a:r>
          </a:p>
          <a:p>
            <a:r>
              <a:t>2.精神疾病的症状与管理：识别和治疗精神疾病是降低自杀风险的重要措施。心理治疗、药物治疗和社会支持是精神疾病管理的主要手段。</a:t>
            </a:r>
          </a:p>
          <a:p>
            <a:r>
              <a:t>3.精神疾病的康复与预防：康复过程中，应注重患者的心理和社会功能恢复，减少病耻感，提高患者的生活质量，降低自杀风险。</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社会因素：家庭、学校、工作环境</a:t>
            </a:r>
          </a:p>
        </p:txBody>
      </p:sp>
      <p:sp>
        <p:nvSpPr>
          <p:cNvPr id="3" name="Subtitle 2"/>
          <p:cNvSpPr>
            <a:spLocks noGrp="1"/>
          </p:cNvSpPr>
          <p:nvPr>
            <p:ph type="subTitle" idx="1"/>
          </p:nvPr>
        </p:nvSpPr>
        <p:spPr/>
        <p:txBody>
          <a:bodyPr/>
          <a:lstStyle/>
          <a:p>
            <a:r>
              <a:t>病理性自杀的心理社会因素</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社会因素：家庭、学校、工作环境</a:t>
            </a:r>
          </a:p>
        </p:txBody>
      </p:sp>
      <p:sp>
        <p:nvSpPr>
          <p:cNvPr id="3" name="Text Placeholder 2"/>
          <p:cNvSpPr>
            <a:spLocks noGrp="1"/>
          </p:cNvSpPr>
          <p:nvPr>
            <p:ph type="body" idx="1"/>
          </p:nvPr>
        </p:nvSpPr>
        <p:spPr/>
        <p:txBody>
          <a:bodyPr/>
          <a:lstStyle/>
          <a:p>
            <a:r>
              <a:t>家庭因素</a:t>
            </a:r>
          </a:p>
        </p:txBody>
      </p:sp>
      <p:sp>
        <p:nvSpPr>
          <p:cNvPr id="4" name="Content Placeholder 3"/>
          <p:cNvSpPr>
            <a:spLocks noGrp="1"/>
          </p:cNvSpPr>
          <p:nvPr>
            <p:ph sz="half" idx="2"/>
          </p:nvPr>
        </p:nvSpPr>
        <p:spPr/>
        <p:txBody>
          <a:bodyPr/>
          <a:lstStyle/>
          <a:p>
            <a:r>
              <a:t>1.家庭环境：家庭氛围不和谐、亲子关系紧张、家庭功能失调等都会增加病理性自杀的风险。研究表明，孩子在冷漠、暴力或忽视的家庭环境中成长，自杀倾向更高。</a:t>
            </a:r>
          </a:p>
          <a:p>
            <a:r>
              <a:t>2.家庭教育：父母的教育方式和态度对子女的心理健康有重要影响。过度溺爱或严厉管教都可能导致子女心理问题，增加自杀风险。</a:t>
            </a:r>
          </a:p>
          <a:p>
            <a:r>
              <a:t>3.家庭支持：家庭的支持和理解对个体的心理健康具有保护作用。在面对压力和困境时，家庭的支持可以降低自杀意念。</a:t>
            </a:r>
          </a:p>
          <a:p/>
        </p:txBody>
      </p:sp>
      <p:sp>
        <p:nvSpPr>
          <p:cNvPr id="5" name="Text Placeholder 4"/>
          <p:cNvSpPr>
            <a:spLocks noGrp="1"/>
          </p:cNvSpPr>
          <p:nvPr>
            <p:ph type="body" idx="3"/>
          </p:nvPr>
        </p:nvSpPr>
        <p:spPr/>
        <p:txBody>
          <a:bodyPr/>
          <a:lstStyle/>
          <a:p>
            <a:r>
              <a:t>学校因素</a:t>
            </a:r>
          </a:p>
        </p:txBody>
      </p:sp>
      <p:sp>
        <p:nvSpPr>
          <p:cNvPr id="6" name="Content Placeholder 5"/>
          <p:cNvSpPr>
            <a:spLocks noGrp="1"/>
          </p:cNvSpPr>
          <p:nvPr>
            <p:ph sz="half" idx="4"/>
          </p:nvPr>
        </p:nvSpPr>
        <p:spPr/>
        <p:txBody>
          <a:bodyPr/>
          <a:lstStyle/>
          <a:p>
            <a:r>
              <a:t>1.学业压力：过度的学业压力和竞争可能导致学生产生焦虑和抑郁情绪，增加自杀风险。</a:t>
            </a:r>
          </a:p>
          <a:p>
            <a:r>
              <a:t>2.校园欺凌：校园欺凌和暴力行为对学生的心理健康产生负面影响，受害者更容易产生自杀意念。</a:t>
            </a:r>
          </a:p>
          <a:p>
            <a:r>
              <a:t>3.心理辅导：学校提供的心理辅导和干预措施对预防学生自杀具有积极作用。</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社会因素：家庭、学校、工作环境</a:t>
            </a:r>
          </a:p>
        </p:txBody>
      </p:sp>
      <p:sp>
        <p:nvSpPr>
          <p:cNvPr id="3" name="Text Placeholder 2"/>
          <p:cNvSpPr>
            <a:spLocks noGrp="1"/>
          </p:cNvSpPr>
          <p:nvPr>
            <p:ph type="body" idx="1"/>
          </p:nvPr>
        </p:nvSpPr>
        <p:spPr/>
        <p:txBody>
          <a:bodyPr/>
          <a:lstStyle/>
          <a:p>
            <a:r>
              <a:t>工作环境因素</a:t>
            </a:r>
          </a:p>
        </p:txBody>
      </p:sp>
      <p:sp>
        <p:nvSpPr>
          <p:cNvPr id="4" name="Content Placeholder 3"/>
          <p:cNvSpPr>
            <a:spLocks noGrp="1"/>
          </p:cNvSpPr>
          <p:nvPr>
            <p:ph sz="half" idx="2"/>
          </p:nvPr>
        </p:nvSpPr>
        <p:spPr/>
        <p:txBody>
          <a:bodyPr/>
          <a:lstStyle/>
          <a:p>
            <a:r>
              <a:t>1.工作压力：长时间工作、高强度的工作压力可能导致员工心理健康问题，增加自杀风险。</a:t>
            </a:r>
          </a:p>
          <a:p>
            <a:r>
              <a:t>2.职场欺凌：职场欺凌和骚扰对员工心理健康产生负面影响，提高自杀意念。</a:t>
            </a:r>
          </a:p>
          <a:p>
            <a:r>
              <a:t>3.职业支持：提供合适的职业培训和心理支持，有助于减轻员工压力，预防自杀行为。</a:t>
            </a:r>
          </a:p>
          <a:p>
            <a:r>
              <a:t>请注意，以上内容仅供参考，具体情况可能因个体和文化背景差异而有所不同。在处理相关问题时，建议寻求专业的心理咨询或治疗。</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应激性生活事件：失恋、丧亲、经济困难</a:t>
            </a:r>
          </a:p>
        </p:txBody>
      </p:sp>
      <p:sp>
        <p:nvSpPr>
          <p:cNvPr id="3" name="Subtitle 2"/>
          <p:cNvSpPr>
            <a:spLocks noGrp="1"/>
          </p:cNvSpPr>
          <p:nvPr>
            <p:ph type="subTitle" idx="1"/>
          </p:nvPr>
        </p:nvSpPr>
        <p:spPr/>
        <p:txBody>
          <a:bodyPr/>
          <a:lstStyle/>
          <a:p>
            <a:r>
              <a:t>病理性自杀的心理社会因素</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https://d.book118.com/017001042002006031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14</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14</vt:i4>
      </vt:variant>
    </vt:vector>
  </HeadingPairs>
  <TitlesOfParts>
    <vt:vector baseType="lpstr" size="26">
      <vt:lpstr>Arial</vt:lpstr>
      <vt:lpstr>Calibri</vt:lpstr>
      <vt:lpstr>黑体</vt:lpstr>
      <vt:lpstr>微软雅黑</vt:lpstr>
      <vt:lpstr>Wingdings</vt:lpstr>
      <vt:lpstr>Franklin Gothic Book</vt:lpstr>
      <vt:lpstr>宋体</vt:lpstr>
      <vt:lpstr>思源黑体</vt:lpstr>
      <vt:lpstr>幼圆</vt:lpstr>
      <vt:lpstr>Agency FB</vt:lpstr>
      <vt:lpstr>Adobe 宋体 Std L</vt:lpstr>
      <vt:lpstr>Office Theme</vt:lpstr>
      <vt:lpstr>PowerPoint Presentation</vt:lpstr>
      <vt:lpstr>PowerPoint Presentation</vt:lpstr>
      <vt:lpstr> 引言：病理性自杀概述</vt:lpstr>
      <vt:lpstr> 引言：病理性自杀概述</vt:lpstr>
      <vt:lpstr> 引言：病理性自杀概述</vt:lpstr>
      <vt:lpstr> 引言：病理性自杀概述</vt:lpstr>
      <vt:lpstr> 心理因素：抑郁、焦虑、精神疾病</vt:lpstr>
      <vt:lpstr> 心理因素：抑郁、焦虑、精神疾病</vt:lpstr>
      <vt:lpstr> 心理因素：抑郁、焦虑、精神疾病</vt:lpstr>
      <vt:lpstr> 社会因素：家庭、学校、工作环境</vt:lpstr>
      <vt:lpstr> 社会因素：家庭、学校、工作环境</vt:lpstr>
      <vt:lpstr> 社会因素：家庭、学校、工作环境</vt:lpstr>
      <vt:lpstr> 应激性生活事件：失恋、丧亲、经济困难</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2024-09-02T22:08:07.423</cp:lastPrinted>
  <dcterms:created xsi:type="dcterms:W3CDTF">2024-09-02T14:08:07Z</dcterms:created>
  <dcterms:modified xsi:type="dcterms:W3CDTF">2024-09-02T14:08:09Z</dcterms:modified>
</cp:coreProperties>
</file>